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259" r:id="rId4"/>
    <p:sldId id="264" r:id="rId5"/>
    <p:sldId id="299" r:id="rId6"/>
    <p:sldId id="260" r:id="rId7"/>
    <p:sldId id="300" r:id="rId8"/>
    <p:sldId id="266" r:id="rId9"/>
    <p:sldId id="262" r:id="rId10"/>
    <p:sldId id="263" r:id="rId11"/>
    <p:sldId id="301" r:id="rId12"/>
    <p:sldId id="261" r:id="rId13"/>
    <p:sldId id="265" r:id="rId14"/>
    <p:sldId id="268" r:id="rId15"/>
    <p:sldId id="267" r:id="rId16"/>
    <p:sldId id="271" r:id="rId17"/>
    <p:sldId id="269" r:id="rId18"/>
    <p:sldId id="273" r:id="rId19"/>
    <p:sldId id="270" r:id="rId20"/>
    <p:sldId id="275" r:id="rId21"/>
    <p:sldId id="302" r:id="rId22"/>
    <p:sldId id="303" r:id="rId23"/>
    <p:sldId id="272" r:id="rId24"/>
    <p:sldId id="296" r:id="rId25"/>
    <p:sldId id="297" r:id="rId26"/>
    <p:sldId id="304" r:id="rId2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6" y="-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8"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93265" y="0"/>
            <a:ext cx="4572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62327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67567541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215484407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7"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79144" y="3390900"/>
            <a:ext cx="1851846" cy="2314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90152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F3683-6DE6-4D31-871D-D8AA6A95BD71}"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7"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flipH="1">
            <a:off x="-10633" y="0"/>
            <a:ext cx="4572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31492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F3683-6DE6-4D31-871D-D8AA6A95BD71}"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251170475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F3683-6DE6-4D31-871D-D8AA6A95BD71}" type="datetimeFigureOut">
              <a:rPr lang="en-US" smtClean="0"/>
              <a:t>7/28/2012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33314948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F3683-6DE6-4D31-871D-D8AA6A95BD71}" type="datetimeFigureOut">
              <a:rPr lang="en-US" smtClean="0"/>
              <a:t>7/28/2012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158164214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F3683-6DE6-4D31-871D-D8AA6A95BD71}" type="datetimeFigureOut">
              <a:rPr lang="en-US" smtClean="0"/>
              <a:t>7/28/2012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85769669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3683-6DE6-4D31-871D-D8AA6A95BD71}"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172634913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3683-6DE6-4D31-871D-D8AA6A95BD71}"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94842908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3FF3683-6DE6-4D31-871D-D8AA6A95BD71}" type="datetimeFigureOut">
              <a:rPr lang="en-US" smtClean="0"/>
              <a:t>7/28/2012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A997DFD-31E3-4160-BDD4-4E21082B0149}" type="slidenum">
              <a:rPr lang="en-US" smtClean="0"/>
              <a:t>‹#›</a:t>
            </a:fld>
            <a:endParaRPr lang="en-US"/>
          </a:p>
        </p:txBody>
      </p:sp>
    </p:spTree>
    <p:extLst>
      <p:ext uri="{BB962C8B-B14F-4D97-AF65-F5344CB8AC3E}">
        <p14:creationId xmlns:p14="http://schemas.microsoft.com/office/powerpoint/2010/main" val="40479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90703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00100"/>
            <a:ext cx="8915400" cy="3492499"/>
          </a:xfrm>
        </p:spPr>
        <p:txBody>
          <a:bodyPr>
            <a:noAutofit/>
          </a:bodyPr>
          <a:lstStyle/>
          <a:p>
            <a:r>
              <a:rPr lang="en-US" sz="8800" dirty="0" smtClean="0">
                <a:solidFill>
                  <a:schemeClr val="bg1"/>
                </a:solidFill>
                <a:latin typeface="Papyrus" pitchFamily="66" charset="0"/>
              </a:rPr>
              <a:t>“This Isn’t A Dress Rehearsal”</a:t>
            </a:r>
            <a:endParaRPr lang="en-US" sz="8800" dirty="0">
              <a:solidFill>
                <a:schemeClr val="bg1"/>
              </a:solidFill>
              <a:latin typeface="Papyrus" pitchFamily="66" charset="0"/>
            </a:endParaRPr>
          </a:p>
        </p:txBody>
      </p:sp>
    </p:spTree>
    <p:extLst>
      <p:ext uri="{BB962C8B-B14F-4D97-AF65-F5344CB8AC3E}">
        <p14:creationId xmlns:p14="http://schemas.microsoft.com/office/powerpoint/2010/main" val="410790230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08" y="723900"/>
            <a:ext cx="8763000" cy="4658863"/>
          </a:xfrm>
        </p:spPr>
        <p:txBody>
          <a:bodyPr>
            <a:normAutofit/>
          </a:bodyPr>
          <a:lstStyle/>
          <a:p>
            <a:r>
              <a:rPr lang="en-US" sz="3600" dirty="0">
                <a:solidFill>
                  <a:schemeClr val="bg1"/>
                </a:solidFill>
              </a:rPr>
              <a:t>Too many people live their lives as if this was a dress rehearsal for </a:t>
            </a:r>
            <a:r>
              <a:rPr lang="en-US" sz="3600" u="sng" dirty="0">
                <a:solidFill>
                  <a:schemeClr val="bg1"/>
                </a:solidFill>
              </a:rPr>
              <a:t>another</a:t>
            </a:r>
            <a:r>
              <a:rPr lang="en-US" sz="3600" dirty="0">
                <a:solidFill>
                  <a:schemeClr val="bg1"/>
                </a:solidFill>
              </a:rPr>
              <a:t> earthly life to come</a:t>
            </a:r>
            <a:r>
              <a:rPr lang="en-US" sz="3600" dirty="0" smtClean="0">
                <a:solidFill>
                  <a:schemeClr val="bg1"/>
                </a:solidFill>
              </a:rPr>
              <a:t>.</a:t>
            </a:r>
          </a:p>
          <a:p>
            <a:r>
              <a:rPr lang="en-US" sz="3600" dirty="0">
                <a:solidFill>
                  <a:schemeClr val="bg1"/>
                </a:solidFill>
              </a:rPr>
              <a:t>"Time" to be the…</a:t>
            </a:r>
          </a:p>
          <a:p>
            <a:pPr lvl="1"/>
            <a:r>
              <a:rPr lang="en-US" sz="2900" dirty="0">
                <a:solidFill>
                  <a:schemeClr val="bg1"/>
                </a:solidFill>
              </a:rPr>
              <a:t>husband or wife that </a:t>
            </a:r>
            <a:r>
              <a:rPr lang="en-US" sz="2900" dirty="0" smtClean="0">
                <a:solidFill>
                  <a:schemeClr val="bg1"/>
                </a:solidFill>
              </a:rPr>
              <a:t>we always </a:t>
            </a:r>
            <a:r>
              <a:rPr lang="en-US" sz="2900" dirty="0">
                <a:solidFill>
                  <a:schemeClr val="bg1"/>
                </a:solidFill>
              </a:rPr>
              <a:t>should have been? </a:t>
            </a:r>
          </a:p>
          <a:p>
            <a:pPr lvl="1"/>
            <a:r>
              <a:rPr lang="en-US" sz="2900" dirty="0">
                <a:solidFill>
                  <a:schemeClr val="bg1"/>
                </a:solidFill>
              </a:rPr>
              <a:t>dedicated Christian </a:t>
            </a:r>
            <a:r>
              <a:rPr lang="en-US" sz="2900" dirty="0" smtClean="0">
                <a:solidFill>
                  <a:schemeClr val="bg1"/>
                </a:solidFill>
              </a:rPr>
              <a:t>we should </a:t>
            </a:r>
            <a:r>
              <a:rPr lang="en-US" sz="2900" dirty="0">
                <a:solidFill>
                  <a:schemeClr val="bg1"/>
                </a:solidFill>
              </a:rPr>
              <a:t>have been? </a:t>
            </a:r>
          </a:p>
          <a:p>
            <a:pPr lvl="1"/>
            <a:r>
              <a:rPr lang="en-US" sz="2900" dirty="0">
                <a:solidFill>
                  <a:schemeClr val="bg1"/>
                </a:solidFill>
              </a:rPr>
              <a:t>virtuous and holy person </a:t>
            </a:r>
            <a:r>
              <a:rPr lang="en-US" sz="2900" dirty="0" smtClean="0">
                <a:solidFill>
                  <a:schemeClr val="bg1"/>
                </a:solidFill>
              </a:rPr>
              <a:t>we should </a:t>
            </a:r>
            <a:r>
              <a:rPr lang="en-US" sz="2900" dirty="0">
                <a:solidFill>
                  <a:schemeClr val="bg1"/>
                </a:solidFill>
              </a:rPr>
              <a:t>have been</a:t>
            </a:r>
            <a:r>
              <a:rPr lang="en-US" sz="2900" dirty="0" smtClean="0">
                <a:solidFill>
                  <a:schemeClr val="bg1"/>
                </a:solidFill>
              </a:rPr>
              <a:t>?</a:t>
            </a:r>
            <a:endParaRPr lang="en-US" sz="2900" dirty="0">
              <a:solidFill>
                <a:schemeClr val="bg1"/>
              </a:solidFill>
            </a:endParaRP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“This Isn’t A Dress Rehearsal”</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51035972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991600" cy="3771636"/>
          </a:xfrm>
        </p:spPr>
        <p:txBody>
          <a:bodyPr>
            <a:normAutofit/>
          </a:bodyPr>
          <a:lstStyle/>
          <a:p>
            <a:pPr marL="0" indent="0" algn="ctr">
              <a:buNone/>
            </a:pPr>
            <a:r>
              <a:rPr lang="en-US" sz="5400" i="1" dirty="0">
                <a:solidFill>
                  <a:schemeClr val="bg1"/>
                </a:solidFill>
              </a:rPr>
              <a:t>"Lord, make me to know my end, and what is the extent of my days, let me know how transient I am" </a:t>
            </a:r>
            <a:endParaRPr lang="en-US" sz="54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Psalm 39:4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92881298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2518"/>
            <a:ext cx="8610600" cy="3771636"/>
          </a:xfrm>
        </p:spPr>
        <p:txBody>
          <a:bodyPr>
            <a:normAutofit/>
          </a:bodyPr>
          <a:lstStyle/>
          <a:p>
            <a:pPr marL="0" indent="0" algn="ctr">
              <a:buNone/>
            </a:pPr>
            <a:r>
              <a:rPr lang="en-US" sz="6000" i="1" dirty="0" smtClean="0">
                <a:solidFill>
                  <a:schemeClr val="bg1"/>
                </a:solidFill>
              </a:rPr>
              <a:t>“Surely </a:t>
            </a:r>
            <a:r>
              <a:rPr lang="en-US" sz="6000" i="1" dirty="0">
                <a:solidFill>
                  <a:schemeClr val="bg1"/>
                </a:solidFill>
              </a:rPr>
              <a:t>every man is a mere breath" </a:t>
            </a:r>
            <a:endParaRPr lang="en-US" sz="6000" i="1" dirty="0" smtClean="0">
              <a:solidFill>
                <a:schemeClr val="bg1"/>
              </a:solidFill>
            </a:endParaRPr>
          </a:p>
        </p:txBody>
      </p:sp>
      <p:sp>
        <p:nvSpPr>
          <p:cNvPr id="6" name="Rectangle 5"/>
          <p:cNvSpPr/>
          <p:nvPr/>
        </p:nvSpPr>
        <p:spPr>
          <a:xfrm>
            <a:off x="152400" y="66855"/>
            <a:ext cx="8763000" cy="1200329"/>
          </a:xfrm>
          <a:prstGeom prst="rect">
            <a:avLst/>
          </a:prstGeom>
        </p:spPr>
        <p:txBody>
          <a:bodyPr wrap="square">
            <a:spAutoFit/>
          </a:bodyPr>
          <a:lstStyle/>
          <a:p>
            <a:pPr algn="ctr">
              <a:defRPr/>
            </a:pPr>
            <a:r>
              <a:rPr lang="en-US" sz="72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Psalm 39:11</a:t>
            </a:r>
            <a:endParaRPr lang="en-US" sz="72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26033961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1883" y="2476500"/>
            <a:ext cx="7924800" cy="1569660"/>
          </a:xfrm>
          <a:prstGeom prst="rect">
            <a:avLst/>
          </a:prstGeom>
        </p:spPr>
        <p:txBody>
          <a:bodyPr wrap="square">
            <a:spAutoFit/>
          </a:bodyPr>
          <a:lstStyle/>
          <a:p>
            <a:r>
              <a:rPr lang="en-US" sz="9600" dirty="0" smtClean="0">
                <a:solidFill>
                  <a:prstClr val="white"/>
                </a:solidFill>
                <a:latin typeface="Papyrus" pitchFamily="66" charset="0"/>
                <a:ea typeface="+mj-ea"/>
                <a:cs typeface="+mj-cs"/>
              </a:rPr>
              <a:t>“Carpe Diem”</a:t>
            </a:r>
            <a:endParaRPr lang="en-US" sz="2000" dirty="0"/>
          </a:p>
        </p:txBody>
      </p:sp>
    </p:spTree>
    <p:extLst>
      <p:ext uri="{BB962C8B-B14F-4D97-AF65-F5344CB8AC3E}">
        <p14:creationId xmlns:p14="http://schemas.microsoft.com/office/powerpoint/2010/main" val="25165357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763000" cy="3771636"/>
          </a:xfrm>
        </p:spPr>
        <p:txBody>
          <a:bodyPr>
            <a:noAutofit/>
          </a:bodyPr>
          <a:lstStyle/>
          <a:p>
            <a:pPr marL="0" indent="0" algn="ctr">
              <a:buNone/>
            </a:pPr>
            <a:r>
              <a:rPr lang="en-US" sz="6000" i="1" dirty="0">
                <a:solidFill>
                  <a:schemeClr val="bg1"/>
                </a:solidFill>
              </a:rPr>
              <a:t>"Whatever your hand finds to do, verily, do it with </a:t>
            </a:r>
            <a:r>
              <a:rPr lang="en-US" sz="6000" i="1" u="sng" dirty="0">
                <a:solidFill>
                  <a:schemeClr val="bg1"/>
                </a:solidFill>
              </a:rPr>
              <a:t>all</a:t>
            </a:r>
            <a:r>
              <a:rPr lang="en-US" sz="6000" i="1" dirty="0">
                <a:solidFill>
                  <a:schemeClr val="bg1"/>
                </a:solidFill>
              </a:rPr>
              <a:t> your might</a:t>
            </a:r>
            <a:r>
              <a:rPr lang="en-US" sz="6000" i="1" dirty="0" smtClean="0">
                <a:solidFill>
                  <a:schemeClr val="bg1"/>
                </a:solidFill>
              </a:rPr>
              <a:t>"</a:t>
            </a:r>
            <a:endParaRPr lang="en-US" sz="60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Ecclesiastes 9:10</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0239539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5400" i="1" dirty="0">
                <a:solidFill>
                  <a:schemeClr val="bg1"/>
                </a:solidFill>
              </a:rPr>
              <a:t>"We must work the works of Him who sent Me, as long as it is day; night is coming, when no man can work" </a:t>
            </a:r>
            <a:endParaRPr lang="en-US" sz="54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9:4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5573618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76300"/>
            <a:ext cx="8686800" cy="4114800"/>
          </a:xfrm>
        </p:spPr>
        <p:txBody>
          <a:bodyPr>
            <a:normAutofit lnSpcReduction="10000"/>
          </a:bodyPr>
          <a:lstStyle/>
          <a:p>
            <a:r>
              <a:rPr lang="en-US" dirty="0">
                <a:solidFill>
                  <a:schemeClr val="bg1"/>
                </a:solidFill>
              </a:rPr>
              <a:t>God expects us to make the </a:t>
            </a:r>
            <a:r>
              <a:rPr lang="en-US" u="sng" dirty="0">
                <a:solidFill>
                  <a:schemeClr val="bg1"/>
                </a:solidFill>
              </a:rPr>
              <a:t>most</a:t>
            </a:r>
            <a:r>
              <a:rPr lang="en-US" dirty="0">
                <a:solidFill>
                  <a:schemeClr val="bg1"/>
                </a:solidFill>
              </a:rPr>
              <a:t> of our earthly lives and righteous people should be seen as people who </a:t>
            </a:r>
            <a:r>
              <a:rPr lang="en-US" u="sng" dirty="0">
                <a:solidFill>
                  <a:schemeClr val="bg1"/>
                </a:solidFill>
              </a:rPr>
              <a:t>love</a:t>
            </a:r>
            <a:r>
              <a:rPr lang="en-US" dirty="0">
                <a:solidFill>
                  <a:schemeClr val="bg1"/>
                </a:solidFill>
              </a:rPr>
              <a:t> </a:t>
            </a:r>
            <a:r>
              <a:rPr lang="en-US" u="sng" dirty="0">
                <a:solidFill>
                  <a:schemeClr val="bg1"/>
                </a:solidFill>
              </a:rPr>
              <a:t>God</a:t>
            </a:r>
            <a:r>
              <a:rPr lang="en-US" dirty="0">
                <a:solidFill>
                  <a:schemeClr val="bg1"/>
                </a:solidFill>
              </a:rPr>
              <a:t> and who have a </a:t>
            </a:r>
            <a:r>
              <a:rPr lang="en-US" u="sng" dirty="0">
                <a:solidFill>
                  <a:schemeClr val="bg1"/>
                </a:solidFill>
              </a:rPr>
              <a:t>zest</a:t>
            </a:r>
            <a:r>
              <a:rPr lang="en-US" dirty="0">
                <a:solidFill>
                  <a:schemeClr val="bg1"/>
                </a:solidFill>
              </a:rPr>
              <a:t> </a:t>
            </a:r>
            <a:r>
              <a:rPr lang="en-US" u="sng" dirty="0">
                <a:solidFill>
                  <a:schemeClr val="bg1"/>
                </a:solidFill>
              </a:rPr>
              <a:t>for</a:t>
            </a:r>
            <a:r>
              <a:rPr lang="en-US" dirty="0">
                <a:solidFill>
                  <a:schemeClr val="bg1"/>
                </a:solidFill>
              </a:rPr>
              <a:t> </a:t>
            </a:r>
            <a:r>
              <a:rPr lang="en-US" u="sng" dirty="0">
                <a:solidFill>
                  <a:schemeClr val="bg1"/>
                </a:solidFill>
              </a:rPr>
              <a:t>living</a:t>
            </a:r>
            <a:r>
              <a:rPr lang="en-US" dirty="0">
                <a:solidFill>
                  <a:schemeClr val="bg1"/>
                </a:solidFill>
              </a:rPr>
              <a:t>. </a:t>
            </a:r>
            <a:endParaRPr lang="en-US" dirty="0" smtClean="0">
              <a:solidFill>
                <a:schemeClr val="bg1"/>
              </a:solidFill>
            </a:endParaRPr>
          </a:p>
          <a:p>
            <a:pPr lvl="1"/>
            <a:r>
              <a:rPr lang="en-US" sz="3000" dirty="0">
                <a:solidFill>
                  <a:schemeClr val="bg1"/>
                </a:solidFill>
              </a:rPr>
              <a:t>There should be no such thing as a boring, lazy, apathetic, or unmotivated Christian.</a:t>
            </a:r>
            <a:endParaRPr lang="en-US" sz="3000" dirty="0" smtClean="0">
              <a:solidFill>
                <a:schemeClr val="bg1"/>
              </a:solidFill>
            </a:endParaRPr>
          </a:p>
          <a:p>
            <a:r>
              <a:rPr lang="en-US" dirty="0">
                <a:solidFill>
                  <a:schemeClr val="bg1"/>
                </a:solidFill>
              </a:rPr>
              <a:t>Death will stop all earthly plans, goals, </a:t>
            </a:r>
            <a:r>
              <a:rPr lang="en-US" dirty="0" smtClean="0">
                <a:solidFill>
                  <a:schemeClr val="bg1"/>
                </a:solidFill>
              </a:rPr>
              <a:t>&amp; projects</a:t>
            </a:r>
            <a:r>
              <a:rPr lang="en-US" dirty="0">
                <a:solidFill>
                  <a:schemeClr val="bg1"/>
                </a:solidFill>
              </a:rPr>
              <a:t>.</a:t>
            </a:r>
            <a:endParaRPr lang="en-US"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“Carpe Diem”</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8234561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800100"/>
            <a:ext cx="6859438" cy="4524315"/>
          </a:xfrm>
          <a:prstGeom prst="rect">
            <a:avLst/>
          </a:prstGeom>
        </p:spPr>
        <p:txBody>
          <a:bodyPr wrap="square">
            <a:spAutoFit/>
          </a:bodyPr>
          <a:lstStyle/>
          <a:p>
            <a:pPr algn="ctr"/>
            <a:r>
              <a:rPr lang="en-US" sz="9600" dirty="0" smtClean="0">
                <a:solidFill>
                  <a:prstClr val="white"/>
                </a:solidFill>
                <a:latin typeface="Papyrus" pitchFamily="66" charset="0"/>
              </a:rPr>
              <a:t>“The Death </a:t>
            </a:r>
            <a:r>
              <a:rPr lang="en-US" sz="8800" dirty="0" smtClean="0">
                <a:solidFill>
                  <a:prstClr val="white"/>
                </a:solidFill>
                <a:latin typeface="Papyrus" pitchFamily="66" charset="0"/>
              </a:rPr>
              <a:t>of the </a:t>
            </a:r>
            <a:r>
              <a:rPr lang="en-US" sz="9600" dirty="0" smtClean="0">
                <a:solidFill>
                  <a:prstClr val="white"/>
                </a:solidFill>
                <a:latin typeface="Papyrus" pitchFamily="66" charset="0"/>
              </a:rPr>
              <a:t>Righteous”</a:t>
            </a:r>
            <a:endParaRPr lang="en-US" sz="2000" dirty="0">
              <a:solidFill>
                <a:prstClr val="black"/>
              </a:solidFill>
            </a:endParaRPr>
          </a:p>
        </p:txBody>
      </p:sp>
    </p:spTree>
    <p:extLst>
      <p:ext uri="{BB962C8B-B14F-4D97-AF65-F5344CB8AC3E}">
        <p14:creationId xmlns:p14="http://schemas.microsoft.com/office/powerpoint/2010/main" val="243439100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763000" cy="3771636"/>
          </a:xfrm>
        </p:spPr>
        <p:txBody>
          <a:bodyPr>
            <a:noAutofit/>
          </a:bodyPr>
          <a:lstStyle/>
          <a:p>
            <a:pPr marL="0" indent="0" algn="ctr">
              <a:buNone/>
            </a:pPr>
            <a:r>
              <a:rPr lang="en-US" sz="6000" i="1" dirty="0">
                <a:solidFill>
                  <a:schemeClr val="bg1"/>
                </a:solidFill>
              </a:rPr>
              <a:t>"Let me die the death of the upright, and let my end be like his!" </a:t>
            </a:r>
            <a:endParaRPr lang="en-US" sz="60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Numbers 23:10</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01271160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06" y="1104900"/>
            <a:ext cx="9144000" cy="3492499"/>
          </a:xfrm>
        </p:spPr>
        <p:txBody>
          <a:bodyPr>
            <a:noAutofit/>
          </a:bodyPr>
          <a:lstStyle/>
          <a:p>
            <a:r>
              <a:rPr lang="en-US" sz="11500" dirty="0" smtClean="0">
                <a:solidFill>
                  <a:schemeClr val="bg1"/>
                </a:solidFill>
                <a:latin typeface="Papyrus" pitchFamily="66" charset="0"/>
              </a:rPr>
              <a:t>The Final</a:t>
            </a:r>
            <a:br>
              <a:rPr lang="en-US" sz="11500" dirty="0" smtClean="0">
                <a:solidFill>
                  <a:schemeClr val="bg1"/>
                </a:solidFill>
                <a:latin typeface="Papyrus" pitchFamily="66" charset="0"/>
              </a:rPr>
            </a:br>
            <a:r>
              <a:rPr lang="en-US" sz="11500" dirty="0" smtClean="0">
                <a:solidFill>
                  <a:schemeClr val="bg1"/>
                </a:solidFill>
                <a:latin typeface="Papyrus" pitchFamily="66" charset="0"/>
              </a:rPr>
              <a:t>Enemy</a:t>
            </a:r>
            <a:r>
              <a:rPr lang="en-US" sz="9600" dirty="0" smtClean="0">
                <a:solidFill>
                  <a:schemeClr val="bg1"/>
                </a:solidFill>
                <a:latin typeface="Papyrus" pitchFamily="66" charset="0"/>
              </a:rPr>
              <a:t/>
            </a:r>
            <a:br>
              <a:rPr lang="en-US" sz="9600" dirty="0" smtClean="0">
                <a:solidFill>
                  <a:schemeClr val="bg1"/>
                </a:solidFill>
                <a:latin typeface="Papyrus" pitchFamily="66" charset="0"/>
              </a:rPr>
            </a:br>
            <a:r>
              <a:rPr lang="en-US" sz="6000" dirty="0" smtClean="0">
                <a:solidFill>
                  <a:schemeClr val="bg1"/>
                </a:solidFill>
                <a:latin typeface="Papyrus" pitchFamily="66" charset="0"/>
              </a:rPr>
              <a:t>Part II – “Carpe Diem”</a:t>
            </a:r>
            <a:endParaRPr lang="en-US" sz="7200" dirty="0">
              <a:solidFill>
                <a:schemeClr val="bg1"/>
              </a:solidFill>
              <a:latin typeface="Papyrus" pitchFamily="66" charset="0"/>
            </a:endParaRPr>
          </a:p>
        </p:txBody>
      </p:sp>
    </p:spTree>
    <p:extLst>
      <p:ext uri="{BB962C8B-B14F-4D97-AF65-F5344CB8AC3E}">
        <p14:creationId xmlns:p14="http://schemas.microsoft.com/office/powerpoint/2010/main" val="396199633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08" y="882890"/>
            <a:ext cx="8534400" cy="4431444"/>
          </a:xfrm>
        </p:spPr>
        <p:txBody>
          <a:bodyPr>
            <a:normAutofit/>
          </a:bodyPr>
          <a:lstStyle/>
          <a:p>
            <a:r>
              <a:rPr lang="en-US" sz="3600" dirty="0">
                <a:solidFill>
                  <a:schemeClr val="bg1"/>
                </a:solidFill>
              </a:rPr>
              <a:t>"He still speaks" (Hebrews 11:4</a:t>
            </a:r>
            <a:r>
              <a:rPr lang="en-US" sz="3600" dirty="0" smtClean="0">
                <a:solidFill>
                  <a:schemeClr val="bg1"/>
                </a:solidFill>
              </a:rPr>
              <a:t>)</a:t>
            </a:r>
          </a:p>
          <a:p>
            <a:pPr lvl="1"/>
            <a:r>
              <a:rPr lang="en-US" sz="3200" dirty="0" smtClean="0">
                <a:solidFill>
                  <a:schemeClr val="bg1"/>
                </a:solidFill>
              </a:rPr>
              <a:t>A life </a:t>
            </a:r>
            <a:r>
              <a:rPr lang="en-US" sz="3200" dirty="0">
                <a:solidFill>
                  <a:schemeClr val="bg1"/>
                </a:solidFill>
              </a:rPr>
              <a:t>that will exhort, encourage, </a:t>
            </a:r>
            <a:r>
              <a:rPr lang="en-US" sz="3200" dirty="0" smtClean="0">
                <a:solidFill>
                  <a:schemeClr val="bg1"/>
                </a:solidFill>
              </a:rPr>
              <a:t>&amp; admonish </a:t>
            </a:r>
            <a:r>
              <a:rPr lang="en-US" sz="3200" dirty="0">
                <a:solidFill>
                  <a:schemeClr val="bg1"/>
                </a:solidFill>
              </a:rPr>
              <a:t>once </a:t>
            </a:r>
            <a:r>
              <a:rPr lang="en-US" sz="3200" dirty="0" smtClean="0">
                <a:solidFill>
                  <a:schemeClr val="bg1"/>
                </a:solidFill>
              </a:rPr>
              <a:t>we are </a:t>
            </a:r>
            <a:r>
              <a:rPr lang="en-US" sz="3200" dirty="0">
                <a:solidFill>
                  <a:schemeClr val="bg1"/>
                </a:solidFill>
              </a:rPr>
              <a:t>gone. </a:t>
            </a:r>
            <a:endParaRPr lang="en-US" sz="3200" dirty="0" smtClean="0">
              <a:solidFill>
                <a:schemeClr val="bg1"/>
              </a:solidFill>
            </a:endParaRPr>
          </a:p>
          <a:p>
            <a:pPr lvl="1"/>
            <a:r>
              <a:rPr lang="en-US" sz="3200" i="1" dirty="0" smtClean="0">
                <a:solidFill>
                  <a:schemeClr val="bg1"/>
                </a:solidFill>
              </a:rPr>
              <a:t>“Be </a:t>
            </a:r>
            <a:r>
              <a:rPr lang="en-US" sz="3200" i="1" dirty="0">
                <a:solidFill>
                  <a:schemeClr val="bg1"/>
                </a:solidFill>
              </a:rPr>
              <a:t>strong &amp; courageous” </a:t>
            </a:r>
            <a:r>
              <a:rPr lang="en-US" sz="3200" i="1" dirty="0" smtClean="0">
                <a:solidFill>
                  <a:schemeClr val="bg1"/>
                </a:solidFill>
              </a:rPr>
              <a:t>- </a:t>
            </a:r>
            <a:r>
              <a:rPr lang="en-US" sz="3200" dirty="0" smtClean="0">
                <a:solidFill>
                  <a:schemeClr val="bg1"/>
                </a:solidFill>
              </a:rPr>
              <a:t>Deut. 31:23</a:t>
            </a:r>
          </a:p>
          <a:p>
            <a:r>
              <a:rPr lang="en-US" sz="3600" dirty="0" smtClean="0">
                <a:solidFill>
                  <a:schemeClr val="bg1"/>
                </a:solidFill>
              </a:rPr>
              <a:t>2 </a:t>
            </a:r>
            <a:r>
              <a:rPr lang="en-US" sz="3600" dirty="0">
                <a:solidFill>
                  <a:schemeClr val="bg1"/>
                </a:solidFill>
              </a:rPr>
              <a:t>Timothy 3:14-4:5</a:t>
            </a:r>
            <a:endParaRPr lang="en-US" sz="3600" dirty="0">
              <a:solidFill>
                <a:schemeClr val="bg1"/>
              </a:solidFill>
            </a:endParaRP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Death of the Righteous”</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7824323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72" y="924524"/>
            <a:ext cx="8981536" cy="4431444"/>
          </a:xfrm>
        </p:spPr>
        <p:txBody>
          <a:bodyPr>
            <a:normAutofit/>
          </a:bodyPr>
          <a:lstStyle/>
          <a:p>
            <a:r>
              <a:rPr lang="en-US" sz="3600" dirty="0">
                <a:solidFill>
                  <a:schemeClr val="bg1"/>
                </a:solidFill>
              </a:rPr>
              <a:t>"Meaningful </a:t>
            </a:r>
            <a:r>
              <a:rPr lang="en-US" sz="3600" dirty="0" smtClean="0">
                <a:solidFill>
                  <a:schemeClr val="bg1"/>
                </a:solidFill>
              </a:rPr>
              <a:t>Possessions“</a:t>
            </a:r>
          </a:p>
          <a:p>
            <a:pPr lvl="1"/>
            <a:r>
              <a:rPr lang="en-US" sz="2900" i="1" dirty="0" smtClean="0">
                <a:solidFill>
                  <a:schemeClr val="bg1"/>
                </a:solidFill>
              </a:rPr>
              <a:t>“And the things that you have heard from me among many witnesses, commit these to faithful men who will be able to teach others also.” </a:t>
            </a:r>
            <a:r>
              <a:rPr lang="en-US" sz="2900" dirty="0" smtClean="0">
                <a:solidFill>
                  <a:schemeClr val="bg1"/>
                </a:solidFill>
              </a:rPr>
              <a:t>– 2 Tim. 2:2</a:t>
            </a:r>
            <a:endParaRPr lang="en-US" sz="2900" dirty="0">
              <a:solidFill>
                <a:schemeClr val="bg1"/>
              </a:solidFill>
            </a:endParaRP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Death of the Righteous”</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1253652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72" y="924524"/>
            <a:ext cx="8402128" cy="4431444"/>
          </a:xfrm>
        </p:spPr>
        <p:txBody>
          <a:bodyPr>
            <a:normAutofit/>
          </a:bodyPr>
          <a:lstStyle/>
          <a:p>
            <a:r>
              <a:rPr lang="en-US" sz="3600" dirty="0" smtClean="0">
                <a:solidFill>
                  <a:schemeClr val="bg1"/>
                </a:solidFill>
              </a:rPr>
              <a:t>"</a:t>
            </a:r>
            <a:r>
              <a:rPr lang="en-US" sz="3600" dirty="0">
                <a:solidFill>
                  <a:schemeClr val="bg1"/>
                </a:solidFill>
              </a:rPr>
              <a:t>Plan Your Own </a:t>
            </a:r>
            <a:r>
              <a:rPr lang="en-US" sz="3600" dirty="0" smtClean="0">
                <a:solidFill>
                  <a:schemeClr val="bg1"/>
                </a:solidFill>
              </a:rPr>
              <a:t>Funeral“</a:t>
            </a:r>
          </a:p>
          <a:p>
            <a:pPr lvl="1"/>
            <a:r>
              <a:rPr lang="en-US" i="1" dirty="0" smtClean="0">
                <a:solidFill>
                  <a:schemeClr val="bg1"/>
                </a:solidFill>
              </a:rPr>
              <a:t>“according </a:t>
            </a:r>
            <a:r>
              <a:rPr lang="en-US" i="1" dirty="0">
                <a:solidFill>
                  <a:schemeClr val="bg1"/>
                </a:solidFill>
              </a:rPr>
              <a:t>to my earnest expectation and hope that in nothing I shall be ashamed, but with all boldness, as always, so now also Christ will be magnified in my body, whether by life or by death</a:t>
            </a:r>
            <a:r>
              <a:rPr lang="en-US" i="1" dirty="0" smtClean="0">
                <a:solidFill>
                  <a:schemeClr val="bg1"/>
                </a:solidFill>
              </a:rPr>
              <a:t>.” </a:t>
            </a:r>
            <a:r>
              <a:rPr lang="en-US" dirty="0" smtClean="0">
                <a:solidFill>
                  <a:schemeClr val="bg1"/>
                </a:solidFill>
              </a:rPr>
              <a:t>– Phil. 1:20</a:t>
            </a:r>
          </a:p>
          <a:p>
            <a:r>
              <a:rPr lang="en-US" sz="2900" dirty="0">
                <a:solidFill>
                  <a:schemeClr val="bg1"/>
                </a:solidFill>
              </a:rPr>
              <a:t>We can honor God with a life &amp; a remembrance of that life in which God is praised, Jesus is magnified, and Christianity is portrayed as having the answers for life and death. </a:t>
            </a:r>
            <a:endParaRPr lang="en-US" sz="2900" dirty="0">
              <a:solidFill>
                <a:schemeClr val="bg1"/>
              </a:solidFill>
            </a:endParaRP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Death of the Righteous”</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46350824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1844"/>
            <a:ext cx="9144000" cy="3962400"/>
          </a:xfrm>
        </p:spPr>
        <p:txBody>
          <a:bodyPr>
            <a:noAutofit/>
          </a:bodyPr>
          <a:lstStyle/>
          <a:p>
            <a:pPr marL="0" indent="0" algn="ctr">
              <a:buNone/>
            </a:pPr>
            <a:r>
              <a:rPr lang="en-US" sz="3100" i="1" dirty="0" smtClean="0">
                <a:solidFill>
                  <a:schemeClr val="bg1"/>
                </a:solidFill>
              </a:rPr>
              <a:t>“A </a:t>
            </a:r>
            <a:r>
              <a:rPr lang="en-US" sz="3100" i="1" dirty="0">
                <a:solidFill>
                  <a:schemeClr val="bg1"/>
                </a:solidFill>
              </a:rPr>
              <a:t>good name is better than precious </a:t>
            </a:r>
            <a:r>
              <a:rPr lang="en-US" sz="3100" i="1" dirty="0" smtClean="0">
                <a:solidFill>
                  <a:schemeClr val="bg1"/>
                </a:solidFill>
              </a:rPr>
              <a:t>ointment, and </a:t>
            </a:r>
            <a:r>
              <a:rPr lang="en-US" sz="3100" i="1" dirty="0">
                <a:solidFill>
                  <a:schemeClr val="bg1"/>
                </a:solidFill>
              </a:rPr>
              <a:t>the day of death than the day of one’s </a:t>
            </a:r>
            <a:r>
              <a:rPr lang="en-US" sz="3100" i="1" dirty="0" smtClean="0">
                <a:solidFill>
                  <a:schemeClr val="bg1"/>
                </a:solidFill>
              </a:rPr>
              <a:t>birth; 2 </a:t>
            </a:r>
            <a:r>
              <a:rPr lang="en-US" sz="3100" i="1" dirty="0">
                <a:solidFill>
                  <a:schemeClr val="bg1"/>
                </a:solidFill>
              </a:rPr>
              <a:t>Better to go to the house of </a:t>
            </a:r>
            <a:r>
              <a:rPr lang="en-US" sz="3100" i="1" dirty="0" smtClean="0">
                <a:solidFill>
                  <a:schemeClr val="bg1"/>
                </a:solidFill>
              </a:rPr>
              <a:t>mourning than </a:t>
            </a:r>
            <a:r>
              <a:rPr lang="en-US" sz="3100" i="1" dirty="0">
                <a:solidFill>
                  <a:schemeClr val="bg1"/>
                </a:solidFill>
              </a:rPr>
              <a:t>to go to the house of </a:t>
            </a:r>
            <a:r>
              <a:rPr lang="en-US" sz="3100" i="1" dirty="0" smtClean="0">
                <a:solidFill>
                  <a:schemeClr val="bg1"/>
                </a:solidFill>
              </a:rPr>
              <a:t>feasting, for </a:t>
            </a:r>
            <a:r>
              <a:rPr lang="en-US" sz="3100" i="1" dirty="0">
                <a:solidFill>
                  <a:schemeClr val="bg1"/>
                </a:solidFill>
              </a:rPr>
              <a:t>that is the end of all </a:t>
            </a:r>
            <a:r>
              <a:rPr lang="en-US" sz="3100" i="1" dirty="0" smtClean="0">
                <a:solidFill>
                  <a:schemeClr val="bg1"/>
                </a:solidFill>
              </a:rPr>
              <a:t>men; And </a:t>
            </a:r>
            <a:r>
              <a:rPr lang="en-US" sz="3100" i="1" dirty="0">
                <a:solidFill>
                  <a:schemeClr val="bg1"/>
                </a:solidFill>
              </a:rPr>
              <a:t>the living will take it to </a:t>
            </a:r>
            <a:r>
              <a:rPr lang="en-US" sz="3100" i="1" dirty="0" smtClean="0">
                <a:solidFill>
                  <a:schemeClr val="bg1"/>
                </a:solidFill>
              </a:rPr>
              <a:t>heart. 3 </a:t>
            </a:r>
            <a:r>
              <a:rPr lang="en-US" sz="3100" i="1" dirty="0">
                <a:solidFill>
                  <a:schemeClr val="bg1"/>
                </a:solidFill>
              </a:rPr>
              <a:t>Sorrow is better than </a:t>
            </a:r>
            <a:r>
              <a:rPr lang="en-US" sz="3100" i="1" dirty="0" smtClean="0">
                <a:solidFill>
                  <a:schemeClr val="bg1"/>
                </a:solidFill>
              </a:rPr>
              <a:t>laughter, for </a:t>
            </a:r>
            <a:r>
              <a:rPr lang="en-US" sz="3100" i="1" dirty="0">
                <a:solidFill>
                  <a:schemeClr val="bg1"/>
                </a:solidFill>
              </a:rPr>
              <a:t>by a sad countenance the heart is made </a:t>
            </a:r>
            <a:r>
              <a:rPr lang="en-US" sz="3100" i="1" dirty="0" smtClean="0">
                <a:solidFill>
                  <a:schemeClr val="bg1"/>
                </a:solidFill>
              </a:rPr>
              <a:t>better. 4 </a:t>
            </a:r>
            <a:r>
              <a:rPr lang="en-US" sz="3100" i="1" dirty="0">
                <a:solidFill>
                  <a:schemeClr val="bg1"/>
                </a:solidFill>
              </a:rPr>
              <a:t>The heart of the wise is in the house of </a:t>
            </a:r>
            <a:r>
              <a:rPr lang="en-US" sz="3100" i="1" dirty="0" smtClean="0">
                <a:solidFill>
                  <a:schemeClr val="bg1"/>
                </a:solidFill>
              </a:rPr>
              <a:t>mourning, but </a:t>
            </a:r>
            <a:r>
              <a:rPr lang="en-US" sz="3100" i="1" dirty="0">
                <a:solidFill>
                  <a:schemeClr val="bg1"/>
                </a:solidFill>
              </a:rPr>
              <a:t>the heart of fools is in the house of mirth.</a:t>
            </a:r>
            <a:endParaRPr lang="en-US" sz="3100" i="1" dirty="0" smtClean="0">
              <a:solidFill>
                <a:schemeClr val="bg1"/>
              </a:solidFill>
            </a:endParaRPr>
          </a:p>
        </p:txBody>
      </p:sp>
      <p:sp>
        <p:nvSpPr>
          <p:cNvPr id="6" name="Rectangle 5"/>
          <p:cNvSpPr/>
          <p:nvPr/>
        </p:nvSpPr>
        <p:spPr>
          <a:xfrm>
            <a:off x="152400" y="66855"/>
            <a:ext cx="8763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Ecclesiastes 7:1-4</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94946718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2285375"/>
            <a:ext cx="6172200" cy="1446550"/>
          </a:xfrm>
          <a:prstGeom prst="rect">
            <a:avLst/>
          </a:prstGeom>
        </p:spPr>
        <p:txBody>
          <a:bodyPr wrap="square">
            <a:spAutoFit/>
          </a:bodyPr>
          <a:lstStyle/>
          <a:p>
            <a:r>
              <a:rPr lang="en-US" sz="8800" dirty="0" smtClean="0">
                <a:solidFill>
                  <a:prstClr val="white"/>
                </a:solidFill>
                <a:latin typeface="Papyrus" pitchFamily="66" charset="0"/>
              </a:rPr>
              <a:t>Conclusion</a:t>
            </a:r>
            <a:endParaRPr lang="en-US" dirty="0">
              <a:solidFill>
                <a:prstClr val="black"/>
              </a:solidFill>
            </a:endParaRPr>
          </a:p>
        </p:txBody>
      </p:sp>
    </p:spTree>
    <p:extLst>
      <p:ext uri="{BB962C8B-B14F-4D97-AF65-F5344CB8AC3E}">
        <p14:creationId xmlns:p14="http://schemas.microsoft.com/office/powerpoint/2010/main" val="322255295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8544"/>
            <a:ext cx="9144000" cy="4431444"/>
          </a:xfrm>
        </p:spPr>
        <p:txBody>
          <a:bodyPr>
            <a:normAutofit/>
          </a:bodyPr>
          <a:lstStyle/>
          <a:p>
            <a:r>
              <a:rPr lang="en-US" sz="3800" dirty="0" smtClean="0">
                <a:solidFill>
                  <a:schemeClr val="bg1"/>
                </a:solidFill>
              </a:rPr>
              <a:t>Are we </a:t>
            </a:r>
            <a:r>
              <a:rPr lang="en-US" sz="3800" i="1" dirty="0" smtClean="0">
                <a:solidFill>
                  <a:schemeClr val="bg1"/>
                </a:solidFill>
              </a:rPr>
              <a:t>“up </a:t>
            </a:r>
            <a:r>
              <a:rPr lang="en-US" sz="3800" i="1" dirty="0">
                <a:solidFill>
                  <a:schemeClr val="bg1"/>
                </a:solidFill>
              </a:rPr>
              <a:t>and </a:t>
            </a:r>
            <a:r>
              <a:rPr lang="en-US" sz="3800" i="1" dirty="0" smtClean="0">
                <a:solidFill>
                  <a:schemeClr val="bg1"/>
                </a:solidFill>
              </a:rPr>
              <a:t>going” </a:t>
            </a:r>
            <a:r>
              <a:rPr lang="en-US" sz="3800" dirty="0" smtClean="0">
                <a:solidFill>
                  <a:schemeClr val="bg1"/>
                </a:solidFill>
              </a:rPr>
              <a:t>or are we preoccupied pondering over our problems?</a:t>
            </a:r>
          </a:p>
          <a:p>
            <a:pPr lvl="1"/>
            <a:r>
              <a:rPr lang="en-US" sz="3500" i="1" dirty="0" smtClean="0">
                <a:solidFill>
                  <a:schemeClr val="bg1"/>
                </a:solidFill>
              </a:rPr>
              <a:t>Are we using our "time</a:t>
            </a:r>
            <a:r>
              <a:rPr lang="en-US" sz="3500" i="1" dirty="0">
                <a:solidFill>
                  <a:schemeClr val="bg1"/>
                </a:solidFill>
              </a:rPr>
              <a:t>" to become the person that God </a:t>
            </a:r>
            <a:r>
              <a:rPr lang="en-US" sz="3500" i="1" dirty="0" smtClean="0">
                <a:solidFill>
                  <a:schemeClr val="bg1"/>
                </a:solidFill>
              </a:rPr>
              <a:t>intends us to </a:t>
            </a:r>
            <a:r>
              <a:rPr lang="en-US" sz="3500" i="1" dirty="0">
                <a:solidFill>
                  <a:schemeClr val="bg1"/>
                </a:solidFill>
              </a:rPr>
              <a:t>be</a:t>
            </a:r>
            <a:r>
              <a:rPr lang="en-US" sz="3500" i="1" dirty="0" smtClean="0">
                <a:solidFill>
                  <a:schemeClr val="bg1"/>
                </a:solidFill>
              </a:rPr>
              <a:t>?</a:t>
            </a:r>
          </a:p>
          <a:p>
            <a:pPr lvl="1"/>
            <a:r>
              <a:rPr lang="en-US" sz="3100" i="1" dirty="0" smtClean="0">
                <a:solidFill>
                  <a:schemeClr val="bg1"/>
                </a:solidFill>
              </a:rPr>
              <a:t>Are we showing to </a:t>
            </a:r>
            <a:r>
              <a:rPr lang="en-US" sz="3100" i="1" dirty="0">
                <a:solidFill>
                  <a:schemeClr val="bg1"/>
                </a:solidFill>
              </a:rPr>
              <a:t>the </a:t>
            </a:r>
            <a:r>
              <a:rPr lang="en-US" sz="3100" i="1" dirty="0" smtClean="0">
                <a:solidFill>
                  <a:schemeClr val="bg1"/>
                </a:solidFill>
              </a:rPr>
              <a:t>world a life </a:t>
            </a:r>
            <a:r>
              <a:rPr lang="en-US" sz="3100" i="1" dirty="0">
                <a:solidFill>
                  <a:schemeClr val="bg1"/>
                </a:solidFill>
              </a:rPr>
              <a:t>in </a:t>
            </a:r>
            <a:r>
              <a:rPr lang="en-US" sz="3100" i="1" dirty="0" smtClean="0">
                <a:solidFill>
                  <a:schemeClr val="bg1"/>
                </a:solidFill>
              </a:rPr>
              <a:t>which              </a:t>
            </a:r>
            <a:r>
              <a:rPr lang="en-US" sz="3100" i="1" dirty="0">
                <a:solidFill>
                  <a:schemeClr val="bg1"/>
                </a:solidFill>
              </a:rPr>
              <a:t>God </a:t>
            </a:r>
            <a:r>
              <a:rPr lang="en-US" sz="3100" i="1" dirty="0" smtClean="0">
                <a:solidFill>
                  <a:schemeClr val="bg1"/>
                </a:solidFill>
              </a:rPr>
              <a:t>is being </a:t>
            </a:r>
            <a:r>
              <a:rPr lang="en-US" sz="3100" i="1" dirty="0">
                <a:solidFill>
                  <a:schemeClr val="bg1"/>
                </a:solidFill>
              </a:rPr>
              <a:t>praised, Jesus is </a:t>
            </a:r>
            <a:r>
              <a:rPr lang="en-US" sz="3100" i="1" dirty="0" smtClean="0">
                <a:solidFill>
                  <a:schemeClr val="bg1"/>
                </a:solidFill>
              </a:rPr>
              <a:t>being magnified</a:t>
            </a:r>
            <a:r>
              <a:rPr lang="en-US" sz="3100" i="1" dirty="0">
                <a:solidFill>
                  <a:schemeClr val="bg1"/>
                </a:solidFill>
              </a:rPr>
              <a:t>, </a:t>
            </a:r>
            <a:r>
              <a:rPr lang="en-US" sz="3100" i="1" dirty="0" smtClean="0">
                <a:solidFill>
                  <a:schemeClr val="bg1"/>
                </a:solidFill>
              </a:rPr>
              <a:t>                       &amp; Christianity </a:t>
            </a:r>
            <a:r>
              <a:rPr lang="en-US" sz="3100" i="1" dirty="0">
                <a:solidFill>
                  <a:schemeClr val="bg1"/>
                </a:solidFill>
              </a:rPr>
              <a:t>is </a:t>
            </a:r>
            <a:r>
              <a:rPr lang="en-US" sz="3100" i="1" dirty="0" smtClean="0">
                <a:solidFill>
                  <a:schemeClr val="bg1"/>
                </a:solidFill>
              </a:rPr>
              <a:t>being portrayed </a:t>
            </a:r>
            <a:r>
              <a:rPr lang="en-US" sz="3100" i="1" dirty="0">
                <a:solidFill>
                  <a:schemeClr val="bg1"/>
                </a:solidFill>
              </a:rPr>
              <a:t>as having the answers for life and </a:t>
            </a:r>
            <a:r>
              <a:rPr lang="en-US" sz="3100" i="1" dirty="0" smtClean="0">
                <a:solidFill>
                  <a:schemeClr val="bg1"/>
                </a:solidFill>
              </a:rPr>
              <a:t>death!</a:t>
            </a:r>
            <a:endParaRPr lang="en-US" sz="3100" dirty="0" smtClean="0">
              <a:solidFill>
                <a:schemeClr val="bg1"/>
              </a:solidFill>
            </a:endParaRPr>
          </a:p>
          <a:p>
            <a:endParaRPr lang="en-US" sz="4400" dirty="0" smtClean="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Ask yourself…</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88700971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06" y="1104900"/>
            <a:ext cx="9144000" cy="3492499"/>
          </a:xfrm>
        </p:spPr>
        <p:txBody>
          <a:bodyPr>
            <a:noAutofit/>
          </a:bodyPr>
          <a:lstStyle/>
          <a:p>
            <a:r>
              <a:rPr lang="en-US" sz="11500" dirty="0" smtClean="0">
                <a:solidFill>
                  <a:schemeClr val="bg1"/>
                </a:solidFill>
                <a:latin typeface="Papyrus" pitchFamily="66" charset="0"/>
              </a:rPr>
              <a:t>The Final</a:t>
            </a:r>
            <a:br>
              <a:rPr lang="en-US" sz="11500" dirty="0" smtClean="0">
                <a:solidFill>
                  <a:schemeClr val="bg1"/>
                </a:solidFill>
                <a:latin typeface="Papyrus" pitchFamily="66" charset="0"/>
              </a:rPr>
            </a:br>
            <a:r>
              <a:rPr lang="en-US" sz="11500" dirty="0" smtClean="0">
                <a:solidFill>
                  <a:schemeClr val="bg1"/>
                </a:solidFill>
                <a:latin typeface="Papyrus" pitchFamily="66" charset="0"/>
              </a:rPr>
              <a:t>Enemy</a:t>
            </a:r>
            <a:r>
              <a:rPr lang="en-US" sz="9600" dirty="0" smtClean="0">
                <a:solidFill>
                  <a:schemeClr val="bg1"/>
                </a:solidFill>
                <a:latin typeface="Papyrus" pitchFamily="66" charset="0"/>
              </a:rPr>
              <a:t/>
            </a:r>
            <a:br>
              <a:rPr lang="en-US" sz="9600" dirty="0" smtClean="0">
                <a:solidFill>
                  <a:schemeClr val="bg1"/>
                </a:solidFill>
                <a:latin typeface="Papyrus" pitchFamily="66" charset="0"/>
              </a:rPr>
            </a:br>
            <a:r>
              <a:rPr lang="en-US" sz="6000" dirty="0" smtClean="0">
                <a:solidFill>
                  <a:schemeClr val="bg1"/>
                </a:solidFill>
                <a:latin typeface="Papyrus" pitchFamily="66" charset="0"/>
              </a:rPr>
              <a:t>Part II – “Carpe Diem”</a:t>
            </a:r>
            <a:endParaRPr lang="en-US" sz="7200" dirty="0">
              <a:solidFill>
                <a:schemeClr val="bg1"/>
              </a:solidFill>
              <a:latin typeface="Papyrus" pitchFamily="66" charset="0"/>
            </a:endParaRPr>
          </a:p>
        </p:txBody>
      </p:sp>
    </p:spTree>
    <p:extLst>
      <p:ext uri="{BB962C8B-B14F-4D97-AF65-F5344CB8AC3E}">
        <p14:creationId xmlns:p14="http://schemas.microsoft.com/office/powerpoint/2010/main" val="56110169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082518"/>
            <a:ext cx="8229600" cy="3771636"/>
          </a:xfrm>
        </p:spPr>
        <p:txBody>
          <a:bodyPr>
            <a:normAutofit/>
          </a:bodyPr>
          <a:lstStyle/>
          <a:p>
            <a:pPr marL="0" indent="0" algn="ctr">
              <a:buNone/>
            </a:pPr>
            <a:r>
              <a:rPr lang="en-US" sz="4800" i="1" dirty="0">
                <a:solidFill>
                  <a:schemeClr val="bg1"/>
                </a:solidFill>
              </a:rPr>
              <a:t>"For He must reign until He has put all His enemies under His feet. The last enemy that will be abolished is death</a:t>
            </a:r>
            <a:r>
              <a:rPr lang="en-US" sz="48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lvl="0"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Corinthians 15:25,26</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4164729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76300"/>
            <a:ext cx="8077200" cy="4343400"/>
          </a:xfrm>
        </p:spPr>
        <p:txBody>
          <a:bodyPr>
            <a:normAutofit lnSpcReduction="10000"/>
          </a:bodyPr>
          <a:lstStyle/>
          <a:p>
            <a:r>
              <a:rPr lang="en-US" dirty="0">
                <a:solidFill>
                  <a:schemeClr val="bg1"/>
                </a:solidFill>
              </a:rPr>
              <a:t>Instead of being paralyzed and </a:t>
            </a:r>
            <a:r>
              <a:rPr lang="en-US" dirty="0" smtClean="0">
                <a:solidFill>
                  <a:schemeClr val="bg1"/>
                </a:solidFill>
              </a:rPr>
              <a:t>intimidated </a:t>
            </a:r>
            <a:r>
              <a:rPr lang="en-US" dirty="0">
                <a:solidFill>
                  <a:schemeClr val="bg1"/>
                </a:solidFill>
              </a:rPr>
              <a:t>by the thought of death, faithful Christians can approach death with optimism and </a:t>
            </a:r>
            <a:r>
              <a:rPr lang="en-US" dirty="0" smtClean="0">
                <a:solidFill>
                  <a:schemeClr val="bg1"/>
                </a:solidFill>
              </a:rPr>
              <a:t>confidence.</a:t>
            </a:r>
          </a:p>
          <a:p>
            <a:pPr lvl="1"/>
            <a:r>
              <a:rPr lang="en-US" sz="3000" i="1" dirty="0" smtClean="0">
                <a:solidFill>
                  <a:schemeClr val="bg1"/>
                </a:solidFill>
              </a:rPr>
              <a:t>“For we know that if our earthly house, this tent, is destroyed, we have a building from God, a house not made with hands, eternal    in the heavens.” </a:t>
            </a:r>
            <a:r>
              <a:rPr lang="en-US" sz="3000" dirty="0" smtClean="0">
                <a:solidFill>
                  <a:schemeClr val="bg1"/>
                </a:solidFill>
              </a:rPr>
              <a:t>– 2 Cor. 5:1</a:t>
            </a:r>
          </a:p>
          <a:p>
            <a:pPr lvl="1"/>
            <a:r>
              <a:rPr lang="en-US" sz="3000" dirty="0" smtClean="0">
                <a:solidFill>
                  <a:schemeClr val="bg1"/>
                </a:solidFill>
              </a:rPr>
              <a:t>Philippians 1:21-23</a:t>
            </a:r>
            <a:endParaRPr lang="en-US" sz="3000"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lvl="0"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 Christian’s Approach’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28391278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76300"/>
            <a:ext cx="8077200" cy="4343400"/>
          </a:xfrm>
        </p:spPr>
        <p:txBody>
          <a:bodyPr>
            <a:normAutofit/>
          </a:bodyPr>
          <a:lstStyle/>
          <a:p>
            <a:r>
              <a:rPr lang="en-US" dirty="0" smtClean="0">
                <a:solidFill>
                  <a:schemeClr val="bg1"/>
                </a:solidFill>
              </a:rPr>
              <a:t>We </a:t>
            </a:r>
            <a:r>
              <a:rPr lang="en-US" dirty="0">
                <a:solidFill>
                  <a:schemeClr val="bg1"/>
                </a:solidFill>
              </a:rPr>
              <a:t>can also take death and use it as a powerful </a:t>
            </a:r>
            <a:r>
              <a:rPr lang="en-US" u="sng" dirty="0">
                <a:solidFill>
                  <a:schemeClr val="bg1"/>
                </a:solidFill>
              </a:rPr>
              <a:t>incentive</a:t>
            </a:r>
            <a:r>
              <a:rPr lang="en-US" dirty="0">
                <a:solidFill>
                  <a:schemeClr val="bg1"/>
                </a:solidFill>
              </a:rPr>
              <a:t> for holy living </a:t>
            </a:r>
            <a:r>
              <a:rPr lang="en-US" dirty="0" smtClean="0">
                <a:solidFill>
                  <a:schemeClr val="bg1"/>
                </a:solidFill>
              </a:rPr>
              <a:t>.</a:t>
            </a:r>
          </a:p>
          <a:p>
            <a:pPr lvl="1"/>
            <a:r>
              <a:rPr lang="en-US" sz="3000" dirty="0" smtClean="0">
                <a:solidFill>
                  <a:schemeClr val="bg1"/>
                </a:solidFill>
              </a:rPr>
              <a:t>“</a:t>
            </a:r>
            <a:r>
              <a:rPr lang="en-US" sz="3000" i="1" dirty="0" smtClean="0">
                <a:solidFill>
                  <a:schemeClr val="bg1"/>
                </a:solidFill>
              </a:rPr>
              <a:t>And if you call on the Father, who without partiality judges according to each one’s work, conduct yourselves throughout the time of your stay here in fear;” - </a:t>
            </a:r>
            <a:r>
              <a:rPr lang="en-US" sz="3000" dirty="0" smtClean="0">
                <a:solidFill>
                  <a:schemeClr val="bg1"/>
                </a:solidFill>
              </a:rPr>
              <a:t>1 </a:t>
            </a:r>
            <a:r>
              <a:rPr lang="en-US" sz="3000" dirty="0">
                <a:solidFill>
                  <a:schemeClr val="bg1"/>
                </a:solidFill>
              </a:rPr>
              <a:t>Peter </a:t>
            </a:r>
            <a:r>
              <a:rPr lang="en-US" sz="3000" dirty="0" smtClean="0">
                <a:solidFill>
                  <a:schemeClr val="bg1"/>
                </a:solidFill>
              </a:rPr>
              <a:t>1:17</a:t>
            </a:r>
          </a:p>
          <a:p>
            <a:pPr lvl="1"/>
            <a:r>
              <a:rPr lang="en-US" sz="3000" dirty="0" smtClean="0">
                <a:solidFill>
                  <a:schemeClr val="bg1"/>
                </a:solidFill>
              </a:rPr>
              <a:t>Hebrews 9:27</a:t>
            </a:r>
            <a:endParaRPr lang="en-US" sz="3000"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 Christian’s Approach’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51185280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76300"/>
            <a:ext cx="8763000" cy="4441982"/>
          </a:xfrm>
        </p:spPr>
        <p:txBody>
          <a:bodyPr>
            <a:noAutofit/>
          </a:bodyPr>
          <a:lstStyle/>
          <a:p>
            <a:pPr marL="0" indent="0" algn="ctr">
              <a:buNone/>
            </a:pPr>
            <a:r>
              <a:rPr lang="en-US" i="1" dirty="0" smtClean="0">
                <a:solidFill>
                  <a:schemeClr val="bg1"/>
                </a:solidFill>
              </a:rPr>
              <a:t>"For whoever is joined with the living, there is hope; surely a live dog is better than a dead lion. For the living know they will die; but the dead do not know anything, nor have they any longer a reward, for their memory is forgotten. Indeed their love, their hate, and their zeal have already perished, and they will no longer have a share in all that is done under the sun. </a:t>
            </a:r>
            <a:r>
              <a:rPr lang="en-US" i="1" dirty="0">
                <a:solidFill>
                  <a:schemeClr val="bg1"/>
                </a:solidFill>
              </a:rPr>
              <a:t>Let your clothes be white all the time, and let not oil be lacking on your </a:t>
            </a:r>
            <a:r>
              <a:rPr lang="en-US" i="1" dirty="0" smtClean="0">
                <a:solidFill>
                  <a:schemeClr val="bg1"/>
                </a:solidFill>
              </a:rPr>
              <a:t>head…”</a:t>
            </a:r>
            <a:endParaRPr lang="en-US" i="1" dirty="0" smtClean="0">
              <a:solidFill>
                <a:schemeClr val="bg1"/>
              </a:solidFill>
            </a:endParaRPr>
          </a:p>
        </p:txBody>
      </p:sp>
      <p:sp>
        <p:nvSpPr>
          <p:cNvPr id="6" name="Rectangle 5"/>
          <p:cNvSpPr/>
          <p:nvPr/>
        </p:nvSpPr>
        <p:spPr>
          <a:xfrm>
            <a:off x="152400" y="66855"/>
            <a:ext cx="8763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Ecclesiastes 9:4-6</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8253676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76300"/>
            <a:ext cx="8610600" cy="4441982"/>
          </a:xfrm>
        </p:spPr>
        <p:txBody>
          <a:bodyPr>
            <a:normAutofit/>
          </a:bodyPr>
          <a:lstStyle/>
          <a:p>
            <a:pPr marL="0" indent="0" algn="ctr">
              <a:buNone/>
            </a:pPr>
            <a:r>
              <a:rPr lang="en-US" i="1" dirty="0" smtClean="0">
                <a:solidFill>
                  <a:schemeClr val="bg1"/>
                </a:solidFill>
              </a:rPr>
              <a:t>“Enjoy life with the woman whom you love all the days of your fleeting life which He has given to your under the sun; for this is your reward in life, and in your toil in which you have labored under the sun. Whatever your hand finds to do, verily, do it with all your might; for there is no activity or planning or wisdom in </a:t>
            </a:r>
            <a:r>
              <a:rPr lang="en-US" i="1" dirty="0" err="1" smtClean="0">
                <a:solidFill>
                  <a:schemeClr val="bg1"/>
                </a:solidFill>
              </a:rPr>
              <a:t>Sheol</a:t>
            </a:r>
            <a:r>
              <a:rPr lang="en-US" i="1" dirty="0" smtClean="0">
                <a:solidFill>
                  <a:schemeClr val="bg1"/>
                </a:solidFill>
              </a:rPr>
              <a:t> where you are going" </a:t>
            </a:r>
            <a:endParaRPr lang="en-US" i="1" dirty="0" smtClean="0">
              <a:solidFill>
                <a:schemeClr val="bg1"/>
              </a:solidFill>
            </a:endParaRPr>
          </a:p>
        </p:txBody>
      </p:sp>
      <p:sp>
        <p:nvSpPr>
          <p:cNvPr id="6" name="Rectangle 5"/>
          <p:cNvSpPr/>
          <p:nvPr/>
        </p:nvSpPr>
        <p:spPr>
          <a:xfrm>
            <a:off x="152400" y="66855"/>
            <a:ext cx="8763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Ecclesiastes </a:t>
            </a: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9:7-10</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65799472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3900"/>
            <a:ext cx="8564592" cy="4658863"/>
          </a:xfrm>
        </p:spPr>
        <p:txBody>
          <a:bodyPr>
            <a:normAutofit fontScale="92500"/>
          </a:bodyPr>
          <a:lstStyle/>
          <a:p>
            <a:r>
              <a:rPr lang="en-US" sz="3600" dirty="0">
                <a:solidFill>
                  <a:schemeClr val="bg1"/>
                </a:solidFill>
              </a:rPr>
              <a:t>We tend to envy the wrong people. </a:t>
            </a:r>
            <a:endParaRPr lang="en-US" sz="3600" dirty="0" smtClean="0">
              <a:solidFill>
                <a:schemeClr val="bg1"/>
              </a:solidFill>
            </a:endParaRPr>
          </a:p>
          <a:p>
            <a:pPr lvl="1"/>
            <a:r>
              <a:rPr lang="en-US" sz="3000" dirty="0" smtClean="0">
                <a:solidFill>
                  <a:schemeClr val="bg1"/>
                </a:solidFill>
              </a:rPr>
              <a:t>Being alive</a:t>
            </a:r>
            <a:r>
              <a:rPr lang="en-US" sz="3000" dirty="0">
                <a:solidFill>
                  <a:schemeClr val="bg1"/>
                </a:solidFill>
              </a:rPr>
              <a:t>, </a:t>
            </a:r>
            <a:r>
              <a:rPr lang="en-US" sz="3000" dirty="0" smtClean="0">
                <a:solidFill>
                  <a:schemeClr val="bg1"/>
                </a:solidFill>
              </a:rPr>
              <a:t>we have </a:t>
            </a:r>
            <a:r>
              <a:rPr lang="en-US" sz="3000" dirty="0">
                <a:solidFill>
                  <a:schemeClr val="bg1"/>
                </a:solidFill>
              </a:rPr>
              <a:t>a more valuable possession than the wealthiest unbeliever who has just </a:t>
            </a:r>
            <a:r>
              <a:rPr lang="en-US" sz="3000" dirty="0" smtClean="0">
                <a:solidFill>
                  <a:schemeClr val="bg1"/>
                </a:solidFill>
              </a:rPr>
              <a:t>died.</a:t>
            </a:r>
          </a:p>
          <a:p>
            <a:pPr lvl="1"/>
            <a:r>
              <a:rPr lang="en-US" sz="3000" dirty="0" smtClean="0">
                <a:solidFill>
                  <a:schemeClr val="bg1"/>
                </a:solidFill>
              </a:rPr>
              <a:t>What </a:t>
            </a:r>
            <a:r>
              <a:rPr lang="en-US" sz="3000" dirty="0">
                <a:solidFill>
                  <a:schemeClr val="bg1"/>
                </a:solidFill>
              </a:rPr>
              <a:t>is the price tag on an extra ten years of "time" to become the person that God intended you to be</a:t>
            </a:r>
            <a:r>
              <a:rPr lang="en-US" sz="3000" dirty="0" smtClean="0">
                <a:solidFill>
                  <a:schemeClr val="bg1"/>
                </a:solidFill>
              </a:rPr>
              <a:t>?</a:t>
            </a:r>
          </a:p>
          <a:p>
            <a:pPr lvl="0"/>
            <a:r>
              <a:rPr lang="en-US" sz="3500" dirty="0" smtClean="0">
                <a:solidFill>
                  <a:prstClr val="white"/>
                </a:solidFill>
              </a:rPr>
              <a:t>"</a:t>
            </a:r>
            <a:r>
              <a:rPr lang="en-US" sz="3500" dirty="0">
                <a:solidFill>
                  <a:prstClr val="white"/>
                </a:solidFill>
              </a:rPr>
              <a:t>Time" to be the…</a:t>
            </a:r>
          </a:p>
          <a:p>
            <a:pPr lvl="1"/>
            <a:r>
              <a:rPr lang="en-US" sz="3000" dirty="0">
                <a:solidFill>
                  <a:prstClr val="white"/>
                </a:solidFill>
              </a:rPr>
              <a:t>husband or wife that </a:t>
            </a:r>
            <a:r>
              <a:rPr lang="en-US" sz="3000" dirty="0" smtClean="0">
                <a:solidFill>
                  <a:prstClr val="white"/>
                </a:solidFill>
              </a:rPr>
              <a:t>we always </a:t>
            </a:r>
            <a:r>
              <a:rPr lang="en-US" sz="3000" dirty="0">
                <a:solidFill>
                  <a:prstClr val="white"/>
                </a:solidFill>
              </a:rPr>
              <a:t>should have been? </a:t>
            </a:r>
          </a:p>
          <a:p>
            <a:pPr lvl="1"/>
            <a:r>
              <a:rPr lang="en-US" sz="3000" dirty="0">
                <a:solidFill>
                  <a:prstClr val="white"/>
                </a:solidFill>
              </a:rPr>
              <a:t>dedicated Christian </a:t>
            </a:r>
            <a:r>
              <a:rPr lang="en-US" sz="3000" dirty="0" smtClean="0">
                <a:solidFill>
                  <a:prstClr val="white"/>
                </a:solidFill>
              </a:rPr>
              <a:t>we should </a:t>
            </a:r>
            <a:r>
              <a:rPr lang="en-US" sz="3000" dirty="0">
                <a:solidFill>
                  <a:prstClr val="white"/>
                </a:solidFill>
              </a:rPr>
              <a:t>have been? </a:t>
            </a:r>
          </a:p>
          <a:p>
            <a:pPr lvl="1"/>
            <a:r>
              <a:rPr lang="en-US" sz="3000" dirty="0">
                <a:solidFill>
                  <a:prstClr val="white"/>
                </a:solidFill>
              </a:rPr>
              <a:t>virtuous and holy person </a:t>
            </a:r>
            <a:r>
              <a:rPr lang="en-US" sz="3000" dirty="0" smtClean="0">
                <a:solidFill>
                  <a:prstClr val="white"/>
                </a:solidFill>
              </a:rPr>
              <a:t>we should </a:t>
            </a:r>
            <a:r>
              <a:rPr lang="en-US" sz="3000" dirty="0">
                <a:solidFill>
                  <a:prstClr val="white"/>
                </a:solidFill>
              </a:rPr>
              <a:t>have been?</a:t>
            </a:r>
          </a:p>
          <a:p>
            <a:pPr lvl="1"/>
            <a:endParaRPr lang="en-US" dirty="0" smtClean="0">
              <a:solidFill>
                <a:schemeClr val="bg1"/>
              </a:solidFill>
            </a:endParaRP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“Human Tendency”</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21129219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2913"/>
            <a:ext cx="7696200" cy="5448300"/>
          </a:xfrm>
        </p:spPr>
        <p:txBody>
          <a:bodyPr>
            <a:normAutofit/>
          </a:bodyPr>
          <a:lstStyle/>
          <a:p>
            <a:pPr marL="0" indent="0" algn="ctr">
              <a:buNone/>
            </a:pPr>
            <a:r>
              <a:rPr lang="en-US" sz="4800" i="1" dirty="0" smtClean="0">
                <a:solidFill>
                  <a:schemeClr val="bg1"/>
                </a:solidFill>
              </a:rPr>
              <a:t>“Far </a:t>
            </a:r>
            <a:r>
              <a:rPr lang="en-US" sz="4800" i="1" dirty="0">
                <a:solidFill>
                  <a:schemeClr val="bg1"/>
                </a:solidFill>
              </a:rPr>
              <a:t>from being depressed or discouraged, God exhorts us to "Go then", which is a summons to be </a:t>
            </a:r>
            <a:r>
              <a:rPr lang="en-US" sz="4800" i="1" u="sng" dirty="0">
                <a:solidFill>
                  <a:schemeClr val="bg1"/>
                </a:solidFill>
              </a:rPr>
              <a:t>up</a:t>
            </a:r>
            <a:r>
              <a:rPr lang="en-US" sz="4800" i="1" dirty="0">
                <a:solidFill>
                  <a:schemeClr val="bg1"/>
                </a:solidFill>
              </a:rPr>
              <a:t> </a:t>
            </a:r>
            <a:r>
              <a:rPr lang="en-US" sz="4800" i="1" dirty="0" smtClean="0">
                <a:solidFill>
                  <a:schemeClr val="bg1"/>
                </a:solidFill>
              </a:rPr>
              <a:t>and </a:t>
            </a:r>
            <a:r>
              <a:rPr lang="en-US" sz="4800" i="1" u="sng" dirty="0" smtClean="0">
                <a:solidFill>
                  <a:schemeClr val="bg1"/>
                </a:solidFill>
              </a:rPr>
              <a:t>going</a:t>
            </a:r>
            <a:r>
              <a:rPr lang="en-US" sz="4800" i="1" dirty="0" smtClean="0">
                <a:solidFill>
                  <a:schemeClr val="bg1"/>
                </a:solidFill>
              </a:rPr>
              <a:t> and is </a:t>
            </a:r>
            <a:r>
              <a:rPr lang="en-US" sz="4800" i="1" dirty="0">
                <a:solidFill>
                  <a:schemeClr val="bg1"/>
                </a:solidFill>
              </a:rPr>
              <a:t>directed against the tendency to muse and to ponder over problems</a:t>
            </a:r>
            <a:r>
              <a:rPr lang="en-US" sz="4800" i="1" dirty="0" smtClean="0">
                <a:solidFill>
                  <a:schemeClr val="bg1"/>
                </a:solidFill>
              </a:rPr>
              <a:t>.”</a:t>
            </a:r>
            <a:endParaRPr lang="en-US" sz="4800" i="1" dirty="0" smtClean="0">
              <a:solidFill>
                <a:schemeClr val="bg1"/>
              </a:solidFill>
            </a:endParaRPr>
          </a:p>
        </p:txBody>
      </p:sp>
    </p:spTree>
    <p:extLst>
      <p:ext uri="{BB962C8B-B14F-4D97-AF65-F5344CB8AC3E}">
        <p14:creationId xmlns:p14="http://schemas.microsoft.com/office/powerpoint/2010/main" val="16010071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1084</Words>
  <Application>Microsoft Office PowerPoint</Application>
  <PresentationFormat>On-screen Show (16:10)</PresentationFormat>
  <Paragraphs>67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The Final Enemy Part II – “Carpe Diem”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Isn’t A Dress Rehearsal”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Final Enemy Part II – “Carpe Diem”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Enemy</dc:title>
  <dc:creator>DJ Dickerson</dc:creator>
  <cp:lastModifiedBy>DJ Dickerson</cp:lastModifiedBy>
  <cp:revision>65</cp:revision>
  <dcterms:created xsi:type="dcterms:W3CDTF">2012-07-17T12:59:04Z</dcterms:created>
  <dcterms:modified xsi:type="dcterms:W3CDTF">2012-07-28T14:50:39Z</dcterms:modified>
</cp:coreProperties>
</file>