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56" r:id="rId3"/>
    <p:sldId id="259" r:id="rId4"/>
    <p:sldId id="260" r:id="rId5"/>
    <p:sldId id="261" r:id="rId6"/>
    <p:sldId id="262" r:id="rId7"/>
    <p:sldId id="263" r:id="rId8"/>
    <p:sldId id="264" r:id="rId9"/>
    <p:sldId id="265" r:id="rId10"/>
    <p:sldId id="266" r:id="rId11"/>
    <p:sldId id="268"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30" y="-84"/>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FF3683-6DE6-4D31-871D-D8AA6A95BD71}" type="datetimeFigureOut">
              <a:rPr lang="en-US" smtClean="0"/>
              <a:t>7/22/2012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97DFD-31E3-4160-BDD4-4E21082B0149}" type="slidenum">
              <a:rPr lang="en-US" smtClean="0"/>
              <a:t>‹#›</a:t>
            </a:fld>
            <a:endParaRPr lang="en-US"/>
          </a:p>
        </p:txBody>
      </p:sp>
      <p:pic>
        <p:nvPicPr>
          <p:cNvPr id="8" name="Picture 2" descr="Grim Reap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93265" y="0"/>
            <a:ext cx="4572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62327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F3683-6DE6-4D31-871D-D8AA6A95BD71}" type="datetimeFigureOut">
              <a:rPr lang="en-US" smtClean="0"/>
              <a:t>7/22/2012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367567541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F3683-6DE6-4D31-871D-D8AA6A95BD71}" type="datetimeFigureOut">
              <a:rPr lang="en-US" smtClean="0"/>
              <a:t>7/22/2012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215484407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F3683-6DE6-4D31-871D-D8AA6A95BD71}" type="datetimeFigureOut">
              <a:rPr lang="en-US" smtClean="0"/>
              <a:t>7/22/2012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97DFD-31E3-4160-BDD4-4E21082B0149}" type="slidenum">
              <a:rPr lang="en-US" smtClean="0"/>
              <a:t>‹#›</a:t>
            </a:fld>
            <a:endParaRPr lang="en-US"/>
          </a:p>
        </p:txBody>
      </p:sp>
      <p:pic>
        <p:nvPicPr>
          <p:cNvPr id="7" name="Picture 2" descr="Grim Reap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79144" y="3390900"/>
            <a:ext cx="1851846" cy="2314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90152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F3683-6DE6-4D31-871D-D8AA6A95BD71}" type="datetimeFigureOut">
              <a:rPr lang="en-US" smtClean="0"/>
              <a:t>7/22/2012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97DFD-31E3-4160-BDD4-4E21082B0149}" type="slidenum">
              <a:rPr lang="en-US" smtClean="0"/>
              <a:t>‹#›</a:t>
            </a:fld>
            <a:endParaRPr lang="en-US"/>
          </a:p>
        </p:txBody>
      </p:sp>
      <p:pic>
        <p:nvPicPr>
          <p:cNvPr id="7" name="Picture 2" descr="Grim Reap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flipH="1">
            <a:off x="-10633" y="0"/>
            <a:ext cx="4572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314924"/>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FF3683-6DE6-4D31-871D-D8AA6A95BD71}" type="datetimeFigureOut">
              <a:rPr lang="en-US" smtClean="0"/>
              <a:t>7/22/2012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251170475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FF3683-6DE6-4D31-871D-D8AA6A95BD71}" type="datetimeFigureOut">
              <a:rPr lang="en-US" smtClean="0"/>
              <a:t>7/22/2012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333314948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FF3683-6DE6-4D31-871D-D8AA6A95BD71}" type="datetimeFigureOut">
              <a:rPr lang="en-US" smtClean="0"/>
              <a:t>7/22/2012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158164214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F3683-6DE6-4D31-871D-D8AA6A95BD71}" type="datetimeFigureOut">
              <a:rPr lang="en-US" smtClean="0"/>
              <a:t>7/22/2012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385769669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F3683-6DE6-4D31-871D-D8AA6A95BD71}" type="datetimeFigureOut">
              <a:rPr lang="en-US" smtClean="0"/>
              <a:t>7/22/2012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172634913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F3683-6DE6-4D31-871D-D8AA6A95BD71}" type="datetimeFigureOut">
              <a:rPr lang="en-US" smtClean="0"/>
              <a:t>7/22/2012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97DFD-31E3-4160-BDD4-4E21082B0149}" type="slidenum">
              <a:rPr lang="en-US" smtClean="0"/>
              <a:t>‹#›</a:t>
            </a:fld>
            <a:endParaRPr lang="en-US"/>
          </a:p>
        </p:txBody>
      </p:sp>
    </p:spTree>
    <p:extLst>
      <p:ext uri="{BB962C8B-B14F-4D97-AF65-F5344CB8AC3E}">
        <p14:creationId xmlns:p14="http://schemas.microsoft.com/office/powerpoint/2010/main" val="3948429083"/>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F3FF3683-6DE6-4D31-871D-D8AA6A95BD71}" type="datetimeFigureOut">
              <a:rPr lang="en-US" smtClean="0"/>
              <a:t>7/22/2012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4A997DFD-31E3-4160-BDD4-4E21082B0149}" type="slidenum">
              <a:rPr lang="en-US" smtClean="0"/>
              <a:t>‹#›</a:t>
            </a:fld>
            <a:endParaRPr lang="en-US"/>
          </a:p>
        </p:txBody>
      </p:sp>
    </p:spTree>
    <p:extLst>
      <p:ext uri="{BB962C8B-B14F-4D97-AF65-F5344CB8AC3E}">
        <p14:creationId xmlns:p14="http://schemas.microsoft.com/office/powerpoint/2010/main" val="404795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890703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16856"/>
            <a:ext cx="8991600" cy="3974243"/>
          </a:xfrm>
        </p:spPr>
        <p:txBody>
          <a:bodyPr>
            <a:normAutofit/>
          </a:bodyPr>
          <a:lstStyle/>
          <a:p>
            <a:r>
              <a:rPr lang="en-US" sz="3600" dirty="0">
                <a:solidFill>
                  <a:schemeClr val="bg1"/>
                </a:solidFill>
              </a:rPr>
              <a:t>God is pictured as the giver of life and the One who has devised a way to be liberated from </a:t>
            </a:r>
            <a:r>
              <a:rPr lang="en-US" sz="3600" u="sng" dirty="0">
                <a:solidFill>
                  <a:schemeClr val="bg1"/>
                </a:solidFill>
              </a:rPr>
              <a:t>spiritual</a:t>
            </a:r>
            <a:r>
              <a:rPr lang="en-US" sz="3600" dirty="0">
                <a:solidFill>
                  <a:schemeClr val="bg1"/>
                </a:solidFill>
              </a:rPr>
              <a:t>, </a:t>
            </a:r>
            <a:r>
              <a:rPr lang="en-US" sz="3600" u="sng" dirty="0">
                <a:solidFill>
                  <a:schemeClr val="bg1"/>
                </a:solidFill>
              </a:rPr>
              <a:t>eternal</a:t>
            </a:r>
            <a:r>
              <a:rPr lang="en-US" sz="3600" dirty="0">
                <a:solidFill>
                  <a:schemeClr val="bg1"/>
                </a:solidFill>
              </a:rPr>
              <a:t> </a:t>
            </a:r>
            <a:r>
              <a:rPr lang="en-US" sz="3600" dirty="0" smtClean="0">
                <a:solidFill>
                  <a:schemeClr val="bg1"/>
                </a:solidFill>
              </a:rPr>
              <a:t>&amp; </a:t>
            </a:r>
            <a:r>
              <a:rPr lang="en-US" sz="3600" u="sng" dirty="0" smtClean="0">
                <a:solidFill>
                  <a:schemeClr val="bg1"/>
                </a:solidFill>
              </a:rPr>
              <a:t>even</a:t>
            </a:r>
            <a:r>
              <a:rPr lang="en-US" sz="3600" dirty="0" smtClean="0">
                <a:solidFill>
                  <a:schemeClr val="bg1"/>
                </a:solidFill>
              </a:rPr>
              <a:t> </a:t>
            </a:r>
            <a:r>
              <a:rPr lang="en-US" sz="3600" u="sng" dirty="0">
                <a:solidFill>
                  <a:schemeClr val="bg1"/>
                </a:solidFill>
              </a:rPr>
              <a:t>physical</a:t>
            </a:r>
            <a:r>
              <a:rPr lang="en-US" sz="3600" dirty="0">
                <a:solidFill>
                  <a:schemeClr val="bg1"/>
                </a:solidFill>
              </a:rPr>
              <a:t> </a:t>
            </a:r>
            <a:r>
              <a:rPr lang="en-US" sz="3600" u="sng" dirty="0" smtClean="0">
                <a:solidFill>
                  <a:schemeClr val="bg1"/>
                </a:solidFill>
              </a:rPr>
              <a:t>death</a:t>
            </a:r>
            <a:r>
              <a:rPr lang="en-US" sz="3600" dirty="0" smtClean="0">
                <a:solidFill>
                  <a:schemeClr val="bg1"/>
                </a:solidFill>
              </a:rPr>
              <a:t>. (1 </a:t>
            </a:r>
            <a:r>
              <a:rPr lang="en-US" sz="3600" dirty="0">
                <a:solidFill>
                  <a:schemeClr val="bg1"/>
                </a:solidFill>
              </a:rPr>
              <a:t>Corinthians 15</a:t>
            </a:r>
            <a:r>
              <a:rPr lang="en-US" sz="3600" dirty="0" smtClean="0">
                <a:solidFill>
                  <a:schemeClr val="bg1"/>
                </a:solidFill>
              </a:rPr>
              <a:t>)</a:t>
            </a:r>
            <a:endParaRPr lang="en-US" sz="3600" dirty="0">
              <a:solidFill>
                <a:schemeClr val="bg1"/>
              </a:solidFill>
            </a:endParaRP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Helps Clarify Some Things</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211292193"/>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0" y="2095500"/>
            <a:ext cx="6019800" cy="1569660"/>
          </a:xfrm>
          <a:prstGeom prst="rect">
            <a:avLst/>
          </a:prstGeom>
        </p:spPr>
        <p:txBody>
          <a:bodyPr wrap="square">
            <a:spAutoFit/>
          </a:bodyPr>
          <a:lstStyle/>
          <a:p>
            <a:r>
              <a:rPr lang="en-US" sz="9600" dirty="0" smtClean="0">
                <a:solidFill>
                  <a:prstClr val="white"/>
                </a:solidFill>
                <a:latin typeface="Papyrus" pitchFamily="66" charset="0"/>
                <a:ea typeface="+mj-ea"/>
                <a:cs typeface="+mj-cs"/>
              </a:rPr>
              <a:t>Romans 8</a:t>
            </a:r>
            <a:endParaRPr lang="en-US" sz="2000" dirty="0"/>
          </a:p>
        </p:txBody>
      </p:sp>
    </p:spTree>
    <p:extLst>
      <p:ext uri="{BB962C8B-B14F-4D97-AF65-F5344CB8AC3E}">
        <p14:creationId xmlns:p14="http://schemas.microsoft.com/office/powerpoint/2010/main" val="251653574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82518"/>
            <a:ext cx="8763000" cy="3771636"/>
          </a:xfrm>
        </p:spPr>
        <p:txBody>
          <a:bodyPr>
            <a:noAutofit/>
          </a:bodyPr>
          <a:lstStyle/>
          <a:p>
            <a:pPr marL="0" indent="0" algn="ctr">
              <a:buNone/>
            </a:pPr>
            <a:r>
              <a:rPr lang="en-US" sz="3600" i="1" dirty="0" smtClean="0">
                <a:solidFill>
                  <a:schemeClr val="bg1"/>
                </a:solidFill>
              </a:rPr>
              <a:t>“For </a:t>
            </a:r>
            <a:r>
              <a:rPr lang="en-US" sz="3600" i="1" dirty="0">
                <a:solidFill>
                  <a:schemeClr val="bg1"/>
                </a:solidFill>
              </a:rPr>
              <a:t>the creation was subjected to futility, not willingly, but because of Him who subjected it in hope; 21 because the creation itself also will be delivered from the bondage of corruption into the glorious liberty of the children of God. 22 For we know that the whole creation groans and labors with birth pangs together until now</a:t>
            </a:r>
            <a:r>
              <a:rPr lang="en-US" sz="3600"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Romans 8:20-22</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50239539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16856"/>
            <a:ext cx="8991600" cy="3974243"/>
          </a:xfrm>
        </p:spPr>
        <p:txBody>
          <a:bodyPr>
            <a:normAutofit/>
          </a:bodyPr>
          <a:lstStyle/>
          <a:p>
            <a:r>
              <a:rPr lang="en-US" sz="3600" dirty="0">
                <a:solidFill>
                  <a:schemeClr val="bg1"/>
                </a:solidFill>
              </a:rPr>
              <a:t>Because of Adam’s sin, the physical universe was put under a curse (Genesis 3:17). </a:t>
            </a:r>
            <a:endParaRPr lang="en-US" sz="3600" dirty="0" smtClean="0">
              <a:solidFill>
                <a:schemeClr val="bg1"/>
              </a:solidFill>
            </a:endParaRPr>
          </a:p>
          <a:p>
            <a:r>
              <a:rPr lang="en-US" sz="3600" dirty="0" smtClean="0">
                <a:solidFill>
                  <a:schemeClr val="bg1"/>
                </a:solidFill>
              </a:rPr>
              <a:t>The </a:t>
            </a:r>
            <a:r>
              <a:rPr lang="en-US" sz="3600" dirty="0">
                <a:solidFill>
                  <a:schemeClr val="bg1"/>
                </a:solidFill>
              </a:rPr>
              <a:t>physical creation, including the animals have often paid the price for man’s rebellion (Genesis 8:20-22; 7:21-23).</a:t>
            </a: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Consider…</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18234561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82518"/>
            <a:ext cx="8763000" cy="3771636"/>
          </a:xfrm>
        </p:spPr>
        <p:txBody>
          <a:bodyPr>
            <a:noAutofit/>
          </a:bodyPr>
          <a:lstStyle/>
          <a:p>
            <a:pPr marL="0" indent="0" algn="ctr">
              <a:buNone/>
            </a:pPr>
            <a:r>
              <a:rPr lang="en-US" sz="3600" i="1" dirty="0" smtClean="0">
                <a:solidFill>
                  <a:schemeClr val="bg1"/>
                </a:solidFill>
              </a:rPr>
              <a:t>“For </a:t>
            </a:r>
            <a:r>
              <a:rPr lang="en-US" sz="3600" i="1" dirty="0">
                <a:solidFill>
                  <a:schemeClr val="bg1"/>
                </a:solidFill>
              </a:rPr>
              <a:t>the creation was subjected to futility, not willingly, but because of Him who subjected it </a:t>
            </a:r>
            <a:r>
              <a:rPr lang="en-US" sz="4400" b="1" i="1" u="sng" dirty="0" smtClean="0">
                <a:solidFill>
                  <a:schemeClr val="bg1"/>
                </a:solidFill>
              </a:rPr>
              <a:t>[</a:t>
            </a:r>
            <a:r>
              <a:rPr lang="en-US" sz="4400" b="1" i="1" dirty="0" smtClean="0">
                <a:solidFill>
                  <a:schemeClr val="bg1"/>
                </a:solidFill>
              </a:rPr>
              <a:t>in hope]</a:t>
            </a:r>
            <a:r>
              <a:rPr lang="en-US" sz="3600" i="1" dirty="0" smtClean="0">
                <a:solidFill>
                  <a:schemeClr val="bg1"/>
                </a:solidFill>
              </a:rPr>
              <a:t>; </a:t>
            </a:r>
            <a:r>
              <a:rPr lang="en-US" sz="3600" i="1" dirty="0">
                <a:solidFill>
                  <a:schemeClr val="bg1"/>
                </a:solidFill>
              </a:rPr>
              <a:t>21 because the creation itself also will be delivered from the bondage of corruption into the glorious liberty of the children of God. 22 For we know that the whole creation groans and labors with birth pangs together until now</a:t>
            </a:r>
            <a:r>
              <a:rPr lang="en-US" sz="3600"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Romans 8:20-22</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01271160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sz="4400" i="1" dirty="0">
                <a:solidFill>
                  <a:schemeClr val="bg1"/>
                </a:solidFill>
              </a:rPr>
              <a:t>"we ourselves, having the first fruits of the Spirit, even we ourselves groan within ourselves, waiting eagerly for our adoption as sons, the redemption of our body</a:t>
            </a:r>
            <a:r>
              <a:rPr lang="en-US" sz="4400"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Romans 8:23</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555736184"/>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sz="4400" i="1" dirty="0" smtClean="0">
                <a:solidFill>
                  <a:schemeClr val="bg1"/>
                </a:solidFill>
              </a:rPr>
              <a:t>“And </a:t>
            </a:r>
            <a:r>
              <a:rPr lang="en-US" sz="4400" i="1" dirty="0">
                <a:solidFill>
                  <a:schemeClr val="bg1"/>
                </a:solidFill>
              </a:rPr>
              <a:t>God will wipe away every tear from their eyes; there shall be no more death, nor sorrow, nor crying. There shall be no more pain, for the former things have passed away.”</a:t>
            </a:r>
            <a:endParaRPr lang="en-US" sz="4400" i="1" dirty="0" smtClean="0">
              <a:solidFill>
                <a:schemeClr val="bg1"/>
              </a:solidFill>
            </a:endParaRP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Revelation 21:4</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94946718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2247900"/>
            <a:ext cx="6859438" cy="1569660"/>
          </a:xfrm>
          <a:prstGeom prst="rect">
            <a:avLst/>
          </a:prstGeom>
        </p:spPr>
        <p:txBody>
          <a:bodyPr wrap="square">
            <a:spAutoFit/>
          </a:bodyPr>
          <a:lstStyle/>
          <a:p>
            <a:r>
              <a:rPr lang="en-US" sz="9600" dirty="0" smtClean="0">
                <a:solidFill>
                  <a:prstClr val="white"/>
                </a:solidFill>
                <a:latin typeface="Papyrus" pitchFamily="66" charset="0"/>
              </a:rPr>
              <a:t>Hebrews 11</a:t>
            </a:r>
            <a:endParaRPr lang="en-US" sz="2000" dirty="0">
              <a:solidFill>
                <a:prstClr val="black"/>
              </a:solidFill>
            </a:endParaRPr>
          </a:p>
        </p:txBody>
      </p:sp>
    </p:spTree>
    <p:extLst>
      <p:ext uri="{BB962C8B-B14F-4D97-AF65-F5344CB8AC3E}">
        <p14:creationId xmlns:p14="http://schemas.microsoft.com/office/powerpoint/2010/main" val="243439100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sz="6000" i="1" dirty="0">
                <a:solidFill>
                  <a:schemeClr val="bg1"/>
                </a:solidFill>
              </a:rPr>
              <a:t>"By faith Enoch was taken up so that he should not see </a:t>
            </a:r>
            <a:r>
              <a:rPr lang="en-US" sz="6000" i="1" dirty="0" smtClean="0">
                <a:solidFill>
                  <a:schemeClr val="bg1"/>
                </a:solidFill>
              </a:rPr>
              <a:t>death."</a:t>
            </a: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Hebrews 11:5</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78001501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16856"/>
            <a:ext cx="8961408" cy="4431444"/>
          </a:xfrm>
        </p:spPr>
        <p:txBody>
          <a:bodyPr>
            <a:normAutofit lnSpcReduction="10000"/>
          </a:bodyPr>
          <a:lstStyle/>
          <a:p>
            <a:r>
              <a:rPr lang="en-US" sz="3600" dirty="0">
                <a:solidFill>
                  <a:schemeClr val="bg1"/>
                </a:solidFill>
              </a:rPr>
              <a:t>This verse would seem to answer the question, "If man had </a:t>
            </a:r>
            <a:r>
              <a:rPr lang="en-US" sz="3600" u="sng" dirty="0">
                <a:solidFill>
                  <a:schemeClr val="bg1"/>
                </a:solidFill>
              </a:rPr>
              <a:t>never</a:t>
            </a:r>
            <a:r>
              <a:rPr lang="en-US" sz="3600" dirty="0">
                <a:solidFill>
                  <a:schemeClr val="bg1"/>
                </a:solidFill>
              </a:rPr>
              <a:t> </a:t>
            </a:r>
            <a:r>
              <a:rPr lang="en-US" sz="3600" u="sng" dirty="0">
                <a:solidFill>
                  <a:schemeClr val="bg1"/>
                </a:solidFill>
              </a:rPr>
              <a:t>sinned</a:t>
            </a:r>
            <a:r>
              <a:rPr lang="en-US" sz="3600" dirty="0">
                <a:solidFill>
                  <a:schemeClr val="bg1"/>
                </a:solidFill>
              </a:rPr>
              <a:t>, </a:t>
            </a:r>
            <a:r>
              <a:rPr lang="en-US" sz="3600" u="sng" dirty="0">
                <a:solidFill>
                  <a:schemeClr val="bg1"/>
                </a:solidFill>
              </a:rPr>
              <a:t>how</a:t>
            </a:r>
            <a:r>
              <a:rPr lang="en-US" sz="3600" dirty="0">
                <a:solidFill>
                  <a:schemeClr val="bg1"/>
                </a:solidFill>
              </a:rPr>
              <a:t> </a:t>
            </a:r>
            <a:r>
              <a:rPr lang="en-US" sz="3600" u="sng" dirty="0">
                <a:solidFill>
                  <a:schemeClr val="bg1"/>
                </a:solidFill>
              </a:rPr>
              <a:t>would</a:t>
            </a:r>
            <a:r>
              <a:rPr lang="en-US" sz="3600" dirty="0">
                <a:solidFill>
                  <a:schemeClr val="bg1"/>
                </a:solidFill>
              </a:rPr>
              <a:t> </a:t>
            </a:r>
            <a:r>
              <a:rPr lang="en-US" sz="3600" u="sng" dirty="0">
                <a:solidFill>
                  <a:schemeClr val="bg1"/>
                </a:solidFill>
              </a:rPr>
              <a:t>he</a:t>
            </a:r>
            <a:r>
              <a:rPr lang="en-US" sz="3600" dirty="0">
                <a:solidFill>
                  <a:schemeClr val="bg1"/>
                </a:solidFill>
              </a:rPr>
              <a:t> then </a:t>
            </a:r>
            <a:r>
              <a:rPr lang="en-US" sz="3600" u="sng" dirty="0">
                <a:solidFill>
                  <a:schemeClr val="bg1"/>
                </a:solidFill>
              </a:rPr>
              <a:t>get</a:t>
            </a:r>
            <a:r>
              <a:rPr lang="en-US" sz="3600" dirty="0">
                <a:solidFill>
                  <a:schemeClr val="bg1"/>
                </a:solidFill>
              </a:rPr>
              <a:t> </a:t>
            </a:r>
            <a:r>
              <a:rPr lang="en-US" sz="3600" u="sng" dirty="0">
                <a:solidFill>
                  <a:schemeClr val="bg1"/>
                </a:solidFill>
              </a:rPr>
              <a:t>to</a:t>
            </a:r>
            <a:r>
              <a:rPr lang="en-US" sz="3600" dirty="0">
                <a:solidFill>
                  <a:schemeClr val="bg1"/>
                </a:solidFill>
              </a:rPr>
              <a:t> </a:t>
            </a:r>
            <a:r>
              <a:rPr lang="en-US" sz="3600" u="sng" dirty="0">
                <a:solidFill>
                  <a:schemeClr val="bg1"/>
                </a:solidFill>
              </a:rPr>
              <a:t>heaven</a:t>
            </a:r>
            <a:r>
              <a:rPr lang="en-US" sz="3600" dirty="0">
                <a:solidFill>
                  <a:schemeClr val="bg1"/>
                </a:solidFill>
              </a:rPr>
              <a:t>?" </a:t>
            </a:r>
            <a:endParaRPr lang="en-US" sz="3600" dirty="0" smtClean="0">
              <a:solidFill>
                <a:schemeClr val="bg1"/>
              </a:solidFill>
            </a:endParaRPr>
          </a:p>
          <a:p>
            <a:r>
              <a:rPr lang="en-US" sz="3600" dirty="0" smtClean="0">
                <a:solidFill>
                  <a:schemeClr val="bg1"/>
                </a:solidFill>
              </a:rPr>
              <a:t>This </a:t>
            </a:r>
            <a:r>
              <a:rPr lang="en-US" sz="3600" dirty="0">
                <a:solidFill>
                  <a:schemeClr val="bg1"/>
                </a:solidFill>
              </a:rPr>
              <a:t>verse reveals that </a:t>
            </a:r>
            <a:r>
              <a:rPr lang="en-US" sz="3600" u="sng" dirty="0">
                <a:solidFill>
                  <a:schemeClr val="bg1"/>
                </a:solidFill>
              </a:rPr>
              <a:t>God</a:t>
            </a:r>
            <a:r>
              <a:rPr lang="en-US" sz="3600" dirty="0">
                <a:solidFill>
                  <a:schemeClr val="bg1"/>
                </a:solidFill>
              </a:rPr>
              <a:t> had a method of moving people from earth to the spiritual world </a:t>
            </a:r>
            <a:r>
              <a:rPr lang="en-US" sz="3600" u="sng" dirty="0">
                <a:solidFill>
                  <a:schemeClr val="bg1"/>
                </a:solidFill>
              </a:rPr>
              <a:t>without</a:t>
            </a:r>
            <a:r>
              <a:rPr lang="en-US" sz="3600" dirty="0">
                <a:solidFill>
                  <a:schemeClr val="bg1"/>
                </a:solidFill>
              </a:rPr>
              <a:t> the suffering, agony, pain and discomfort which is so frequently associated with death. </a:t>
            </a: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Consider…</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97824323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11251"/>
            <a:ext cx="7772400" cy="3492499"/>
          </a:xfrm>
        </p:spPr>
        <p:txBody>
          <a:bodyPr>
            <a:noAutofit/>
          </a:bodyPr>
          <a:lstStyle/>
          <a:p>
            <a:r>
              <a:rPr lang="en-US" sz="11500" dirty="0" smtClean="0">
                <a:solidFill>
                  <a:schemeClr val="bg1"/>
                </a:solidFill>
                <a:latin typeface="Papyrus" pitchFamily="66" charset="0"/>
              </a:rPr>
              <a:t>The Final</a:t>
            </a:r>
            <a:br>
              <a:rPr lang="en-US" sz="11500" dirty="0" smtClean="0">
                <a:solidFill>
                  <a:schemeClr val="bg1"/>
                </a:solidFill>
                <a:latin typeface="Papyrus" pitchFamily="66" charset="0"/>
              </a:rPr>
            </a:br>
            <a:r>
              <a:rPr lang="en-US" sz="11500" dirty="0" smtClean="0">
                <a:solidFill>
                  <a:schemeClr val="bg1"/>
                </a:solidFill>
                <a:latin typeface="Papyrus" pitchFamily="66" charset="0"/>
              </a:rPr>
              <a:t>Enemy</a:t>
            </a:r>
            <a:endParaRPr lang="en-US" sz="11500" dirty="0">
              <a:solidFill>
                <a:schemeClr val="bg1"/>
              </a:solidFill>
              <a:latin typeface="Papyrus" pitchFamily="66" charset="0"/>
            </a:endParaRPr>
          </a:p>
        </p:txBody>
      </p:sp>
    </p:spTree>
    <p:extLst>
      <p:ext uri="{BB962C8B-B14F-4D97-AF65-F5344CB8AC3E}">
        <p14:creationId xmlns:p14="http://schemas.microsoft.com/office/powerpoint/2010/main" val="396199633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sz="5400" i="1" dirty="0" smtClean="0">
                <a:solidFill>
                  <a:schemeClr val="bg1"/>
                </a:solidFill>
              </a:rPr>
              <a:t>“For </a:t>
            </a:r>
            <a:r>
              <a:rPr lang="en-US" sz="5400" i="1" dirty="0">
                <a:solidFill>
                  <a:schemeClr val="bg1"/>
                </a:solidFill>
              </a:rPr>
              <a:t>since by man came death, by Man also came the resurrection of the dead</a:t>
            </a:r>
            <a:r>
              <a:rPr lang="en-US" sz="5400"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1 Corinthians 15:21</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3756630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i="1" dirty="0" smtClean="0">
                <a:solidFill>
                  <a:schemeClr val="bg1"/>
                </a:solidFill>
              </a:rPr>
              <a:t>“To </a:t>
            </a:r>
            <a:r>
              <a:rPr lang="en-US" i="1" dirty="0">
                <a:solidFill>
                  <a:schemeClr val="bg1"/>
                </a:solidFill>
              </a:rPr>
              <a:t>the woman He said</a:t>
            </a:r>
            <a:r>
              <a:rPr lang="en-US" i="1" dirty="0" smtClean="0">
                <a:solidFill>
                  <a:schemeClr val="bg1"/>
                </a:solidFill>
              </a:rPr>
              <a:t>: “</a:t>
            </a:r>
            <a:r>
              <a:rPr lang="en-US" i="1" dirty="0">
                <a:solidFill>
                  <a:schemeClr val="bg1"/>
                </a:solidFill>
              </a:rPr>
              <a:t>I will greatly multiply your sorrow and your </a:t>
            </a:r>
            <a:r>
              <a:rPr lang="en-US" i="1" dirty="0" smtClean="0">
                <a:solidFill>
                  <a:schemeClr val="bg1"/>
                </a:solidFill>
              </a:rPr>
              <a:t>conception; In </a:t>
            </a:r>
            <a:r>
              <a:rPr lang="en-US" i="1" dirty="0">
                <a:solidFill>
                  <a:schemeClr val="bg1"/>
                </a:solidFill>
              </a:rPr>
              <a:t>pain you shall bring forth </a:t>
            </a:r>
            <a:r>
              <a:rPr lang="en-US" i="1" dirty="0" smtClean="0">
                <a:solidFill>
                  <a:schemeClr val="bg1"/>
                </a:solidFill>
              </a:rPr>
              <a:t>children; Your </a:t>
            </a:r>
            <a:r>
              <a:rPr lang="en-US" i="1" dirty="0">
                <a:solidFill>
                  <a:schemeClr val="bg1"/>
                </a:solidFill>
              </a:rPr>
              <a:t>desire shall be for your </a:t>
            </a:r>
            <a:r>
              <a:rPr lang="en-US" i="1" dirty="0" smtClean="0">
                <a:solidFill>
                  <a:schemeClr val="bg1"/>
                </a:solidFill>
              </a:rPr>
              <a:t>husband, and </a:t>
            </a:r>
            <a:r>
              <a:rPr lang="en-US" i="1" dirty="0">
                <a:solidFill>
                  <a:schemeClr val="bg1"/>
                </a:solidFill>
              </a:rPr>
              <a:t>he shall rule over you</a:t>
            </a:r>
            <a:r>
              <a:rPr lang="en-US" i="1" dirty="0" smtClean="0">
                <a:solidFill>
                  <a:schemeClr val="bg1"/>
                </a:solidFill>
              </a:rPr>
              <a:t>.” 17 </a:t>
            </a:r>
            <a:r>
              <a:rPr lang="en-US" i="1" dirty="0">
                <a:solidFill>
                  <a:schemeClr val="bg1"/>
                </a:solidFill>
              </a:rPr>
              <a:t>Then to Adam He said, “Because you have heeded the voice of your wife, and have eaten from the tree of which I commanded you, saying, ‘You shall not eat of it</a:t>
            </a:r>
            <a:r>
              <a:rPr lang="en-US" i="1" dirty="0" smtClean="0">
                <a:solidFill>
                  <a:schemeClr val="bg1"/>
                </a:solidFill>
              </a:rPr>
              <a:t>’: “</a:t>
            </a:r>
            <a:r>
              <a:rPr lang="en-US" i="1" dirty="0">
                <a:solidFill>
                  <a:schemeClr val="bg1"/>
                </a:solidFill>
              </a:rPr>
              <a:t>Cursed is the ground for your </a:t>
            </a:r>
            <a:r>
              <a:rPr lang="en-US" i="1" dirty="0" smtClean="0">
                <a:solidFill>
                  <a:schemeClr val="bg1"/>
                </a:solidFill>
              </a:rPr>
              <a:t>sake; In </a:t>
            </a:r>
            <a:r>
              <a:rPr lang="en-US" i="1" dirty="0">
                <a:solidFill>
                  <a:schemeClr val="bg1"/>
                </a:solidFill>
              </a:rPr>
              <a:t>toil you shall eat of </a:t>
            </a:r>
            <a:r>
              <a:rPr lang="en-US" i="1" dirty="0" smtClean="0">
                <a:solidFill>
                  <a:schemeClr val="bg1"/>
                </a:solidFill>
              </a:rPr>
              <a:t>it all </a:t>
            </a:r>
            <a:r>
              <a:rPr lang="en-US" i="1" dirty="0">
                <a:solidFill>
                  <a:schemeClr val="bg1"/>
                </a:solidFill>
              </a:rPr>
              <a:t>the days of your life</a:t>
            </a:r>
            <a:r>
              <a:rPr lang="en-US"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Genesis 3:16-19</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09844893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sz="3600" i="1" dirty="0" smtClean="0">
                <a:solidFill>
                  <a:schemeClr val="bg1"/>
                </a:solidFill>
              </a:rPr>
              <a:t>“Both </a:t>
            </a:r>
            <a:r>
              <a:rPr lang="en-US" sz="3600" i="1" dirty="0">
                <a:solidFill>
                  <a:schemeClr val="bg1"/>
                </a:solidFill>
              </a:rPr>
              <a:t>thorns and thistles it shall bring forth for </a:t>
            </a:r>
            <a:r>
              <a:rPr lang="en-US" sz="3600" i="1" dirty="0" smtClean="0">
                <a:solidFill>
                  <a:schemeClr val="bg1"/>
                </a:solidFill>
              </a:rPr>
              <a:t>you, and </a:t>
            </a:r>
            <a:r>
              <a:rPr lang="en-US" sz="3600" i="1" dirty="0">
                <a:solidFill>
                  <a:schemeClr val="bg1"/>
                </a:solidFill>
              </a:rPr>
              <a:t>you shall eat the herb of the </a:t>
            </a:r>
            <a:r>
              <a:rPr lang="en-US" sz="3600" i="1" dirty="0" smtClean="0">
                <a:solidFill>
                  <a:schemeClr val="bg1"/>
                </a:solidFill>
              </a:rPr>
              <a:t>field. 19 </a:t>
            </a:r>
            <a:r>
              <a:rPr lang="en-US" sz="3600" i="1" dirty="0">
                <a:solidFill>
                  <a:schemeClr val="bg1"/>
                </a:solidFill>
              </a:rPr>
              <a:t>In the sweat of your face you shall eat </a:t>
            </a:r>
            <a:r>
              <a:rPr lang="en-US" sz="3600" i="1" dirty="0" smtClean="0">
                <a:solidFill>
                  <a:schemeClr val="bg1"/>
                </a:solidFill>
              </a:rPr>
              <a:t>bread till </a:t>
            </a:r>
            <a:r>
              <a:rPr lang="en-US" sz="3600" i="1" dirty="0">
                <a:solidFill>
                  <a:schemeClr val="bg1"/>
                </a:solidFill>
              </a:rPr>
              <a:t>you return to the </a:t>
            </a:r>
            <a:r>
              <a:rPr lang="en-US" sz="3600" i="1" dirty="0" smtClean="0">
                <a:solidFill>
                  <a:schemeClr val="bg1"/>
                </a:solidFill>
              </a:rPr>
              <a:t>ground, for </a:t>
            </a:r>
            <a:r>
              <a:rPr lang="en-US" sz="3600" i="1" dirty="0">
                <a:solidFill>
                  <a:schemeClr val="bg1"/>
                </a:solidFill>
              </a:rPr>
              <a:t>out of it you were </a:t>
            </a:r>
            <a:r>
              <a:rPr lang="en-US" sz="3600" i="1" dirty="0" smtClean="0">
                <a:solidFill>
                  <a:schemeClr val="bg1"/>
                </a:solidFill>
              </a:rPr>
              <a:t>taken; For </a:t>
            </a:r>
            <a:r>
              <a:rPr lang="en-US" sz="3600" i="1" dirty="0">
                <a:solidFill>
                  <a:schemeClr val="bg1"/>
                </a:solidFill>
              </a:rPr>
              <a:t>dust you </a:t>
            </a:r>
            <a:r>
              <a:rPr lang="en-US" sz="3600" i="1" dirty="0" smtClean="0">
                <a:solidFill>
                  <a:schemeClr val="bg1"/>
                </a:solidFill>
              </a:rPr>
              <a:t>are, and </a:t>
            </a:r>
            <a:r>
              <a:rPr lang="en-US" sz="3600" i="1" dirty="0">
                <a:solidFill>
                  <a:schemeClr val="bg1"/>
                </a:solidFill>
              </a:rPr>
              <a:t>to dust you shall return.”</a:t>
            </a:r>
            <a:endParaRPr lang="en-US" sz="3600" i="1" dirty="0" smtClean="0">
              <a:solidFill>
                <a:schemeClr val="bg1"/>
              </a:solidFill>
            </a:endParaRP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Genesis 3:16-19</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0969398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16856"/>
            <a:ext cx="8961408" cy="4431444"/>
          </a:xfrm>
        </p:spPr>
        <p:txBody>
          <a:bodyPr>
            <a:normAutofit/>
          </a:bodyPr>
          <a:lstStyle/>
          <a:p>
            <a:r>
              <a:rPr lang="en-US" sz="3600" dirty="0">
                <a:solidFill>
                  <a:schemeClr val="bg1"/>
                </a:solidFill>
              </a:rPr>
              <a:t>If death is simply natural, then are we being </a:t>
            </a:r>
            <a:r>
              <a:rPr lang="en-US" sz="3600" u="sng" dirty="0">
                <a:solidFill>
                  <a:schemeClr val="bg1"/>
                </a:solidFill>
              </a:rPr>
              <a:t>unspiritual</a:t>
            </a:r>
            <a:r>
              <a:rPr lang="en-US" sz="3600" dirty="0">
                <a:solidFill>
                  <a:schemeClr val="bg1"/>
                </a:solidFill>
              </a:rPr>
              <a:t> for not being really eager to die</a:t>
            </a:r>
            <a:r>
              <a:rPr lang="en-US" sz="3600" dirty="0" smtClean="0">
                <a:solidFill>
                  <a:schemeClr val="bg1"/>
                </a:solidFill>
              </a:rPr>
              <a:t>?</a:t>
            </a:r>
          </a:p>
          <a:p>
            <a:pPr lvl="1"/>
            <a:r>
              <a:rPr lang="en-US" i="1" dirty="0">
                <a:solidFill>
                  <a:schemeClr val="bg1"/>
                </a:solidFill>
              </a:rPr>
              <a:t>"Since then the children share in flesh and blood, He Himself likewise also partook of the same, that through death He might render powerless him who had the power of death, that is, the devil; and might deliver those who through fear of death were subject to slavery all their lives" </a:t>
            </a:r>
            <a:r>
              <a:rPr lang="en-US" dirty="0">
                <a:solidFill>
                  <a:schemeClr val="bg1"/>
                </a:solidFill>
              </a:rPr>
              <a:t>(Hebrews 2:14-15).</a:t>
            </a: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Consider…</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90356067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08" y="876300"/>
            <a:ext cx="8686800" cy="4431444"/>
          </a:xfrm>
        </p:spPr>
        <p:txBody>
          <a:bodyPr>
            <a:normAutofit/>
          </a:bodyPr>
          <a:lstStyle/>
          <a:p>
            <a:r>
              <a:rPr lang="en-US" dirty="0" smtClean="0">
                <a:solidFill>
                  <a:schemeClr val="bg1"/>
                </a:solidFill>
              </a:rPr>
              <a:t>Righteous </a:t>
            </a:r>
            <a:r>
              <a:rPr lang="en-US" dirty="0">
                <a:solidFill>
                  <a:schemeClr val="bg1"/>
                </a:solidFill>
              </a:rPr>
              <a:t>people in the Old Testament had a fear of death. </a:t>
            </a:r>
            <a:endParaRPr lang="en-US" dirty="0" smtClean="0">
              <a:solidFill>
                <a:schemeClr val="bg1"/>
              </a:solidFill>
            </a:endParaRPr>
          </a:p>
          <a:p>
            <a:pPr lvl="1"/>
            <a:r>
              <a:rPr lang="en-US" dirty="0" smtClean="0">
                <a:solidFill>
                  <a:schemeClr val="bg1"/>
                </a:solidFill>
              </a:rPr>
              <a:t>David </a:t>
            </a:r>
            <a:r>
              <a:rPr lang="en-US" dirty="0">
                <a:solidFill>
                  <a:schemeClr val="bg1"/>
                </a:solidFill>
              </a:rPr>
              <a:t>and other Psalmists often cried out to God for Him to deliver them from an early </a:t>
            </a:r>
            <a:r>
              <a:rPr lang="en-US" dirty="0" smtClean="0">
                <a:solidFill>
                  <a:schemeClr val="bg1"/>
                </a:solidFill>
              </a:rPr>
              <a:t>death; </a:t>
            </a:r>
          </a:p>
          <a:p>
            <a:pPr lvl="1"/>
            <a:r>
              <a:rPr lang="en-US" dirty="0" smtClean="0">
                <a:solidFill>
                  <a:schemeClr val="bg1"/>
                </a:solidFill>
              </a:rPr>
              <a:t>(</a:t>
            </a:r>
            <a:r>
              <a:rPr lang="en-US" dirty="0">
                <a:solidFill>
                  <a:schemeClr val="bg1"/>
                </a:solidFill>
              </a:rPr>
              <a:t>Psalm 88 "A Petition to Be Saved from Death</a:t>
            </a:r>
            <a:r>
              <a:rPr lang="en-US" dirty="0" smtClean="0">
                <a:solidFill>
                  <a:schemeClr val="bg1"/>
                </a:solidFill>
              </a:rPr>
              <a:t>";          </a:t>
            </a:r>
            <a:r>
              <a:rPr lang="en-US" dirty="0">
                <a:solidFill>
                  <a:schemeClr val="bg1"/>
                </a:solidFill>
              </a:rPr>
              <a:t>116 "Thanksgiving for Deliverance from Death</a:t>
            </a:r>
            <a:r>
              <a:rPr lang="en-US" dirty="0" smtClean="0">
                <a:solidFill>
                  <a:schemeClr val="bg1"/>
                </a:solidFill>
              </a:rPr>
              <a:t>";       </a:t>
            </a:r>
            <a:r>
              <a:rPr lang="en-US" dirty="0">
                <a:solidFill>
                  <a:schemeClr val="bg1"/>
                </a:solidFill>
              </a:rPr>
              <a:t>116:3 "The cords of death encompassed me, and the terrors of </a:t>
            </a:r>
            <a:r>
              <a:rPr lang="en-US" dirty="0" err="1">
                <a:solidFill>
                  <a:schemeClr val="bg1"/>
                </a:solidFill>
              </a:rPr>
              <a:t>Sheol</a:t>
            </a:r>
            <a:r>
              <a:rPr lang="en-US" dirty="0">
                <a:solidFill>
                  <a:schemeClr val="bg1"/>
                </a:solidFill>
              </a:rPr>
              <a:t> came upon me; I found distress and sorrow"). </a:t>
            </a: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Consider…</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16131239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sz="3600" i="1" dirty="0">
                <a:solidFill>
                  <a:schemeClr val="bg1"/>
                </a:solidFill>
              </a:rPr>
              <a:t>"For to me, to live is Christ, and to die is gain. But if I am to live on in the flesh, this will mean fruitful labor for me; and I do not know which to choose. But I am hard-pressed </a:t>
            </a:r>
            <a:r>
              <a:rPr lang="en-US" sz="3600" i="1" dirty="0" err="1">
                <a:solidFill>
                  <a:schemeClr val="bg1"/>
                </a:solidFill>
              </a:rPr>
              <a:t>fromboth</a:t>
            </a:r>
            <a:r>
              <a:rPr lang="en-US" sz="3600" i="1" dirty="0">
                <a:solidFill>
                  <a:schemeClr val="bg1"/>
                </a:solidFill>
              </a:rPr>
              <a:t> directions, having the desire to depart and be with Christ, for that is very much better; yet to remain on in the flesh is more necessary for your sake" </a:t>
            </a:r>
            <a:endParaRPr lang="en-US" sz="3600" i="1" dirty="0" smtClean="0">
              <a:solidFill>
                <a:schemeClr val="bg1"/>
              </a:solidFill>
            </a:endParaRP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Philippians 1:21-24</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96730198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08" y="876300"/>
            <a:ext cx="8686800" cy="4431444"/>
          </a:xfrm>
        </p:spPr>
        <p:txBody>
          <a:bodyPr>
            <a:normAutofit lnSpcReduction="10000"/>
          </a:bodyPr>
          <a:lstStyle/>
          <a:p>
            <a:r>
              <a:rPr lang="en-US" dirty="0" smtClean="0">
                <a:solidFill>
                  <a:schemeClr val="bg1"/>
                </a:solidFill>
              </a:rPr>
              <a:t>The </a:t>
            </a:r>
            <a:r>
              <a:rPr lang="en-US" dirty="0">
                <a:solidFill>
                  <a:schemeClr val="bg1"/>
                </a:solidFill>
              </a:rPr>
              <a:t>only thing which makes death "useful" is the fact that Jesus died and arose again, and that we have become a Christian. </a:t>
            </a:r>
            <a:endParaRPr lang="en-US" dirty="0" smtClean="0">
              <a:solidFill>
                <a:schemeClr val="bg1"/>
              </a:solidFill>
            </a:endParaRPr>
          </a:p>
          <a:p>
            <a:pPr lvl="1"/>
            <a:r>
              <a:rPr lang="en-US" dirty="0">
                <a:solidFill>
                  <a:schemeClr val="bg1"/>
                </a:solidFill>
              </a:rPr>
              <a:t>"And inasmuch as it is appointed for men to die once and after this comes judgment" (Hebrews 9:27</a:t>
            </a:r>
            <a:r>
              <a:rPr lang="en-US" dirty="0" smtClean="0">
                <a:solidFill>
                  <a:schemeClr val="bg1"/>
                </a:solidFill>
              </a:rPr>
              <a:t>)</a:t>
            </a:r>
          </a:p>
          <a:p>
            <a:pPr lvl="1"/>
            <a:r>
              <a:rPr lang="en-US" dirty="0" smtClean="0">
                <a:solidFill>
                  <a:schemeClr val="bg1"/>
                </a:solidFill>
              </a:rPr>
              <a:t>“And </a:t>
            </a:r>
            <a:r>
              <a:rPr lang="en-US" dirty="0">
                <a:solidFill>
                  <a:schemeClr val="bg1"/>
                </a:solidFill>
              </a:rPr>
              <a:t>I say to you, My friends, do not be afraid of those who kill the body, and after that have no more that they can do. But I will warn you whom to fear: fear the One who after He has killed has authority to cast into hell". </a:t>
            </a:r>
            <a:r>
              <a:rPr lang="en-US" dirty="0" smtClean="0">
                <a:solidFill>
                  <a:schemeClr val="bg1"/>
                </a:solidFill>
              </a:rPr>
              <a:t>(Luke 12:4,5)</a:t>
            </a:r>
            <a:endParaRPr lang="en-US" dirty="0">
              <a:solidFill>
                <a:schemeClr val="bg1"/>
              </a:solidFill>
            </a:endParaRP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Consider…</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84572264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sz="4800" i="1" dirty="0">
                <a:solidFill>
                  <a:schemeClr val="bg1"/>
                </a:solidFill>
              </a:rPr>
              <a:t>"But we do not want you to be uninformed brethren, about those who are asleep (dead), that you may not grieve, as do the rest who have no hope</a:t>
            </a:r>
            <a:r>
              <a:rPr lang="en-US" sz="4800"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1 Thessalonians 4:13</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76438031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0" y="2247900"/>
            <a:ext cx="6859438" cy="1569660"/>
          </a:xfrm>
          <a:prstGeom prst="rect">
            <a:avLst/>
          </a:prstGeom>
        </p:spPr>
        <p:txBody>
          <a:bodyPr wrap="square">
            <a:spAutoFit/>
          </a:bodyPr>
          <a:lstStyle/>
          <a:p>
            <a:r>
              <a:rPr lang="en-US" sz="9600" dirty="0" smtClean="0">
                <a:solidFill>
                  <a:prstClr val="white"/>
                </a:solidFill>
                <a:latin typeface="Papyrus" pitchFamily="66" charset="0"/>
              </a:rPr>
              <a:t>Hebrews </a:t>
            </a:r>
            <a:r>
              <a:rPr lang="en-US" sz="9600" dirty="0">
                <a:solidFill>
                  <a:prstClr val="white"/>
                </a:solidFill>
                <a:latin typeface="Papyrus" pitchFamily="66" charset="0"/>
              </a:rPr>
              <a:t>2</a:t>
            </a:r>
            <a:endParaRPr lang="en-US" sz="2000" dirty="0">
              <a:solidFill>
                <a:prstClr val="black"/>
              </a:solidFill>
            </a:endParaRPr>
          </a:p>
        </p:txBody>
      </p:sp>
    </p:spTree>
    <p:extLst>
      <p:ext uri="{BB962C8B-B14F-4D97-AF65-F5344CB8AC3E}">
        <p14:creationId xmlns:p14="http://schemas.microsoft.com/office/powerpoint/2010/main" val="700699704"/>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sz="3600" i="1" dirty="0" smtClean="0">
                <a:solidFill>
                  <a:schemeClr val="bg1"/>
                </a:solidFill>
              </a:rPr>
              <a:t>“Inasmuch </a:t>
            </a:r>
            <a:r>
              <a:rPr lang="en-US" sz="3600" i="1" dirty="0">
                <a:solidFill>
                  <a:schemeClr val="bg1"/>
                </a:solidFill>
              </a:rPr>
              <a:t>then as the children have partaken of flesh and blood, He Himself likewise shared in the same, that through death He might destroy him who had the power of death, that is, the devil, 15 and release those who through fear of death were all their lifetime subject to bondage</a:t>
            </a:r>
            <a:r>
              <a:rPr lang="en-US" sz="3600"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Hebrews 2:14,15</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4235796153"/>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082518"/>
            <a:ext cx="8229600" cy="3771636"/>
          </a:xfrm>
        </p:spPr>
        <p:txBody>
          <a:bodyPr>
            <a:normAutofit/>
          </a:bodyPr>
          <a:lstStyle/>
          <a:p>
            <a:pPr marL="0" indent="0" algn="ctr">
              <a:buNone/>
            </a:pPr>
            <a:r>
              <a:rPr lang="en-US" sz="4800" i="1" dirty="0">
                <a:solidFill>
                  <a:schemeClr val="bg1"/>
                </a:solidFill>
              </a:rPr>
              <a:t>"For He must reign until He has put all His enemies under His feet. The last enemy that will be abolished is death</a:t>
            </a:r>
            <a:r>
              <a:rPr lang="en-US" sz="4800"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lvl="0"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1 Corinthians 15:25,26</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4164729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08" y="876300"/>
            <a:ext cx="8686800" cy="4431444"/>
          </a:xfrm>
        </p:spPr>
        <p:txBody>
          <a:bodyPr>
            <a:normAutofit/>
          </a:bodyPr>
          <a:lstStyle/>
          <a:p>
            <a:r>
              <a:rPr lang="en-US" dirty="0">
                <a:solidFill>
                  <a:schemeClr val="bg1"/>
                </a:solidFill>
              </a:rPr>
              <a:t>Even the Old Testament made clear that God is in control of death (Deuteronomy 32:39 "It is I who put to death and give </a:t>
            </a:r>
            <a:r>
              <a:rPr lang="en-US" dirty="0" smtClean="0">
                <a:solidFill>
                  <a:schemeClr val="bg1"/>
                </a:solidFill>
              </a:rPr>
              <a:t>life“).</a:t>
            </a:r>
          </a:p>
          <a:p>
            <a:pPr lvl="1"/>
            <a:r>
              <a:rPr lang="en-US" dirty="0" smtClean="0">
                <a:solidFill>
                  <a:schemeClr val="bg1"/>
                </a:solidFill>
              </a:rPr>
              <a:t>It </a:t>
            </a:r>
            <a:r>
              <a:rPr lang="en-US" dirty="0">
                <a:solidFill>
                  <a:schemeClr val="bg1"/>
                </a:solidFill>
              </a:rPr>
              <a:t>seems clear that the devil didn’t have the inherent power to inflict death upon people at will, for if he did have such power, then why didn’t he kill men and women right after they sinned and hence cut off any opportunity for repentance?</a:t>
            </a: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Consider…</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22903954"/>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1562100"/>
            <a:ext cx="7010400" cy="2585323"/>
          </a:xfrm>
          <a:prstGeom prst="rect">
            <a:avLst/>
          </a:prstGeom>
        </p:spPr>
        <p:txBody>
          <a:bodyPr wrap="square">
            <a:spAutoFit/>
          </a:bodyPr>
          <a:lstStyle/>
          <a:p>
            <a:r>
              <a:rPr lang="en-US" sz="5400" dirty="0" smtClean="0">
                <a:solidFill>
                  <a:prstClr val="white"/>
                </a:solidFill>
                <a:latin typeface="Papyrus" pitchFamily="66" charset="0"/>
              </a:rPr>
              <a:t>“To </a:t>
            </a:r>
            <a:r>
              <a:rPr lang="en-US" sz="5400" dirty="0">
                <a:solidFill>
                  <a:prstClr val="white"/>
                </a:solidFill>
                <a:latin typeface="Papyrus" pitchFamily="66" charset="0"/>
              </a:rPr>
              <a:t>this day, the devil still uses death as a tool to enslave </a:t>
            </a:r>
            <a:r>
              <a:rPr lang="en-US" sz="5400" dirty="0" smtClean="0">
                <a:solidFill>
                  <a:prstClr val="white"/>
                </a:solidFill>
                <a:latin typeface="Papyrus" pitchFamily="66" charset="0"/>
              </a:rPr>
              <a:t>people!”</a:t>
            </a:r>
            <a:endParaRPr lang="en-US" sz="1050" dirty="0">
              <a:solidFill>
                <a:prstClr val="black"/>
              </a:solidFill>
            </a:endParaRPr>
          </a:p>
        </p:txBody>
      </p:sp>
    </p:spTree>
    <p:extLst>
      <p:ext uri="{BB962C8B-B14F-4D97-AF65-F5344CB8AC3E}">
        <p14:creationId xmlns:p14="http://schemas.microsoft.com/office/powerpoint/2010/main" val="105505744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08" y="876300"/>
            <a:ext cx="8686800" cy="4431444"/>
          </a:xfrm>
        </p:spPr>
        <p:txBody>
          <a:bodyPr>
            <a:normAutofit/>
          </a:bodyPr>
          <a:lstStyle/>
          <a:p>
            <a:r>
              <a:rPr lang="en-US" dirty="0" smtClean="0">
                <a:solidFill>
                  <a:schemeClr val="bg1"/>
                </a:solidFill>
              </a:rPr>
              <a:t>That </a:t>
            </a:r>
            <a:r>
              <a:rPr lang="en-US" dirty="0">
                <a:solidFill>
                  <a:schemeClr val="bg1"/>
                </a:solidFill>
              </a:rPr>
              <a:t>they simply refuse to talk about the subject and hence they never make the preparations needed, especially the spiritual preparations</a:t>
            </a:r>
            <a:r>
              <a:rPr lang="en-US" dirty="0" smtClean="0">
                <a:solidFill>
                  <a:schemeClr val="bg1"/>
                </a:solidFill>
              </a:rPr>
              <a:t>.</a:t>
            </a:r>
          </a:p>
          <a:p>
            <a:pPr lvl="1"/>
            <a:r>
              <a:rPr lang="en-US" dirty="0">
                <a:solidFill>
                  <a:schemeClr val="bg1"/>
                </a:solidFill>
              </a:rPr>
              <a:t>Yet, in the gospel we are told what to do so we can face death with confidence (Philippians 1:21-23; </a:t>
            </a:r>
            <a:r>
              <a:rPr lang="en-US" dirty="0" smtClean="0">
                <a:solidFill>
                  <a:schemeClr val="bg1"/>
                </a:solidFill>
              </a:rPr>
              <a:t>        2 </a:t>
            </a:r>
            <a:r>
              <a:rPr lang="en-US" dirty="0">
                <a:solidFill>
                  <a:schemeClr val="bg1"/>
                </a:solidFill>
              </a:rPr>
              <a:t>Timothy 4:6-8).</a:t>
            </a:r>
          </a:p>
        </p:txBody>
      </p:sp>
      <p:sp>
        <p:nvSpPr>
          <p:cNvPr id="5" name="Rectangle 4"/>
          <p:cNvSpPr/>
          <p:nvPr/>
        </p:nvSpPr>
        <p:spPr>
          <a:xfrm>
            <a:off x="-30192" y="1194"/>
            <a:ext cx="9144000" cy="923330"/>
          </a:xfrm>
          <a:prstGeom prst="rect">
            <a:avLst/>
          </a:prstGeom>
        </p:spPr>
        <p:txBody>
          <a:bodyPr wrap="square">
            <a:spAutoFit/>
          </a:bodyPr>
          <a:lstStyle/>
          <a:p>
            <a:pPr algn="ctr">
              <a:defRPr/>
            </a:pPr>
            <a:r>
              <a:rPr lang="en-US" sz="54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People are so afraid of death…</a:t>
            </a:r>
            <a:endParaRPr lang="en-US" sz="54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138767453"/>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08" y="876300"/>
            <a:ext cx="8686800" cy="4431444"/>
          </a:xfrm>
        </p:spPr>
        <p:txBody>
          <a:bodyPr>
            <a:normAutofit/>
          </a:bodyPr>
          <a:lstStyle/>
          <a:p>
            <a:r>
              <a:rPr lang="en-US" sz="3600" dirty="0" smtClean="0">
                <a:solidFill>
                  <a:schemeClr val="bg1"/>
                </a:solidFill>
              </a:rPr>
              <a:t>Because they </a:t>
            </a:r>
            <a:r>
              <a:rPr lang="en-US" sz="3600" u="sng" dirty="0">
                <a:solidFill>
                  <a:schemeClr val="bg1"/>
                </a:solidFill>
              </a:rPr>
              <a:t>fear</a:t>
            </a:r>
            <a:r>
              <a:rPr lang="en-US" sz="3600" dirty="0">
                <a:solidFill>
                  <a:schemeClr val="bg1"/>
                </a:solidFill>
              </a:rPr>
              <a:t> </a:t>
            </a:r>
            <a:r>
              <a:rPr lang="en-US" sz="3600" u="sng" dirty="0">
                <a:solidFill>
                  <a:schemeClr val="bg1"/>
                </a:solidFill>
              </a:rPr>
              <a:t>the</a:t>
            </a:r>
            <a:r>
              <a:rPr lang="en-US" sz="3600" dirty="0">
                <a:solidFill>
                  <a:schemeClr val="bg1"/>
                </a:solidFill>
              </a:rPr>
              <a:t> </a:t>
            </a:r>
            <a:r>
              <a:rPr lang="en-US" sz="3600" u="sng" dirty="0">
                <a:solidFill>
                  <a:schemeClr val="bg1"/>
                </a:solidFill>
              </a:rPr>
              <a:t>unknown</a:t>
            </a:r>
            <a:r>
              <a:rPr lang="en-US" sz="3600" dirty="0">
                <a:solidFill>
                  <a:schemeClr val="bg1"/>
                </a:solidFill>
              </a:rPr>
              <a:t>. </a:t>
            </a:r>
            <a:endParaRPr lang="en-US" sz="3600" dirty="0" smtClean="0">
              <a:solidFill>
                <a:schemeClr val="bg1"/>
              </a:solidFill>
            </a:endParaRPr>
          </a:p>
          <a:p>
            <a:pPr lvl="1"/>
            <a:r>
              <a:rPr lang="en-US" sz="3200" dirty="0" smtClean="0">
                <a:solidFill>
                  <a:schemeClr val="bg1"/>
                </a:solidFill>
              </a:rPr>
              <a:t>However </a:t>
            </a:r>
            <a:r>
              <a:rPr lang="en-US" sz="3200" dirty="0">
                <a:solidFill>
                  <a:schemeClr val="bg1"/>
                </a:solidFill>
              </a:rPr>
              <a:t>what lies beyond death is </a:t>
            </a:r>
            <a:r>
              <a:rPr lang="en-US" sz="3200" u="sng" dirty="0">
                <a:solidFill>
                  <a:schemeClr val="bg1"/>
                </a:solidFill>
              </a:rPr>
              <a:t>no</a:t>
            </a:r>
            <a:r>
              <a:rPr lang="en-US" sz="3200" dirty="0">
                <a:solidFill>
                  <a:schemeClr val="bg1"/>
                </a:solidFill>
              </a:rPr>
              <a:t> </a:t>
            </a:r>
            <a:r>
              <a:rPr lang="en-US" sz="3200" u="sng" dirty="0">
                <a:solidFill>
                  <a:schemeClr val="bg1"/>
                </a:solidFill>
              </a:rPr>
              <a:t>mystery</a:t>
            </a:r>
            <a:r>
              <a:rPr lang="en-US" sz="3200" dirty="0">
                <a:solidFill>
                  <a:schemeClr val="bg1"/>
                </a:solidFill>
              </a:rPr>
              <a:t> for the person who overcomes their initial fears and starts reading the Bible </a:t>
            </a:r>
            <a:endParaRPr lang="en-US" sz="3200" dirty="0" smtClean="0">
              <a:solidFill>
                <a:schemeClr val="bg1"/>
              </a:solidFill>
            </a:endParaRPr>
          </a:p>
          <a:p>
            <a:pPr lvl="1"/>
            <a:r>
              <a:rPr lang="en-US" sz="3200" i="1" dirty="0" smtClean="0">
                <a:solidFill>
                  <a:schemeClr val="bg1"/>
                </a:solidFill>
              </a:rPr>
              <a:t>"</a:t>
            </a:r>
            <a:r>
              <a:rPr lang="en-US" sz="3200" i="1" dirty="0">
                <a:solidFill>
                  <a:schemeClr val="bg1"/>
                </a:solidFill>
              </a:rPr>
              <a:t>and brought life and immorality to light through the </a:t>
            </a:r>
            <a:r>
              <a:rPr lang="en-US" sz="3200" i="1" dirty="0" smtClean="0">
                <a:solidFill>
                  <a:schemeClr val="bg1"/>
                </a:solidFill>
              </a:rPr>
              <a:t>gospel“ </a:t>
            </a:r>
            <a:r>
              <a:rPr lang="en-US" sz="3200" dirty="0" smtClean="0">
                <a:solidFill>
                  <a:schemeClr val="bg1"/>
                </a:solidFill>
              </a:rPr>
              <a:t>– 2 Timothy 1:10</a:t>
            </a:r>
            <a:endParaRPr lang="en-US" sz="3200" dirty="0">
              <a:solidFill>
                <a:schemeClr val="bg1"/>
              </a:solidFill>
            </a:endParaRP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People fear death…</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68464287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08" y="876300"/>
            <a:ext cx="8686800" cy="4431444"/>
          </a:xfrm>
        </p:spPr>
        <p:txBody>
          <a:bodyPr>
            <a:normAutofit/>
          </a:bodyPr>
          <a:lstStyle/>
          <a:p>
            <a:r>
              <a:rPr lang="en-US" dirty="0" smtClean="0">
                <a:solidFill>
                  <a:schemeClr val="bg1"/>
                </a:solidFill>
              </a:rPr>
              <a:t>Because they </a:t>
            </a:r>
            <a:r>
              <a:rPr lang="en-US" dirty="0">
                <a:solidFill>
                  <a:schemeClr val="bg1"/>
                </a:solidFill>
              </a:rPr>
              <a:t>fear the </a:t>
            </a:r>
            <a:r>
              <a:rPr lang="en-US" u="sng" dirty="0">
                <a:solidFill>
                  <a:schemeClr val="bg1"/>
                </a:solidFill>
              </a:rPr>
              <a:t>pain</a:t>
            </a:r>
            <a:r>
              <a:rPr lang="en-US" dirty="0">
                <a:solidFill>
                  <a:schemeClr val="bg1"/>
                </a:solidFill>
              </a:rPr>
              <a:t> </a:t>
            </a:r>
            <a:r>
              <a:rPr lang="en-US" dirty="0" smtClean="0">
                <a:solidFill>
                  <a:schemeClr val="bg1"/>
                </a:solidFill>
              </a:rPr>
              <a:t>&amp; </a:t>
            </a:r>
            <a:r>
              <a:rPr lang="en-US" u="sng" dirty="0" smtClean="0">
                <a:solidFill>
                  <a:schemeClr val="bg1"/>
                </a:solidFill>
              </a:rPr>
              <a:t>suffering</a:t>
            </a:r>
            <a:r>
              <a:rPr lang="en-US" dirty="0" smtClean="0">
                <a:solidFill>
                  <a:schemeClr val="bg1"/>
                </a:solidFill>
              </a:rPr>
              <a:t> </a:t>
            </a:r>
            <a:r>
              <a:rPr lang="en-US" dirty="0">
                <a:solidFill>
                  <a:schemeClr val="bg1"/>
                </a:solidFill>
              </a:rPr>
              <a:t>which is often associated with </a:t>
            </a:r>
            <a:r>
              <a:rPr lang="en-US" dirty="0" smtClean="0">
                <a:solidFill>
                  <a:schemeClr val="bg1"/>
                </a:solidFill>
              </a:rPr>
              <a:t>dying.</a:t>
            </a:r>
          </a:p>
          <a:p>
            <a:pPr lvl="1"/>
            <a:r>
              <a:rPr lang="en-US" dirty="0">
                <a:solidFill>
                  <a:schemeClr val="bg1"/>
                </a:solidFill>
              </a:rPr>
              <a:t>God doesn’t promise an easy death or painless death, even for the </a:t>
            </a:r>
            <a:r>
              <a:rPr lang="en-US" dirty="0" smtClean="0">
                <a:solidFill>
                  <a:schemeClr val="bg1"/>
                </a:solidFill>
              </a:rPr>
              <a:t>Christian.</a:t>
            </a:r>
          </a:p>
          <a:p>
            <a:pPr lvl="1"/>
            <a:r>
              <a:rPr lang="en-US" dirty="0">
                <a:solidFill>
                  <a:schemeClr val="bg1"/>
                </a:solidFill>
              </a:rPr>
              <a:t>John the Baptist, Jesus, and Stephen all experienced unpleasant deaths. </a:t>
            </a:r>
            <a:endParaRPr lang="en-US" sz="2800" dirty="0">
              <a:solidFill>
                <a:schemeClr val="bg1"/>
              </a:solidFill>
            </a:endParaRP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People fear death…</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15202137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sz="4400" i="1" dirty="0">
                <a:solidFill>
                  <a:schemeClr val="bg1"/>
                </a:solidFill>
              </a:rPr>
              <a:t> </a:t>
            </a:r>
            <a:r>
              <a:rPr lang="en-US" sz="4400" i="1" dirty="0" smtClean="0">
                <a:solidFill>
                  <a:schemeClr val="bg1"/>
                </a:solidFill>
              </a:rPr>
              <a:t>“For </a:t>
            </a:r>
            <a:r>
              <a:rPr lang="en-US" sz="4400" i="1" dirty="0">
                <a:solidFill>
                  <a:schemeClr val="bg1"/>
                </a:solidFill>
              </a:rPr>
              <a:t>I consider that the sufferings of this present time are not worthy to be compared with the glory which shall be revealed in us</a:t>
            </a:r>
            <a:r>
              <a:rPr lang="en-US" sz="4400"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Romans 8:18</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10312137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468" y="1028700"/>
            <a:ext cx="8763000" cy="3771636"/>
          </a:xfrm>
        </p:spPr>
        <p:txBody>
          <a:bodyPr>
            <a:noAutofit/>
          </a:bodyPr>
          <a:lstStyle/>
          <a:p>
            <a:pPr marL="0" indent="0" algn="ctr">
              <a:buNone/>
            </a:pPr>
            <a:r>
              <a:rPr lang="en-US" i="1" dirty="0" smtClean="0">
                <a:solidFill>
                  <a:schemeClr val="bg1"/>
                </a:solidFill>
              </a:rPr>
              <a:t>“Therefore </a:t>
            </a:r>
            <a:r>
              <a:rPr lang="en-US" i="1" dirty="0">
                <a:solidFill>
                  <a:schemeClr val="bg1"/>
                </a:solidFill>
              </a:rPr>
              <a:t>we do not lose heart. Even though our outward man is perishing, yet the inward man is being renewed day by day. 17 For our light affliction, which is but for a moment, is working for us a far more exceeding and eternal weight of glory, 18 while we do not look at the things which are seen, but at the things which are not seen. For the things which are seen are temporary, but the things which are not seen are eternal</a:t>
            </a:r>
            <a:r>
              <a:rPr lang="en-US"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2 Corinthians 4:16-18</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33882967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08" y="876300"/>
            <a:ext cx="8686800" cy="4431444"/>
          </a:xfrm>
        </p:spPr>
        <p:txBody>
          <a:bodyPr>
            <a:normAutofit/>
          </a:bodyPr>
          <a:lstStyle/>
          <a:p>
            <a:r>
              <a:rPr lang="en-US" dirty="0" smtClean="0">
                <a:solidFill>
                  <a:schemeClr val="bg1"/>
                </a:solidFill>
              </a:rPr>
              <a:t>As it is linked with the </a:t>
            </a:r>
            <a:r>
              <a:rPr lang="en-US" dirty="0">
                <a:solidFill>
                  <a:schemeClr val="bg1"/>
                </a:solidFill>
              </a:rPr>
              <a:t>corruption of their body, the darkness, and the loneliness </a:t>
            </a:r>
            <a:r>
              <a:rPr lang="en-US" dirty="0" smtClean="0">
                <a:solidFill>
                  <a:schemeClr val="bg1"/>
                </a:solidFill>
              </a:rPr>
              <a:t>.</a:t>
            </a:r>
          </a:p>
          <a:p>
            <a:pPr lvl="1"/>
            <a:r>
              <a:rPr lang="en-US" dirty="0" smtClean="0">
                <a:solidFill>
                  <a:schemeClr val="bg1"/>
                </a:solidFill>
              </a:rPr>
              <a:t>Paul </a:t>
            </a:r>
            <a:r>
              <a:rPr lang="en-US" dirty="0">
                <a:solidFill>
                  <a:schemeClr val="bg1"/>
                </a:solidFill>
              </a:rPr>
              <a:t>pointed out that death can’t end the relationship </a:t>
            </a:r>
            <a:r>
              <a:rPr lang="en-US" dirty="0" smtClean="0">
                <a:solidFill>
                  <a:schemeClr val="bg1"/>
                </a:solidFill>
              </a:rPr>
              <a:t>we have </a:t>
            </a:r>
            <a:r>
              <a:rPr lang="en-US" dirty="0">
                <a:solidFill>
                  <a:schemeClr val="bg1"/>
                </a:solidFill>
              </a:rPr>
              <a:t>with God (Romans </a:t>
            </a:r>
            <a:r>
              <a:rPr lang="en-US" dirty="0" smtClean="0">
                <a:solidFill>
                  <a:schemeClr val="bg1"/>
                </a:solidFill>
              </a:rPr>
              <a:t>8:38-39).</a:t>
            </a:r>
          </a:p>
          <a:p>
            <a:pPr lvl="1"/>
            <a:r>
              <a:rPr lang="en-US" dirty="0">
                <a:solidFill>
                  <a:schemeClr val="bg1"/>
                </a:solidFill>
              </a:rPr>
              <a:t>D</a:t>
            </a:r>
            <a:r>
              <a:rPr lang="en-US" dirty="0" smtClean="0">
                <a:solidFill>
                  <a:schemeClr val="bg1"/>
                </a:solidFill>
              </a:rPr>
              <a:t>ying </a:t>
            </a:r>
            <a:r>
              <a:rPr lang="en-US" dirty="0">
                <a:solidFill>
                  <a:schemeClr val="bg1"/>
                </a:solidFill>
              </a:rPr>
              <a:t>is simply going to be with </a:t>
            </a:r>
            <a:r>
              <a:rPr lang="en-US" dirty="0" smtClean="0">
                <a:solidFill>
                  <a:schemeClr val="bg1"/>
                </a:solidFill>
              </a:rPr>
              <a:t>the Lord. 	(Philippians </a:t>
            </a:r>
            <a:r>
              <a:rPr lang="en-US" dirty="0">
                <a:solidFill>
                  <a:schemeClr val="bg1"/>
                </a:solidFill>
              </a:rPr>
              <a:t>1:23).</a:t>
            </a: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People fear death…</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376966267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08" y="876300"/>
            <a:ext cx="8686800" cy="4431444"/>
          </a:xfrm>
        </p:spPr>
        <p:txBody>
          <a:bodyPr>
            <a:normAutofit fontScale="92500"/>
          </a:bodyPr>
          <a:lstStyle/>
          <a:p>
            <a:r>
              <a:rPr lang="en-US" dirty="0" smtClean="0">
                <a:solidFill>
                  <a:schemeClr val="bg1"/>
                </a:solidFill>
              </a:rPr>
              <a:t>Because </a:t>
            </a:r>
            <a:r>
              <a:rPr lang="en-US" dirty="0">
                <a:solidFill>
                  <a:schemeClr val="bg1"/>
                </a:solidFill>
              </a:rPr>
              <a:t>they </a:t>
            </a:r>
            <a:r>
              <a:rPr lang="en-US" u="sng" dirty="0">
                <a:solidFill>
                  <a:schemeClr val="bg1"/>
                </a:solidFill>
              </a:rPr>
              <a:t>fear</a:t>
            </a:r>
            <a:r>
              <a:rPr lang="en-US" dirty="0">
                <a:solidFill>
                  <a:schemeClr val="bg1"/>
                </a:solidFill>
              </a:rPr>
              <a:t> </a:t>
            </a:r>
            <a:r>
              <a:rPr lang="en-US" u="sng" dirty="0">
                <a:solidFill>
                  <a:schemeClr val="bg1"/>
                </a:solidFill>
              </a:rPr>
              <a:t>the</a:t>
            </a:r>
            <a:r>
              <a:rPr lang="en-US" dirty="0">
                <a:solidFill>
                  <a:schemeClr val="bg1"/>
                </a:solidFill>
              </a:rPr>
              <a:t> </a:t>
            </a:r>
            <a:r>
              <a:rPr lang="en-US" u="sng" dirty="0">
                <a:solidFill>
                  <a:schemeClr val="bg1"/>
                </a:solidFill>
              </a:rPr>
              <a:t>punishment</a:t>
            </a:r>
            <a:r>
              <a:rPr lang="en-US" dirty="0">
                <a:solidFill>
                  <a:schemeClr val="bg1"/>
                </a:solidFill>
              </a:rPr>
              <a:t> or consequences for how they have lived or not lived in this life. </a:t>
            </a:r>
            <a:endParaRPr lang="en-US" dirty="0" smtClean="0">
              <a:solidFill>
                <a:schemeClr val="bg1"/>
              </a:solidFill>
            </a:endParaRPr>
          </a:p>
          <a:p>
            <a:pPr lvl="1"/>
            <a:r>
              <a:rPr lang="en-US" i="1" dirty="0" smtClean="0">
                <a:solidFill>
                  <a:schemeClr val="bg1"/>
                </a:solidFill>
              </a:rPr>
              <a:t>“and </a:t>
            </a:r>
            <a:r>
              <a:rPr lang="en-US" i="1" dirty="0">
                <a:solidFill>
                  <a:schemeClr val="bg1"/>
                </a:solidFill>
              </a:rPr>
              <a:t>to give you who are troubled rest with us when the Lord Jesus is revealed from heaven with His mighty angels, 8 in flaming fire taking vengeance on those who do not know God, and on those who do not obey the gospel of our Lord Jesus Christ. 9 These shall be punished with everlasting destruction from the presence of the Lord and from the glory of His power</a:t>
            </a:r>
            <a:r>
              <a:rPr lang="en-US" i="1" dirty="0" smtClean="0">
                <a:solidFill>
                  <a:schemeClr val="bg1"/>
                </a:solidFill>
              </a:rPr>
              <a:t>,” </a:t>
            </a:r>
            <a:r>
              <a:rPr lang="en-US" dirty="0" smtClean="0">
                <a:solidFill>
                  <a:schemeClr val="bg1"/>
                </a:solidFill>
              </a:rPr>
              <a:t>– 2 Thess. 1:7-9</a:t>
            </a:r>
            <a:endParaRPr lang="en-US" dirty="0">
              <a:solidFill>
                <a:schemeClr val="bg1"/>
              </a:solidFill>
            </a:endParaRP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People fear death…</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428148884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08" y="876300"/>
            <a:ext cx="8686800" cy="4431444"/>
          </a:xfrm>
        </p:spPr>
        <p:txBody>
          <a:bodyPr>
            <a:normAutofit/>
          </a:bodyPr>
          <a:lstStyle/>
          <a:p>
            <a:r>
              <a:rPr lang="en-US" dirty="0" smtClean="0">
                <a:solidFill>
                  <a:schemeClr val="bg1"/>
                </a:solidFill>
              </a:rPr>
              <a:t>Because they </a:t>
            </a:r>
            <a:r>
              <a:rPr lang="en-US" dirty="0">
                <a:solidFill>
                  <a:schemeClr val="bg1"/>
                </a:solidFill>
              </a:rPr>
              <a:t>have accepted the idea that death means a </a:t>
            </a:r>
            <a:r>
              <a:rPr lang="en-US" u="sng" dirty="0">
                <a:solidFill>
                  <a:schemeClr val="bg1"/>
                </a:solidFill>
              </a:rPr>
              <a:t>cessation</a:t>
            </a:r>
            <a:r>
              <a:rPr lang="en-US" dirty="0">
                <a:solidFill>
                  <a:schemeClr val="bg1"/>
                </a:solidFill>
              </a:rPr>
              <a:t> </a:t>
            </a:r>
            <a:r>
              <a:rPr lang="en-US" u="sng" dirty="0">
                <a:solidFill>
                  <a:schemeClr val="bg1"/>
                </a:solidFill>
              </a:rPr>
              <a:t>of</a:t>
            </a:r>
            <a:r>
              <a:rPr lang="en-US" dirty="0">
                <a:solidFill>
                  <a:schemeClr val="bg1"/>
                </a:solidFill>
              </a:rPr>
              <a:t> </a:t>
            </a:r>
            <a:r>
              <a:rPr lang="en-US" u="sng" dirty="0">
                <a:solidFill>
                  <a:schemeClr val="bg1"/>
                </a:solidFill>
              </a:rPr>
              <a:t>existence</a:t>
            </a:r>
            <a:r>
              <a:rPr lang="en-US" dirty="0">
                <a:solidFill>
                  <a:schemeClr val="bg1"/>
                </a:solidFill>
              </a:rPr>
              <a:t>, that it is truly the ultimate end of one’s existence. </a:t>
            </a:r>
            <a:endParaRPr lang="en-US" dirty="0" smtClean="0">
              <a:solidFill>
                <a:schemeClr val="bg1"/>
              </a:solidFill>
            </a:endParaRPr>
          </a:p>
          <a:p>
            <a:pPr lvl="1"/>
            <a:r>
              <a:rPr lang="en-US" dirty="0" smtClean="0">
                <a:solidFill>
                  <a:schemeClr val="bg1"/>
                </a:solidFill>
              </a:rPr>
              <a:t>However, Jesus </a:t>
            </a:r>
            <a:r>
              <a:rPr lang="en-US" dirty="0">
                <a:solidFill>
                  <a:schemeClr val="bg1"/>
                </a:solidFill>
              </a:rPr>
              <a:t>pointed out that an </a:t>
            </a:r>
            <a:r>
              <a:rPr lang="en-US" u="sng" dirty="0">
                <a:solidFill>
                  <a:schemeClr val="bg1"/>
                </a:solidFill>
              </a:rPr>
              <a:t>eternal</a:t>
            </a:r>
            <a:r>
              <a:rPr lang="en-US" dirty="0">
                <a:solidFill>
                  <a:schemeClr val="bg1"/>
                </a:solidFill>
              </a:rPr>
              <a:t> </a:t>
            </a:r>
            <a:r>
              <a:rPr lang="en-US" u="sng" dirty="0">
                <a:solidFill>
                  <a:schemeClr val="bg1"/>
                </a:solidFill>
              </a:rPr>
              <a:t>existence</a:t>
            </a:r>
            <a:r>
              <a:rPr lang="en-US" dirty="0">
                <a:solidFill>
                  <a:schemeClr val="bg1"/>
                </a:solidFill>
              </a:rPr>
              <a:t> </a:t>
            </a:r>
            <a:r>
              <a:rPr lang="en-US" u="sng" dirty="0">
                <a:solidFill>
                  <a:schemeClr val="bg1"/>
                </a:solidFill>
              </a:rPr>
              <a:t>lies</a:t>
            </a:r>
            <a:r>
              <a:rPr lang="en-US" dirty="0">
                <a:solidFill>
                  <a:schemeClr val="bg1"/>
                </a:solidFill>
              </a:rPr>
              <a:t> </a:t>
            </a:r>
            <a:r>
              <a:rPr lang="en-US" u="sng" dirty="0">
                <a:solidFill>
                  <a:schemeClr val="bg1"/>
                </a:solidFill>
              </a:rPr>
              <a:t>beyond</a:t>
            </a:r>
            <a:r>
              <a:rPr lang="en-US" dirty="0">
                <a:solidFill>
                  <a:schemeClr val="bg1"/>
                </a:solidFill>
              </a:rPr>
              <a:t> </a:t>
            </a:r>
            <a:r>
              <a:rPr lang="en-US" u="sng" dirty="0">
                <a:solidFill>
                  <a:schemeClr val="bg1"/>
                </a:solidFill>
              </a:rPr>
              <a:t>death</a:t>
            </a:r>
            <a:r>
              <a:rPr lang="en-US" dirty="0">
                <a:solidFill>
                  <a:schemeClr val="bg1"/>
                </a:solidFill>
              </a:rPr>
              <a:t>, and that the </a:t>
            </a:r>
            <a:r>
              <a:rPr lang="en-US" u="sng" dirty="0">
                <a:solidFill>
                  <a:schemeClr val="bg1"/>
                </a:solidFill>
              </a:rPr>
              <a:t>dead</a:t>
            </a:r>
            <a:r>
              <a:rPr lang="en-US" dirty="0">
                <a:solidFill>
                  <a:schemeClr val="bg1"/>
                </a:solidFill>
              </a:rPr>
              <a:t> </a:t>
            </a:r>
            <a:r>
              <a:rPr lang="en-US" u="sng" dirty="0">
                <a:solidFill>
                  <a:schemeClr val="bg1"/>
                </a:solidFill>
              </a:rPr>
              <a:t>are</a:t>
            </a:r>
            <a:r>
              <a:rPr lang="en-US" dirty="0">
                <a:solidFill>
                  <a:schemeClr val="bg1"/>
                </a:solidFill>
              </a:rPr>
              <a:t> </a:t>
            </a:r>
            <a:r>
              <a:rPr lang="en-US" u="sng" dirty="0">
                <a:solidFill>
                  <a:schemeClr val="bg1"/>
                </a:solidFill>
              </a:rPr>
              <a:t>very</a:t>
            </a:r>
            <a:r>
              <a:rPr lang="en-US" dirty="0">
                <a:solidFill>
                  <a:schemeClr val="bg1"/>
                </a:solidFill>
              </a:rPr>
              <a:t> </a:t>
            </a:r>
            <a:r>
              <a:rPr lang="en-US" u="sng" dirty="0">
                <a:solidFill>
                  <a:schemeClr val="bg1"/>
                </a:solidFill>
              </a:rPr>
              <a:t>conscious</a:t>
            </a:r>
            <a:r>
              <a:rPr lang="en-US" dirty="0">
                <a:solidFill>
                  <a:schemeClr val="bg1"/>
                </a:solidFill>
              </a:rPr>
              <a:t> (Luke 16).</a:t>
            </a: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People fear death…</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417501059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82518"/>
            <a:ext cx="8610600" cy="3771636"/>
          </a:xfrm>
        </p:spPr>
        <p:txBody>
          <a:bodyPr>
            <a:normAutofit/>
          </a:bodyPr>
          <a:lstStyle/>
          <a:p>
            <a:pPr marL="0" indent="0" algn="ctr">
              <a:buNone/>
            </a:pPr>
            <a:r>
              <a:rPr lang="en-US" sz="4800" i="1" dirty="0">
                <a:solidFill>
                  <a:schemeClr val="bg1"/>
                </a:solidFill>
              </a:rPr>
              <a:t>"By the sweat of your face you shall eat bread, till you return to the ground, because from it you were taken; for you are dust, and to dust you shall return" </a:t>
            </a:r>
            <a:endParaRPr lang="en-US" sz="4800" i="1" dirty="0" smtClean="0">
              <a:solidFill>
                <a:schemeClr val="bg1"/>
              </a:solidFill>
            </a:endParaRPr>
          </a:p>
        </p:txBody>
      </p:sp>
      <p:sp>
        <p:nvSpPr>
          <p:cNvPr id="6" name="Rectangle 5"/>
          <p:cNvSpPr/>
          <p:nvPr/>
        </p:nvSpPr>
        <p:spPr>
          <a:xfrm>
            <a:off x="152400" y="66855"/>
            <a:ext cx="8763000" cy="1200329"/>
          </a:xfrm>
          <a:prstGeom prst="rect">
            <a:avLst/>
          </a:prstGeom>
        </p:spPr>
        <p:txBody>
          <a:bodyPr wrap="square">
            <a:spAutoFit/>
          </a:bodyPr>
          <a:lstStyle/>
          <a:p>
            <a:pPr algn="ctr">
              <a:defRPr/>
            </a:pPr>
            <a:r>
              <a:rPr lang="en-US" sz="72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Genesis 3:19</a:t>
            </a:r>
            <a:endParaRPr lang="en-US" sz="72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582536762"/>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0" y="2285375"/>
            <a:ext cx="6172200" cy="1446550"/>
          </a:xfrm>
          <a:prstGeom prst="rect">
            <a:avLst/>
          </a:prstGeom>
        </p:spPr>
        <p:txBody>
          <a:bodyPr wrap="square">
            <a:spAutoFit/>
          </a:bodyPr>
          <a:lstStyle/>
          <a:p>
            <a:r>
              <a:rPr lang="en-US" sz="8800" dirty="0" smtClean="0">
                <a:solidFill>
                  <a:prstClr val="white"/>
                </a:solidFill>
                <a:latin typeface="Papyrus" pitchFamily="66" charset="0"/>
              </a:rPr>
              <a:t>Conclusion</a:t>
            </a:r>
            <a:endParaRPr lang="en-US" dirty="0">
              <a:solidFill>
                <a:prstClr val="black"/>
              </a:solidFill>
            </a:endParaRPr>
          </a:p>
        </p:txBody>
      </p:sp>
    </p:spTree>
    <p:extLst>
      <p:ext uri="{BB962C8B-B14F-4D97-AF65-F5344CB8AC3E}">
        <p14:creationId xmlns:p14="http://schemas.microsoft.com/office/powerpoint/2010/main" val="322255295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08" y="876300"/>
            <a:ext cx="8686800" cy="4431444"/>
          </a:xfrm>
        </p:spPr>
        <p:txBody>
          <a:bodyPr>
            <a:normAutofit/>
          </a:bodyPr>
          <a:lstStyle/>
          <a:p>
            <a:r>
              <a:rPr lang="en-US" sz="4400" dirty="0" smtClean="0">
                <a:solidFill>
                  <a:schemeClr val="bg1"/>
                </a:solidFill>
              </a:rPr>
              <a:t>Do I fear “death”?</a:t>
            </a:r>
          </a:p>
          <a:p>
            <a:r>
              <a:rPr lang="en-US" sz="4400" dirty="0">
                <a:solidFill>
                  <a:schemeClr val="bg1"/>
                </a:solidFill>
              </a:rPr>
              <a:t>Have </a:t>
            </a:r>
            <a:r>
              <a:rPr lang="en-US" sz="4400" dirty="0" smtClean="0">
                <a:solidFill>
                  <a:schemeClr val="bg1"/>
                </a:solidFill>
              </a:rPr>
              <a:t>I made </a:t>
            </a:r>
            <a:r>
              <a:rPr lang="en-US" sz="4400" dirty="0">
                <a:solidFill>
                  <a:schemeClr val="bg1"/>
                </a:solidFill>
              </a:rPr>
              <a:t>death “useful” in applying the body of Christ?</a:t>
            </a:r>
          </a:p>
          <a:p>
            <a:r>
              <a:rPr lang="en-US" sz="4400" dirty="0" smtClean="0">
                <a:solidFill>
                  <a:schemeClr val="bg1"/>
                </a:solidFill>
              </a:rPr>
              <a:t>Do I live “in hope”?</a:t>
            </a:r>
          </a:p>
        </p:txBody>
      </p:sp>
      <p:sp>
        <p:nvSpPr>
          <p:cNvPr id="5" name="Rectangle 4"/>
          <p:cNvSpPr/>
          <p:nvPr/>
        </p:nvSpPr>
        <p:spPr>
          <a:xfrm>
            <a:off x="-30192" y="1194"/>
            <a:ext cx="9144000" cy="1015663"/>
          </a:xfrm>
          <a:prstGeom prst="rect">
            <a:avLst/>
          </a:prstGeom>
        </p:spPr>
        <p:txBody>
          <a:bodyPr wrap="square">
            <a:spAutoFit/>
          </a:bodyPr>
          <a:lstStyle/>
          <a:p>
            <a:pPr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Ask yourself…</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188700971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82518"/>
            <a:ext cx="8991600" cy="3771636"/>
          </a:xfrm>
        </p:spPr>
        <p:txBody>
          <a:bodyPr>
            <a:normAutofit/>
          </a:bodyPr>
          <a:lstStyle/>
          <a:p>
            <a:pPr marL="0" indent="0" algn="ctr">
              <a:buNone/>
            </a:pPr>
            <a:r>
              <a:rPr lang="en-US" sz="5400" i="1" dirty="0">
                <a:solidFill>
                  <a:schemeClr val="bg1"/>
                </a:solidFill>
              </a:rPr>
              <a:t>"For since by a man came death, by a man also came the resurrection of the dead. For as in Adam all die</a:t>
            </a:r>
            <a:r>
              <a:rPr lang="en-US" sz="5400" i="1" dirty="0" smtClean="0">
                <a:solidFill>
                  <a:schemeClr val="bg1"/>
                </a:solidFill>
              </a:rPr>
              <a:t>..."</a:t>
            </a:r>
          </a:p>
        </p:txBody>
      </p:sp>
      <p:sp>
        <p:nvSpPr>
          <p:cNvPr id="6" name="Rectangle 5"/>
          <p:cNvSpPr/>
          <p:nvPr/>
        </p:nvSpPr>
        <p:spPr>
          <a:xfrm>
            <a:off x="152400" y="66855"/>
            <a:ext cx="8763000" cy="1107996"/>
          </a:xfrm>
          <a:prstGeom prst="rect">
            <a:avLst/>
          </a:prstGeom>
        </p:spPr>
        <p:txBody>
          <a:bodyPr wrap="square">
            <a:spAutoFit/>
          </a:bodyPr>
          <a:lstStyle/>
          <a:p>
            <a:pPr algn="ctr">
              <a:defRPr/>
            </a:pPr>
            <a:r>
              <a:rPr lang="en-US" sz="66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1 Corinthians 15:21,22</a:t>
            </a:r>
            <a:endParaRPr lang="en-US" sz="66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928812985"/>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0166"/>
            <a:ext cx="7696200" cy="5448300"/>
          </a:xfrm>
        </p:spPr>
        <p:txBody>
          <a:bodyPr>
            <a:normAutofit fontScale="70000" lnSpcReduction="20000"/>
          </a:bodyPr>
          <a:lstStyle/>
          <a:p>
            <a:pPr marL="0" indent="0" algn="ctr">
              <a:buNone/>
            </a:pPr>
            <a:r>
              <a:rPr lang="en-US" sz="5400" i="1" dirty="0">
                <a:solidFill>
                  <a:schemeClr val="bg1"/>
                </a:solidFill>
              </a:rPr>
              <a:t>"Skeptics ridicule the biblical narrative regarding the commencement of death. It is viewed as an absurd myth that belongs to the Stone Age. But no infidel can explain why death occurs. If ‘life’ had the ability to ‘jump-start’ itself, as evolution’s theory of spontaneous generation asserts, why can’t it sustain itself within the individual?" (False Ideas Regarding Death, Wayne Jackson p. 2). </a:t>
            </a:r>
            <a:endParaRPr lang="en-US" sz="5400" i="1" dirty="0" smtClean="0">
              <a:solidFill>
                <a:schemeClr val="bg1"/>
              </a:solidFill>
            </a:endParaRPr>
          </a:p>
        </p:txBody>
      </p:sp>
    </p:spTree>
    <p:extLst>
      <p:ext uri="{BB962C8B-B14F-4D97-AF65-F5344CB8AC3E}">
        <p14:creationId xmlns:p14="http://schemas.microsoft.com/office/powerpoint/2010/main" val="1601007146"/>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00100"/>
            <a:ext cx="8153400" cy="3492499"/>
          </a:xfrm>
        </p:spPr>
        <p:txBody>
          <a:bodyPr>
            <a:noAutofit/>
          </a:bodyPr>
          <a:lstStyle/>
          <a:p>
            <a:r>
              <a:rPr lang="en-US" sz="8800" dirty="0" smtClean="0">
                <a:solidFill>
                  <a:schemeClr val="bg1"/>
                </a:solidFill>
                <a:latin typeface="Papyrus" pitchFamily="66" charset="0"/>
              </a:rPr>
              <a:t>Helps Clarify Some Things</a:t>
            </a:r>
            <a:endParaRPr lang="en-US" sz="8800" dirty="0">
              <a:solidFill>
                <a:schemeClr val="bg1"/>
              </a:solidFill>
              <a:latin typeface="Papyrus" pitchFamily="66" charset="0"/>
            </a:endParaRPr>
          </a:p>
        </p:txBody>
      </p:sp>
    </p:spTree>
    <p:extLst>
      <p:ext uri="{BB962C8B-B14F-4D97-AF65-F5344CB8AC3E}">
        <p14:creationId xmlns:p14="http://schemas.microsoft.com/office/powerpoint/2010/main" val="410790230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16856"/>
            <a:ext cx="8991600" cy="3974243"/>
          </a:xfrm>
        </p:spPr>
        <p:txBody>
          <a:bodyPr/>
          <a:lstStyle/>
          <a:p>
            <a:r>
              <a:rPr lang="en-US" dirty="0" smtClean="0">
                <a:solidFill>
                  <a:schemeClr val="bg1"/>
                </a:solidFill>
              </a:rPr>
              <a:t>If </a:t>
            </a:r>
            <a:r>
              <a:rPr lang="en-US" dirty="0">
                <a:solidFill>
                  <a:schemeClr val="bg1"/>
                </a:solidFill>
              </a:rPr>
              <a:t>death is simply something natural, then it was God’s will that people die, suffer, get all sorts of lingering and painful diseases and so on. </a:t>
            </a:r>
            <a:endParaRPr lang="en-US" dirty="0" smtClean="0">
              <a:solidFill>
                <a:schemeClr val="bg1"/>
              </a:solidFill>
            </a:endParaRPr>
          </a:p>
          <a:p>
            <a:r>
              <a:rPr lang="en-US" dirty="0" smtClean="0">
                <a:solidFill>
                  <a:schemeClr val="bg1"/>
                </a:solidFill>
              </a:rPr>
              <a:t>However, if </a:t>
            </a:r>
            <a:r>
              <a:rPr lang="en-US" dirty="0">
                <a:solidFill>
                  <a:schemeClr val="bg1"/>
                </a:solidFill>
              </a:rPr>
              <a:t>death is an intruder, a consequence of sin entering into the world, then God did not create man to die or suffer.</a:t>
            </a:r>
          </a:p>
        </p:txBody>
      </p:sp>
      <p:sp>
        <p:nvSpPr>
          <p:cNvPr id="5" name="Rectangle 4"/>
          <p:cNvSpPr/>
          <p:nvPr/>
        </p:nvSpPr>
        <p:spPr>
          <a:xfrm>
            <a:off x="-30192" y="1194"/>
            <a:ext cx="9144000" cy="1015663"/>
          </a:xfrm>
          <a:prstGeom prst="rect">
            <a:avLst/>
          </a:prstGeom>
        </p:spPr>
        <p:txBody>
          <a:bodyPr wrap="square">
            <a:spAutoFit/>
          </a:bodyPr>
          <a:lstStyle/>
          <a:p>
            <a:pPr lvl="0" algn="ctr">
              <a:defRPr/>
            </a:pPr>
            <a:r>
              <a:rPr lang="en-US" sz="60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Helps Clarify Some Things</a:t>
            </a:r>
            <a:endParaRPr lang="en-US" sz="60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283912784"/>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82518"/>
            <a:ext cx="8610600" cy="3771636"/>
          </a:xfrm>
        </p:spPr>
        <p:txBody>
          <a:bodyPr>
            <a:normAutofit/>
          </a:bodyPr>
          <a:lstStyle/>
          <a:p>
            <a:pPr marL="0" indent="0" algn="ctr">
              <a:buNone/>
            </a:pPr>
            <a:r>
              <a:rPr lang="en-US" sz="6000" i="1" dirty="0">
                <a:solidFill>
                  <a:schemeClr val="bg1"/>
                </a:solidFill>
              </a:rPr>
              <a:t>"He was a murderer from the beginning</a:t>
            </a:r>
            <a:r>
              <a:rPr lang="en-US" sz="6000" i="1" dirty="0" smtClean="0">
                <a:solidFill>
                  <a:schemeClr val="bg1"/>
                </a:solidFill>
              </a:rPr>
              <a:t>"</a:t>
            </a:r>
          </a:p>
        </p:txBody>
      </p:sp>
      <p:sp>
        <p:nvSpPr>
          <p:cNvPr id="6" name="Rectangle 5"/>
          <p:cNvSpPr/>
          <p:nvPr/>
        </p:nvSpPr>
        <p:spPr>
          <a:xfrm>
            <a:off x="152400" y="66855"/>
            <a:ext cx="8763000" cy="1200329"/>
          </a:xfrm>
          <a:prstGeom prst="rect">
            <a:avLst/>
          </a:prstGeom>
        </p:spPr>
        <p:txBody>
          <a:bodyPr wrap="square">
            <a:spAutoFit/>
          </a:bodyPr>
          <a:lstStyle/>
          <a:p>
            <a:pPr algn="ctr">
              <a:defRPr/>
            </a:pPr>
            <a:r>
              <a:rPr lang="en-US" sz="7200" b="1" i="1"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rPr>
              <a:t>John 8:44</a:t>
            </a:r>
            <a:endParaRPr lang="en-US" sz="7200" b="1" i="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4260339613"/>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1875</Words>
  <Application>Microsoft Office PowerPoint</Application>
  <PresentationFormat>On-screen Show (16:10)</PresentationFormat>
  <Paragraphs>92</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The Final Enemy</vt:lpstr>
      <vt:lpstr>PowerPoint Presentation</vt:lpstr>
      <vt:lpstr>PowerPoint Presentation</vt:lpstr>
      <vt:lpstr>PowerPoint Presentation</vt:lpstr>
      <vt:lpstr>PowerPoint Presentation</vt:lpstr>
      <vt:lpstr>Helps Clarify Some Things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Enemy</dc:title>
  <dc:creator>DJ Dickerson</dc:creator>
  <cp:lastModifiedBy>DJ Dickerson</cp:lastModifiedBy>
  <cp:revision>41</cp:revision>
  <dcterms:created xsi:type="dcterms:W3CDTF">2012-07-17T12:59:04Z</dcterms:created>
  <dcterms:modified xsi:type="dcterms:W3CDTF">2012-07-22T22:56:26Z</dcterms:modified>
</cp:coreProperties>
</file>