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5" r:id="rId4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55" d="100"/>
          <a:sy n="55" d="100"/>
        </p:scale>
        <p:origin x="-942"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F473-08A1-4E56-A642-4523A6C14807}" type="slidenum">
              <a:rPr lang="en-US" smtClean="0"/>
              <a:t>‹#›</a:t>
            </a:fld>
            <a:endParaRPr lang="en-US"/>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0887"/>
          <a:stretch/>
        </p:blipFill>
        <p:spPr bwMode="auto">
          <a:xfrm>
            <a:off x="2514600" y="-22058"/>
            <a:ext cx="6629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99242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413159410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79535317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F473-08A1-4E56-A642-4523A6C14807}" type="slidenum">
              <a:rPr lang="en-US" smtClean="0"/>
              <a:t>‹#›</a:t>
            </a:fld>
            <a:endParaRPr lang="en-US"/>
          </a:p>
        </p:txBody>
      </p:sp>
      <p:pic>
        <p:nvPicPr>
          <p:cNvPr id="205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641" t="2425" b="16552"/>
          <a:stretch/>
        </p:blipFill>
        <p:spPr bwMode="auto">
          <a:xfrm>
            <a:off x="6256929" y="3352096"/>
            <a:ext cx="2856591" cy="235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5435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7563B-B5BA-4286-9116-CF020AD5604A}" type="datetimeFigureOut">
              <a:rPr lang="en-US" smtClean="0"/>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237280767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7563B-B5BA-4286-9116-CF020AD5604A}" type="datetimeFigureOut">
              <a:rPr lang="en-US" smtClean="0"/>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360273668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7563B-B5BA-4286-9116-CF020AD5604A}" type="datetimeFigureOut">
              <a:rPr lang="en-US" smtClean="0"/>
              <a:t>7/8/2012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150557068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7563B-B5BA-4286-9116-CF020AD5604A}" type="datetimeFigureOut">
              <a:rPr lang="en-US" smtClean="0"/>
              <a:t>7/8/2012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166710777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7563B-B5BA-4286-9116-CF020AD5604A}" type="datetimeFigureOut">
              <a:rPr lang="en-US" smtClean="0"/>
              <a:t>7/8/2012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60979178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563B-B5BA-4286-9116-CF020AD5604A}" type="datetimeFigureOut">
              <a:rPr lang="en-US" smtClean="0"/>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244166671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563B-B5BA-4286-9116-CF020AD5604A}" type="datetimeFigureOut">
              <a:rPr lang="en-US" smtClean="0"/>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F473-08A1-4E56-A642-4523A6C14807}" type="slidenum">
              <a:rPr lang="en-US" smtClean="0"/>
              <a:t>‹#›</a:t>
            </a:fld>
            <a:endParaRPr lang="en-US"/>
          </a:p>
        </p:txBody>
      </p:sp>
    </p:spTree>
    <p:extLst>
      <p:ext uri="{BB962C8B-B14F-4D97-AF65-F5344CB8AC3E}">
        <p14:creationId xmlns:p14="http://schemas.microsoft.com/office/powerpoint/2010/main" val="58631244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9B7563B-B5BA-4286-9116-CF020AD5604A}" type="datetimeFigureOut">
              <a:rPr lang="en-US" smtClean="0"/>
              <a:t>7/8/2012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BE2F473-08A1-4E56-A642-4523A6C14807}" type="slidenum">
              <a:rPr lang="en-US" smtClean="0"/>
              <a:t>‹#›</a:t>
            </a:fld>
            <a:endParaRPr lang="en-US"/>
          </a:p>
        </p:txBody>
      </p:sp>
    </p:spTree>
    <p:extLst>
      <p:ext uri="{BB962C8B-B14F-4D97-AF65-F5344CB8AC3E}">
        <p14:creationId xmlns:p14="http://schemas.microsoft.com/office/powerpoint/2010/main" val="107664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3273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143000" y="1281422"/>
            <a:ext cx="9372600" cy="2800767"/>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Ridding of worry</a:t>
            </a:r>
          </a:p>
        </p:txBody>
      </p:sp>
    </p:spTree>
    <p:extLst>
      <p:ext uri="{BB962C8B-B14F-4D97-AF65-F5344CB8AC3E}">
        <p14:creationId xmlns:p14="http://schemas.microsoft.com/office/powerpoint/2010/main" val="307356769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534400" cy="2590800"/>
          </a:xfrm>
        </p:spPr>
        <p:txBody>
          <a:bodyPr>
            <a:noAutofit/>
          </a:bodyPr>
          <a:lstStyle/>
          <a:p>
            <a:pPr marL="0" indent="0" algn="ctr">
              <a:buNone/>
            </a:pPr>
            <a:r>
              <a:rPr lang="en-US" sz="4800" i="1" dirty="0" smtClean="0">
                <a:solidFill>
                  <a:schemeClr val="bg1"/>
                </a:solidFill>
              </a:rPr>
              <a:t>“Be </a:t>
            </a:r>
            <a:r>
              <a:rPr lang="en-US" sz="4800" i="1" dirty="0">
                <a:solidFill>
                  <a:schemeClr val="bg1"/>
                </a:solidFill>
              </a:rPr>
              <a:t>sober, be vigilant; </a:t>
            </a:r>
            <a:r>
              <a:rPr lang="en-US" sz="4800" i="1" dirty="0" smtClean="0">
                <a:solidFill>
                  <a:schemeClr val="bg1"/>
                </a:solidFill>
              </a:rPr>
              <a:t>because your </a:t>
            </a:r>
            <a:r>
              <a:rPr lang="en-US" sz="4800" i="1" dirty="0">
                <a:solidFill>
                  <a:schemeClr val="bg1"/>
                </a:solidFill>
              </a:rPr>
              <a:t>adversary the devil walks about like a roaring lion, seeking whom he may devour</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1 Peter 5:8</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36585296"/>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19100"/>
            <a:ext cx="8534400" cy="2590800"/>
          </a:xfrm>
        </p:spPr>
        <p:txBody>
          <a:bodyPr>
            <a:noAutofit/>
          </a:bodyPr>
          <a:lstStyle/>
          <a:p>
            <a:pPr marL="0" indent="0" algn="ctr">
              <a:buNone/>
            </a:pPr>
            <a:r>
              <a:rPr lang="en-US" sz="8000" i="1" dirty="0" smtClean="0">
                <a:solidFill>
                  <a:schemeClr val="bg1"/>
                </a:solidFill>
              </a:rPr>
              <a:t>“Get busy on the next required action in our life!”</a:t>
            </a:r>
            <a:endParaRPr lang="en-US" sz="8000" i="1" dirty="0">
              <a:solidFill>
                <a:schemeClr val="bg1"/>
              </a:solidFill>
            </a:endParaRPr>
          </a:p>
        </p:txBody>
      </p:sp>
    </p:spTree>
    <p:extLst>
      <p:ext uri="{BB962C8B-B14F-4D97-AF65-F5344CB8AC3E}">
        <p14:creationId xmlns:p14="http://schemas.microsoft.com/office/powerpoint/2010/main" val="267512960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143000" y="604314"/>
            <a:ext cx="9372600" cy="4154984"/>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Mental Traffic </a:t>
            </a:r>
          </a:p>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Jams</a:t>
            </a:r>
          </a:p>
        </p:txBody>
      </p:sp>
    </p:spTree>
    <p:extLst>
      <p:ext uri="{BB962C8B-B14F-4D97-AF65-F5344CB8AC3E}">
        <p14:creationId xmlns:p14="http://schemas.microsoft.com/office/powerpoint/2010/main" val="1740175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534400" cy="2590800"/>
          </a:xfrm>
        </p:spPr>
        <p:txBody>
          <a:bodyPr>
            <a:noAutofit/>
          </a:bodyPr>
          <a:lstStyle/>
          <a:p>
            <a:pPr marL="0" indent="0" algn="ctr">
              <a:buNone/>
            </a:pPr>
            <a:r>
              <a:rPr lang="en-US" sz="4400" i="1" dirty="0">
                <a:solidFill>
                  <a:schemeClr val="bg1"/>
                </a:solidFill>
              </a:rPr>
              <a:t> “Therefore I say to you, do not worry about your life, what you will eat or what you will drink; nor about your body, what you will put on. Is not life more than food and the body more than clothing?</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6:25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79988750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895600"/>
          </a:xfrm>
        </p:spPr>
        <p:txBody>
          <a:bodyPr>
            <a:noAutofit/>
          </a:bodyPr>
          <a:lstStyle/>
          <a:p>
            <a:pPr marL="0" indent="0" algn="ctr">
              <a:buNone/>
            </a:pPr>
            <a:r>
              <a:rPr lang="en-US" sz="4400" i="1" dirty="0" smtClean="0">
                <a:solidFill>
                  <a:schemeClr val="bg1"/>
                </a:solidFill>
              </a:rPr>
              <a:t>“that </a:t>
            </a:r>
            <a:r>
              <a:rPr lang="en-US" sz="4400" i="1" dirty="0">
                <a:solidFill>
                  <a:schemeClr val="bg1"/>
                </a:solidFill>
              </a:rPr>
              <a:t>we should no longer be children, tossed to and fro and carried about with every wind of doctrine, by the trickery of men, in the cunning craftiness of deceitful plotting</a:t>
            </a:r>
            <a:r>
              <a:rPr lang="en-US" sz="4400" i="1" dirty="0" smtClean="0">
                <a:solidFill>
                  <a:schemeClr val="bg1"/>
                </a:solidFill>
              </a:rPr>
              <a:t>,”</a:t>
            </a:r>
            <a:endParaRPr lang="en-US" sz="44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Ephesians 4:14</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253239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000" i="1" dirty="0" smtClean="0">
                <a:solidFill>
                  <a:schemeClr val="bg1"/>
                </a:solidFill>
              </a:rPr>
              <a:t>“if </a:t>
            </a:r>
            <a:r>
              <a:rPr lang="en-US" sz="4000" i="1" dirty="0">
                <a:solidFill>
                  <a:schemeClr val="bg1"/>
                </a:solidFill>
              </a:rPr>
              <a:t>indeed you continue in the faith, grounded and steadfast, and are not moved away from the hope of the gospel which you heard, which was preached to every creature under heaven, of which I, Paul, became a minister</a:t>
            </a:r>
            <a:r>
              <a:rPr lang="en-US" sz="4000" i="1" dirty="0" smtClean="0">
                <a:solidFill>
                  <a:schemeClr val="bg1"/>
                </a:solidFill>
              </a:rPr>
              <a:t>.”</a:t>
            </a:r>
            <a:endParaRPr lang="en-US" sz="40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Colossians 1:23</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253239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507272" y="431068"/>
            <a:ext cx="9372600" cy="4154984"/>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Resolve </a:t>
            </a:r>
          </a:p>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The Bugging Issues</a:t>
            </a:r>
          </a:p>
        </p:txBody>
      </p:sp>
    </p:spTree>
    <p:extLst>
      <p:ext uri="{BB962C8B-B14F-4D97-AF65-F5344CB8AC3E}">
        <p14:creationId xmlns:p14="http://schemas.microsoft.com/office/powerpoint/2010/main" val="208076998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1975"/>
            <a:ext cx="9169879" cy="5257800"/>
          </a:xfrm>
        </p:spPr>
        <p:txBody>
          <a:bodyPr>
            <a:noAutofit/>
          </a:bodyPr>
          <a:lstStyle/>
          <a:p>
            <a:pPr marL="0" indent="0" algn="ctr">
              <a:buNone/>
            </a:pPr>
            <a:r>
              <a:rPr lang="en-US" sz="8000" i="1" dirty="0" smtClean="0">
                <a:solidFill>
                  <a:schemeClr val="bg1"/>
                </a:solidFill>
              </a:rPr>
              <a:t>“Does it bug us that we haven’t read our Bible?”</a:t>
            </a:r>
            <a:endParaRPr lang="en-US" sz="8000" i="1" dirty="0">
              <a:solidFill>
                <a:schemeClr val="bg1"/>
              </a:solidFill>
            </a:endParaRPr>
          </a:p>
        </p:txBody>
      </p:sp>
    </p:spTree>
    <p:extLst>
      <p:ext uri="{BB962C8B-B14F-4D97-AF65-F5344CB8AC3E}">
        <p14:creationId xmlns:p14="http://schemas.microsoft.com/office/powerpoint/2010/main" val="102693847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2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1067786">
            <a:off x="-713364" y="967706"/>
            <a:ext cx="9372600" cy="3785652"/>
          </a:xfrm>
          <a:prstGeom prst="rect">
            <a:avLst/>
          </a:prstGeom>
          <a:noFill/>
        </p:spPr>
        <p:txBody>
          <a:bodyPr wrap="square">
            <a:spAutoFit/>
          </a:bodyPr>
          <a:lstStyle/>
          <a:p>
            <a:pPr algn="ctr">
              <a:defRPr/>
            </a:pPr>
            <a:r>
              <a:rPr lang="en-US" sz="80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View from </a:t>
            </a:r>
          </a:p>
          <a:p>
            <a:pPr algn="ctr">
              <a:defRPr/>
            </a:pPr>
            <a:r>
              <a:rPr lang="en-US" sz="80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a different height</a:t>
            </a:r>
          </a:p>
        </p:txBody>
      </p:sp>
    </p:spTree>
    <p:extLst>
      <p:ext uri="{BB962C8B-B14F-4D97-AF65-F5344CB8AC3E}">
        <p14:creationId xmlns:p14="http://schemas.microsoft.com/office/powerpoint/2010/main" val="194849467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143000" y="1281422"/>
            <a:ext cx="9372600" cy="2800767"/>
          </a:xfrm>
          <a:prstGeom prst="rect">
            <a:avLst/>
          </a:prstGeom>
          <a:noFill/>
        </p:spPr>
        <p:txBody>
          <a:bodyPr wrap="square">
            <a:spAutoFit/>
          </a:bodyPr>
          <a:lstStyle/>
          <a:p>
            <a:pPr algn="ctr" fontAlgn="auto">
              <a:spcBef>
                <a:spcPts val="0"/>
              </a:spcBef>
              <a:spcAft>
                <a:spcPts val="0"/>
              </a:spcAft>
              <a:defRPr/>
            </a:pPr>
            <a:r>
              <a:rPr lang="en-US" sz="8800" b="1" i="1" dirty="0" smtClean="0">
                <a:ln w="31550" cmpd="sng">
                  <a:solidFill>
                    <a:srgbClr val="FF3300"/>
                  </a:solidFill>
                  <a:prstDash val="solid"/>
                </a:ln>
                <a:solidFill>
                  <a:schemeClr val="bg1"/>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Spiritual </a:t>
            </a:r>
          </a:p>
          <a:p>
            <a:pPr algn="ctr" fontAlgn="auto">
              <a:spcBef>
                <a:spcPts val="0"/>
              </a:spcBef>
              <a:spcAft>
                <a:spcPts val="0"/>
              </a:spcAft>
              <a:defRPr/>
            </a:pPr>
            <a:r>
              <a:rPr lang="en-US" sz="8800" b="1" i="1" dirty="0" smtClean="0">
                <a:ln w="31550" cmpd="sng">
                  <a:solidFill>
                    <a:srgbClr val="FF3300"/>
                  </a:solidFill>
                  <a:prstDash val="solid"/>
                </a:ln>
                <a:solidFill>
                  <a:schemeClr val="bg1"/>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Oomph</a:t>
            </a:r>
          </a:p>
        </p:txBody>
      </p:sp>
    </p:spTree>
    <p:extLst>
      <p:ext uri="{BB962C8B-B14F-4D97-AF65-F5344CB8AC3E}">
        <p14:creationId xmlns:p14="http://schemas.microsoft.com/office/powerpoint/2010/main" val="124118920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6"/>
            <a:ext cx="9144000" cy="57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89607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5400" i="1" dirty="0">
                <a:solidFill>
                  <a:schemeClr val="bg1"/>
                </a:solidFill>
              </a:rPr>
              <a:t>“Do not fear, for those who are with us are more than those who are with them” </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Kings 6:16</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03340126"/>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6000" i="1" dirty="0">
                <a:solidFill>
                  <a:schemeClr val="bg1"/>
                </a:solidFill>
              </a:rPr>
              <a:t>“If God is for us, who is against us?” </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Romans 8:31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2546624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2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0" y="-1"/>
            <a:ext cx="9144000" cy="5721065"/>
          </a:xfrm>
          <a:prstGeom prst="rect">
            <a:avLst/>
          </a:prstGeom>
          <a:solidFill>
            <a:schemeClr val="tx1">
              <a:alpha val="4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i="1" dirty="0" smtClean="0">
                <a:solidFill>
                  <a:schemeClr val="bg1"/>
                </a:solidFill>
              </a:rPr>
              <a:t>“The 50,000 FT View”</a:t>
            </a:r>
          </a:p>
          <a:p>
            <a:pPr marL="685800" indent="-685800" algn="l">
              <a:buFont typeface="Arial" pitchFamily="34" charset="0"/>
              <a:buChar char="•"/>
            </a:pPr>
            <a:r>
              <a:rPr lang="en-US" sz="4800" i="1" dirty="0" smtClean="0">
                <a:solidFill>
                  <a:schemeClr val="bg1"/>
                </a:solidFill>
              </a:rPr>
              <a:t>I am a child of God!</a:t>
            </a:r>
          </a:p>
          <a:p>
            <a:pPr marL="685800" indent="-685800" algn="l">
              <a:buFont typeface="Arial" pitchFamily="34" charset="0"/>
              <a:buChar char="•"/>
            </a:pPr>
            <a:r>
              <a:rPr lang="en-US" sz="4800" i="1" dirty="0">
                <a:solidFill>
                  <a:schemeClr val="bg1"/>
                </a:solidFill>
              </a:rPr>
              <a:t>If I die today I go to heaven (Philippians 1:21-23</a:t>
            </a:r>
            <a:r>
              <a:rPr lang="en-US" sz="4800" i="1" dirty="0" smtClean="0">
                <a:solidFill>
                  <a:schemeClr val="bg1"/>
                </a:solidFill>
              </a:rPr>
              <a:t>).</a:t>
            </a:r>
          </a:p>
          <a:p>
            <a:pPr marL="685800" indent="-685800" algn="l">
              <a:buFont typeface="Arial" pitchFamily="34" charset="0"/>
              <a:buChar char="•"/>
            </a:pPr>
            <a:r>
              <a:rPr lang="en-US" sz="4800" i="1" dirty="0">
                <a:solidFill>
                  <a:schemeClr val="bg1"/>
                </a:solidFill>
              </a:rPr>
              <a:t>I have every spiritual blessing in Christ (Ephesians 1:3).</a:t>
            </a:r>
          </a:p>
        </p:txBody>
      </p:sp>
    </p:spTree>
    <p:extLst>
      <p:ext uri="{BB962C8B-B14F-4D97-AF65-F5344CB8AC3E}">
        <p14:creationId xmlns:p14="http://schemas.microsoft.com/office/powerpoint/2010/main" val="358752935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2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0" y="-1"/>
            <a:ext cx="9144000" cy="5721065"/>
          </a:xfrm>
          <a:prstGeom prst="rect">
            <a:avLst/>
          </a:prstGeom>
          <a:solidFill>
            <a:schemeClr val="tx1">
              <a:alpha val="4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i="1" dirty="0" smtClean="0">
                <a:solidFill>
                  <a:prstClr val="white"/>
                </a:solidFill>
              </a:rPr>
              <a:t>“The 50,000 FT View”</a:t>
            </a:r>
          </a:p>
          <a:p>
            <a:pPr marL="685800" indent="-685800" algn="l">
              <a:buFont typeface="Arial" pitchFamily="34" charset="0"/>
              <a:buChar char="•"/>
            </a:pPr>
            <a:r>
              <a:rPr lang="en-US" sz="4800" i="1" dirty="0">
                <a:solidFill>
                  <a:prstClr val="white"/>
                </a:solidFill>
              </a:rPr>
              <a:t>It is not too late for me like the rich man in Luke 16</a:t>
            </a:r>
            <a:r>
              <a:rPr lang="en-US" sz="4800" i="1" dirty="0" smtClean="0">
                <a:solidFill>
                  <a:prstClr val="white"/>
                </a:solidFill>
              </a:rPr>
              <a:t>.</a:t>
            </a:r>
          </a:p>
          <a:p>
            <a:pPr marL="685800" indent="-685800" algn="l">
              <a:buFont typeface="Arial" pitchFamily="34" charset="0"/>
              <a:buChar char="•"/>
            </a:pPr>
            <a:r>
              <a:rPr lang="en-US" sz="4800" i="1" dirty="0">
                <a:solidFill>
                  <a:prstClr val="white"/>
                </a:solidFill>
              </a:rPr>
              <a:t>I have the truth! </a:t>
            </a:r>
            <a:endParaRPr lang="en-US" sz="4800" i="1" dirty="0" smtClean="0">
              <a:solidFill>
                <a:prstClr val="white"/>
              </a:solidFill>
            </a:endParaRPr>
          </a:p>
          <a:p>
            <a:pPr marL="685800" indent="-685800" algn="l">
              <a:buFont typeface="Arial" pitchFamily="34" charset="0"/>
              <a:buChar char="•"/>
            </a:pPr>
            <a:r>
              <a:rPr lang="en-US" sz="4800" i="1" dirty="0" smtClean="0">
                <a:solidFill>
                  <a:prstClr val="white"/>
                </a:solidFill>
              </a:rPr>
              <a:t>I have the answers to my </a:t>
            </a:r>
            <a:r>
              <a:rPr lang="en-US" sz="4800" i="1" dirty="0">
                <a:solidFill>
                  <a:prstClr val="white"/>
                </a:solidFill>
              </a:rPr>
              <a:t>questions, and solves my big problems (2 Timothy 3:16-17).</a:t>
            </a:r>
          </a:p>
        </p:txBody>
      </p:sp>
    </p:spTree>
    <p:extLst>
      <p:ext uri="{BB962C8B-B14F-4D97-AF65-F5344CB8AC3E}">
        <p14:creationId xmlns:p14="http://schemas.microsoft.com/office/powerpoint/2010/main" val="110054158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2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0" y="-1"/>
            <a:ext cx="9144000" cy="5721065"/>
          </a:xfrm>
          <a:prstGeom prst="rect">
            <a:avLst/>
          </a:prstGeom>
          <a:solidFill>
            <a:schemeClr val="tx1">
              <a:alpha val="4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i="1" dirty="0" smtClean="0">
                <a:solidFill>
                  <a:prstClr val="white"/>
                </a:solidFill>
              </a:rPr>
              <a:t>“The 50,000 FT View”</a:t>
            </a:r>
          </a:p>
          <a:p>
            <a:pPr marL="685800" indent="-685800" algn="l">
              <a:buFont typeface="Arial" pitchFamily="34" charset="0"/>
              <a:buChar char="•"/>
            </a:pPr>
            <a:r>
              <a:rPr lang="en-US" sz="4400" i="1" dirty="0">
                <a:solidFill>
                  <a:prstClr val="white"/>
                </a:solidFill>
              </a:rPr>
              <a:t>I actually know who I am, where I am going, and why I am here (Acts 17:26-28</a:t>
            </a:r>
            <a:r>
              <a:rPr lang="en-US" sz="4400" i="1" dirty="0" smtClean="0">
                <a:solidFill>
                  <a:prstClr val="white"/>
                </a:solidFill>
              </a:rPr>
              <a:t>).</a:t>
            </a:r>
          </a:p>
          <a:p>
            <a:pPr marL="685800" indent="-685800" algn="l">
              <a:buFont typeface="Arial" pitchFamily="34" charset="0"/>
              <a:buChar char="•"/>
            </a:pPr>
            <a:r>
              <a:rPr lang="en-US" sz="4400" i="1" dirty="0">
                <a:solidFill>
                  <a:prstClr val="white"/>
                </a:solidFill>
              </a:rPr>
              <a:t>There are so many problems, issues and other things that I do not have to deal with because I am obedient to God</a:t>
            </a:r>
            <a:r>
              <a:rPr lang="en-US" sz="4800" i="1" dirty="0">
                <a:solidFill>
                  <a:prstClr val="white"/>
                </a:solidFill>
              </a:rPr>
              <a:t>.</a:t>
            </a:r>
          </a:p>
        </p:txBody>
      </p:sp>
    </p:spTree>
    <p:extLst>
      <p:ext uri="{BB962C8B-B14F-4D97-AF65-F5344CB8AC3E}">
        <p14:creationId xmlns:p14="http://schemas.microsoft.com/office/powerpoint/2010/main" val="152155201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412105" y="507267"/>
            <a:ext cx="9372600" cy="4154984"/>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Mental Garage </a:t>
            </a:r>
          </a:p>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Sale</a:t>
            </a:r>
          </a:p>
        </p:txBody>
      </p:sp>
    </p:spTree>
    <p:extLst>
      <p:ext uri="{BB962C8B-B14F-4D97-AF65-F5344CB8AC3E}">
        <p14:creationId xmlns:p14="http://schemas.microsoft.com/office/powerpoint/2010/main" val="307062815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217217">
            <a:off x="244652" y="740919"/>
            <a:ext cx="8828517" cy="5257800"/>
          </a:xfrm>
        </p:spPr>
        <p:txBody>
          <a:bodyPr>
            <a:noAutofit/>
          </a:bodyPr>
          <a:lstStyle/>
          <a:p>
            <a:pPr marL="0" indent="0" algn="ctr">
              <a:buNone/>
            </a:pPr>
            <a:r>
              <a:rPr lang="en-US" sz="4200" i="1" dirty="0" smtClean="0">
                <a:solidFill>
                  <a:schemeClr val="bg1"/>
                </a:solidFill>
              </a:rPr>
              <a:t>“80 </a:t>
            </a:r>
            <a:r>
              <a:rPr lang="en-US" sz="4200" i="1" dirty="0">
                <a:solidFill>
                  <a:schemeClr val="bg1"/>
                </a:solidFill>
              </a:rPr>
              <a:t>percent of everything in every drawer in our homes never gets used, and in like manner there are a number of mental thoughts and images that we need to discard</a:t>
            </a:r>
            <a:r>
              <a:rPr lang="en-US" sz="4200" i="1" dirty="0" smtClean="0">
                <a:solidFill>
                  <a:schemeClr val="bg1"/>
                </a:solidFill>
              </a:rPr>
              <a:t>.”</a:t>
            </a:r>
            <a:endParaRPr lang="en-US" sz="4200" i="1" dirty="0">
              <a:solidFill>
                <a:schemeClr val="bg1"/>
              </a:solidFill>
            </a:endParaRPr>
          </a:p>
        </p:txBody>
      </p:sp>
    </p:spTree>
    <p:extLst>
      <p:ext uri="{BB962C8B-B14F-4D97-AF65-F5344CB8AC3E}">
        <p14:creationId xmlns:p14="http://schemas.microsoft.com/office/powerpoint/2010/main" val="242358130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6000" i="1" dirty="0">
                <a:solidFill>
                  <a:schemeClr val="bg1"/>
                </a:solidFill>
              </a:rPr>
              <a:t>“Let us cleanse ourselves from all defilement of flesh and spirit” </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Corinthians 7:1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3669309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400" i="1" dirty="0">
                <a:solidFill>
                  <a:schemeClr val="bg1"/>
                </a:solidFill>
              </a:rPr>
              <a:t>“We are destroying speculations and every lofty things raised up against the knowledge of God, and we are taking every thought captive to the obedience of Christ”</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Corinthians 10:5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3906704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1465"/>
            <a:ext cx="8382000" cy="2590800"/>
          </a:xfrm>
        </p:spPr>
        <p:txBody>
          <a:bodyPr>
            <a:normAutofit/>
          </a:bodyPr>
          <a:lstStyle/>
          <a:p>
            <a:pPr marL="0" indent="0" algn="ctr">
              <a:buNone/>
            </a:pPr>
            <a:r>
              <a:rPr lang="en-US" sz="4800" i="1" dirty="0" smtClean="0">
                <a:solidFill>
                  <a:schemeClr val="bg1"/>
                </a:solidFill>
              </a:rPr>
              <a:t>“And </a:t>
            </a:r>
            <a:r>
              <a:rPr lang="en-US" sz="4800" i="1" dirty="0">
                <a:solidFill>
                  <a:schemeClr val="bg1"/>
                </a:solidFill>
              </a:rPr>
              <a:t>whatever you do, do it heartily, as to the Lord and not to men</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Colossian 3:23</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984105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716013" y="1514800"/>
            <a:ext cx="9372600" cy="1323439"/>
          </a:xfrm>
          <a:prstGeom prst="rect">
            <a:avLst/>
          </a:prstGeom>
          <a:noFill/>
        </p:spPr>
        <p:txBody>
          <a:bodyPr wrap="square">
            <a:spAutoFit/>
          </a:bodyPr>
          <a:lstStyle/>
          <a:p>
            <a:pPr algn="ctr">
              <a:defRPr/>
            </a:pPr>
            <a:r>
              <a:rPr lang="en-US" sz="80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Conclusion</a:t>
            </a:r>
          </a:p>
        </p:txBody>
      </p:sp>
    </p:spTree>
    <p:extLst>
      <p:ext uri="{BB962C8B-B14F-4D97-AF65-F5344CB8AC3E}">
        <p14:creationId xmlns:p14="http://schemas.microsoft.com/office/powerpoint/2010/main" val="168964567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000" i="1" dirty="0" smtClean="0">
                <a:solidFill>
                  <a:schemeClr val="bg1"/>
                </a:solidFill>
              </a:rPr>
              <a:t>“I </a:t>
            </a:r>
            <a:r>
              <a:rPr lang="en-US" sz="4000" i="1" dirty="0">
                <a:solidFill>
                  <a:schemeClr val="bg1"/>
                </a:solidFill>
              </a:rPr>
              <a:t>have been crucified with Christ; it is no longer I who live, but Christ lives in me; and the life which I now live in the flesh I live by faith in the Son of God, who loved me and gave Himself for me</a:t>
            </a:r>
            <a:r>
              <a:rPr lang="en-US" sz="4000" i="1" dirty="0" smtClean="0">
                <a:solidFill>
                  <a:schemeClr val="bg1"/>
                </a:solidFill>
              </a:rPr>
              <a:t>.”</a:t>
            </a:r>
            <a:endParaRPr lang="en-US" sz="40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Galatians 2:20</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4187092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400" i="1" dirty="0" smtClean="0">
                <a:solidFill>
                  <a:schemeClr val="bg1"/>
                </a:solidFill>
              </a:rPr>
              <a:t>“Let </a:t>
            </a:r>
            <a:r>
              <a:rPr lang="en-US" sz="4400" i="1" dirty="0">
                <a:solidFill>
                  <a:schemeClr val="bg1"/>
                </a:solidFill>
              </a:rPr>
              <a:t>your conduct be without covetousness; be content with such things as you have. For He Himself has said, “I will never leave you nor forsake you.”</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Hebrews 13:5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5943797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800" i="1" dirty="0" smtClean="0">
                <a:solidFill>
                  <a:schemeClr val="bg1"/>
                </a:solidFill>
              </a:rPr>
              <a:t>“And </a:t>
            </a:r>
            <a:r>
              <a:rPr lang="en-US" sz="4800" i="1" dirty="0">
                <a:solidFill>
                  <a:schemeClr val="bg1"/>
                </a:solidFill>
              </a:rPr>
              <a:t>let us not grow weary while doing good, for in due season we shall reap if we do not lose heart</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Galatians 6:9</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3608612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4800" i="1" dirty="0" smtClean="0">
                <a:solidFill>
                  <a:schemeClr val="bg1"/>
                </a:solidFill>
              </a:rPr>
              <a:t>“I </a:t>
            </a:r>
            <a:r>
              <a:rPr lang="en-US" sz="4800" i="1" dirty="0">
                <a:solidFill>
                  <a:schemeClr val="bg1"/>
                </a:solidFill>
              </a:rPr>
              <a:t>can do all things through </a:t>
            </a:r>
            <a:r>
              <a:rPr lang="en-US" sz="4800" i="1" dirty="0" smtClean="0">
                <a:solidFill>
                  <a:schemeClr val="bg1"/>
                </a:solidFill>
              </a:rPr>
              <a:t>Christ </a:t>
            </a:r>
            <a:r>
              <a:rPr lang="en-US" sz="4800" i="1" dirty="0">
                <a:solidFill>
                  <a:schemeClr val="bg1"/>
                </a:solidFill>
              </a:rPr>
              <a:t>who strengthens me</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4:13</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0605429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2590800"/>
          </a:xfrm>
        </p:spPr>
        <p:txBody>
          <a:bodyPr>
            <a:noAutofit/>
          </a:bodyPr>
          <a:lstStyle/>
          <a:p>
            <a:pPr marL="0" indent="0" algn="ctr">
              <a:buNone/>
            </a:pPr>
            <a:r>
              <a:rPr lang="en-US" sz="5400" i="1" dirty="0" smtClean="0">
                <a:solidFill>
                  <a:schemeClr val="bg1"/>
                </a:solidFill>
              </a:rPr>
              <a:t>“Not </a:t>
            </a:r>
            <a:r>
              <a:rPr lang="en-US" sz="5400" i="1" dirty="0">
                <a:solidFill>
                  <a:schemeClr val="bg1"/>
                </a:solidFill>
              </a:rPr>
              <a:t>that I speak in regard to need, for I have learned in whatever state I am, to be content</a:t>
            </a:r>
            <a:r>
              <a:rPr lang="en-US" sz="5400" i="1" dirty="0" smtClean="0">
                <a:solidFill>
                  <a:schemeClr val="bg1"/>
                </a:solidFill>
              </a:rPr>
              <a:t>:”</a:t>
            </a:r>
            <a:endParaRPr lang="en-US" sz="54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4:11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6797120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991600" cy="4267200"/>
          </a:xfrm>
        </p:spPr>
        <p:txBody>
          <a:bodyPr>
            <a:noAutofit/>
          </a:bodyPr>
          <a:lstStyle/>
          <a:p>
            <a:pPr marL="0" indent="0" algn="ctr">
              <a:buNone/>
            </a:pPr>
            <a:r>
              <a:rPr lang="en-US" sz="4000" i="1" dirty="0" smtClean="0">
                <a:solidFill>
                  <a:schemeClr val="bg1"/>
                </a:solidFill>
              </a:rPr>
              <a:t>“Let </a:t>
            </a:r>
            <a:r>
              <a:rPr lang="en-US" sz="4000" i="1" dirty="0">
                <a:solidFill>
                  <a:schemeClr val="bg1"/>
                </a:solidFill>
              </a:rPr>
              <a:t>us hear the conclusion of the </a:t>
            </a:r>
            <a:r>
              <a:rPr lang="en-US" sz="4000" i="1" dirty="0" smtClean="0">
                <a:solidFill>
                  <a:schemeClr val="bg1"/>
                </a:solidFill>
              </a:rPr>
              <a:t>whole matter: Fear </a:t>
            </a:r>
            <a:r>
              <a:rPr lang="en-US" sz="4000" i="1" dirty="0">
                <a:solidFill>
                  <a:schemeClr val="bg1"/>
                </a:solidFill>
              </a:rPr>
              <a:t>God and keep </a:t>
            </a:r>
            <a:r>
              <a:rPr lang="en-US" sz="4000" i="1" dirty="0" smtClean="0">
                <a:solidFill>
                  <a:schemeClr val="bg1"/>
                </a:solidFill>
              </a:rPr>
              <a:t>His commandments, for </a:t>
            </a:r>
            <a:r>
              <a:rPr lang="en-US" sz="4000" i="1" dirty="0">
                <a:solidFill>
                  <a:schemeClr val="bg1"/>
                </a:solidFill>
              </a:rPr>
              <a:t>this is man’s </a:t>
            </a:r>
            <a:r>
              <a:rPr lang="en-US" sz="4000" i="1" dirty="0" smtClean="0">
                <a:solidFill>
                  <a:schemeClr val="bg1"/>
                </a:solidFill>
              </a:rPr>
              <a:t>all. 14 </a:t>
            </a:r>
            <a:r>
              <a:rPr lang="en-US" sz="4000" i="1" dirty="0">
                <a:solidFill>
                  <a:schemeClr val="bg1"/>
                </a:solidFill>
              </a:rPr>
              <a:t>For God will bring every work into </a:t>
            </a:r>
            <a:r>
              <a:rPr lang="en-US" sz="4000" i="1" dirty="0" smtClean="0">
                <a:solidFill>
                  <a:schemeClr val="bg1"/>
                </a:solidFill>
              </a:rPr>
              <a:t>judgment, including </a:t>
            </a:r>
            <a:r>
              <a:rPr lang="en-US" sz="4000" i="1" dirty="0">
                <a:solidFill>
                  <a:schemeClr val="bg1"/>
                </a:solidFill>
              </a:rPr>
              <a:t>every secret </a:t>
            </a:r>
            <a:r>
              <a:rPr lang="en-US" sz="4000" i="1" dirty="0" smtClean="0">
                <a:solidFill>
                  <a:schemeClr val="bg1"/>
                </a:solidFill>
              </a:rPr>
              <a:t>thing, whether </a:t>
            </a:r>
            <a:r>
              <a:rPr lang="en-US" sz="4000" i="1" dirty="0">
                <a:solidFill>
                  <a:schemeClr val="bg1"/>
                </a:solidFill>
              </a:rPr>
              <a:t>good or evil</a:t>
            </a:r>
            <a:r>
              <a:rPr lang="en-US" sz="4000" i="1" dirty="0" smtClean="0">
                <a:solidFill>
                  <a:schemeClr val="bg1"/>
                </a:solidFill>
              </a:rPr>
              <a:t>.”</a:t>
            </a:r>
            <a:endParaRPr lang="en-US" sz="40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Ecclesiastes 12:13,14</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3349156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991600" cy="4267200"/>
          </a:xfrm>
        </p:spPr>
        <p:txBody>
          <a:bodyPr>
            <a:noAutofit/>
          </a:bodyPr>
          <a:lstStyle/>
          <a:p>
            <a:pPr marL="0" indent="0" algn="ctr">
              <a:buNone/>
            </a:pPr>
            <a:r>
              <a:rPr lang="en-US" sz="4400" i="1" dirty="0" smtClean="0">
                <a:solidFill>
                  <a:schemeClr val="bg1"/>
                </a:solidFill>
              </a:rPr>
              <a:t>“being </a:t>
            </a:r>
            <a:r>
              <a:rPr lang="en-US" sz="4400" i="1" dirty="0">
                <a:solidFill>
                  <a:schemeClr val="bg1"/>
                </a:solidFill>
              </a:rPr>
              <a:t>confident of this very thing, that He who has begun a good work in you will complete it until the day of Jesus Christ</a:t>
            </a:r>
            <a:r>
              <a:rPr lang="en-US" sz="4400" i="1" dirty="0" smtClean="0">
                <a:solidFill>
                  <a:schemeClr val="bg1"/>
                </a:solidFill>
              </a:rPr>
              <a:t>;”</a:t>
            </a:r>
            <a:endParaRPr lang="en-US" sz="44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1:6</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9982972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991600" cy="4267200"/>
          </a:xfrm>
        </p:spPr>
        <p:txBody>
          <a:bodyPr>
            <a:noAutofit/>
          </a:bodyPr>
          <a:lstStyle/>
          <a:p>
            <a:pPr marL="0" indent="0" algn="ctr">
              <a:buNone/>
            </a:pPr>
            <a:r>
              <a:rPr lang="en-US" sz="5400" i="1" dirty="0" smtClean="0">
                <a:solidFill>
                  <a:schemeClr val="bg1"/>
                </a:solidFill>
              </a:rPr>
              <a:t>“Wisdom </a:t>
            </a:r>
            <a:r>
              <a:rPr lang="en-US" sz="5400" i="1" dirty="0">
                <a:solidFill>
                  <a:schemeClr val="bg1"/>
                </a:solidFill>
              </a:rPr>
              <a:t>is better than weapons of </a:t>
            </a:r>
            <a:r>
              <a:rPr lang="en-US" sz="5400" i="1" dirty="0" smtClean="0">
                <a:solidFill>
                  <a:schemeClr val="bg1"/>
                </a:solidFill>
              </a:rPr>
              <a:t>war; But </a:t>
            </a:r>
            <a:r>
              <a:rPr lang="en-US" sz="5400" i="1" dirty="0">
                <a:solidFill>
                  <a:schemeClr val="bg1"/>
                </a:solidFill>
              </a:rPr>
              <a:t>one sinner destroys much good.”</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Ecclesiastes 9:18</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81773634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991600" cy="4267200"/>
          </a:xfrm>
        </p:spPr>
        <p:txBody>
          <a:bodyPr>
            <a:noAutofit/>
          </a:bodyPr>
          <a:lstStyle/>
          <a:p>
            <a:pPr marL="0" indent="0" algn="ctr">
              <a:buNone/>
            </a:pPr>
            <a:r>
              <a:rPr lang="en-US" sz="4000" i="1" dirty="0" smtClean="0">
                <a:solidFill>
                  <a:schemeClr val="bg1"/>
                </a:solidFill>
              </a:rPr>
              <a:t>“And </a:t>
            </a:r>
            <a:r>
              <a:rPr lang="en-US" sz="4000" i="1" dirty="0">
                <a:solidFill>
                  <a:schemeClr val="bg1"/>
                </a:solidFill>
              </a:rPr>
              <a:t>whoever gives one of these little ones only a cup of cold water in the name of a disciple, assuredly, I say to you, he shall by no means lose his reward.”</a:t>
            </a: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10:42</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5634721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1465"/>
            <a:ext cx="8382000" cy="2590800"/>
          </a:xfrm>
        </p:spPr>
        <p:txBody>
          <a:bodyPr>
            <a:normAutofit/>
          </a:bodyPr>
          <a:lstStyle/>
          <a:p>
            <a:pPr marL="0" indent="0" algn="ctr">
              <a:buNone/>
            </a:pPr>
            <a:r>
              <a:rPr lang="en-US" sz="4800" i="1" dirty="0" smtClean="0">
                <a:solidFill>
                  <a:schemeClr val="bg1"/>
                </a:solidFill>
              </a:rPr>
              <a:t>“Rejoice always”</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Thess. 5:16</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4142323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991600" cy="4267200"/>
          </a:xfrm>
        </p:spPr>
        <p:txBody>
          <a:bodyPr>
            <a:noAutofit/>
          </a:bodyPr>
          <a:lstStyle/>
          <a:p>
            <a:pPr marL="0" indent="0" algn="ctr">
              <a:buNone/>
            </a:pPr>
            <a:r>
              <a:rPr lang="en-US" sz="4400" i="1" dirty="0" smtClean="0">
                <a:solidFill>
                  <a:schemeClr val="bg1"/>
                </a:solidFill>
              </a:rPr>
              <a:t>“Therefore </a:t>
            </a:r>
            <a:r>
              <a:rPr lang="en-US" sz="4400" i="1" dirty="0">
                <a:solidFill>
                  <a:schemeClr val="bg1"/>
                </a:solidFill>
              </a:rPr>
              <a:t>we do not lose heart. Even though our outward man is perishing, yet the inward man is being renewed day by day</a:t>
            </a:r>
            <a:r>
              <a:rPr lang="en-US" sz="4400" i="1" dirty="0" smtClean="0">
                <a:solidFill>
                  <a:schemeClr val="bg1"/>
                </a:solidFill>
              </a:rPr>
              <a:t>.”</a:t>
            </a:r>
            <a:endParaRPr lang="en-US" sz="44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Corinthians 4:16</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7570801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8816789" cy="5357004"/>
          </a:xfrm>
        </p:spPr>
        <p:txBody>
          <a:bodyPr>
            <a:noAutofit/>
          </a:bodyPr>
          <a:lstStyle/>
          <a:p>
            <a:r>
              <a:rPr lang="en-US" sz="3600" dirty="0" smtClean="0">
                <a:solidFill>
                  <a:schemeClr val="bg1"/>
                </a:solidFill>
              </a:rPr>
              <a:t>“Are we experiencing a mental traffic jam?”</a:t>
            </a:r>
          </a:p>
          <a:p>
            <a:r>
              <a:rPr lang="en-US" sz="3600" dirty="0" smtClean="0">
                <a:solidFill>
                  <a:schemeClr val="bg1"/>
                </a:solidFill>
              </a:rPr>
              <a:t>“Do we have some “bug” issues that we   	need to resolve?”</a:t>
            </a:r>
          </a:p>
          <a:p>
            <a:r>
              <a:rPr lang="en-US" sz="3600" dirty="0" smtClean="0">
                <a:solidFill>
                  <a:schemeClr val="bg1"/>
                </a:solidFill>
              </a:rPr>
              <a:t>“Do we have  a 10,000 foot view of things?”</a:t>
            </a:r>
          </a:p>
          <a:p>
            <a:r>
              <a:rPr lang="en-US" sz="3600" dirty="0" smtClean="0">
                <a:solidFill>
                  <a:schemeClr val="bg1"/>
                </a:solidFill>
              </a:rPr>
              <a:t>“Do we need to have a mental garage    	sale?”</a:t>
            </a:r>
            <a:endParaRPr lang="en-US" sz="3600" dirty="0">
              <a:solidFill>
                <a:schemeClr val="bg1"/>
              </a:solidFill>
            </a:endParaRPr>
          </a:p>
        </p:txBody>
      </p:sp>
      <p:sp>
        <p:nvSpPr>
          <p:cNvPr id="4" name="Rectangle 3"/>
          <p:cNvSpPr/>
          <p:nvPr/>
        </p:nvSpPr>
        <p:spPr>
          <a:xfrm>
            <a:off x="-96921" y="-266700"/>
            <a:ext cx="9372600" cy="1446550"/>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“Tune Up”</a:t>
            </a:r>
          </a:p>
        </p:txBody>
      </p:sp>
    </p:spTree>
    <p:extLst>
      <p:ext uri="{BB962C8B-B14F-4D97-AF65-F5344CB8AC3E}">
        <p14:creationId xmlns:p14="http://schemas.microsoft.com/office/powerpoint/2010/main" val="45526605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143000" y="1281422"/>
            <a:ext cx="9372600" cy="2800767"/>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Spiritual </a:t>
            </a:r>
          </a:p>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Oomph</a:t>
            </a:r>
          </a:p>
        </p:txBody>
      </p:sp>
    </p:spTree>
    <p:extLst>
      <p:ext uri="{BB962C8B-B14F-4D97-AF65-F5344CB8AC3E}">
        <p14:creationId xmlns:p14="http://schemas.microsoft.com/office/powerpoint/2010/main" val="309116303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1465"/>
            <a:ext cx="8382000" cy="2590800"/>
          </a:xfrm>
        </p:spPr>
        <p:txBody>
          <a:bodyPr>
            <a:normAutofit/>
          </a:bodyPr>
          <a:lstStyle/>
          <a:p>
            <a:pPr marL="0" indent="0" algn="ctr">
              <a:buNone/>
            </a:pPr>
            <a:r>
              <a:rPr lang="en-US" sz="4800" i="1" dirty="0" smtClean="0">
                <a:solidFill>
                  <a:schemeClr val="bg1"/>
                </a:solidFill>
              </a:rPr>
              <a:t>“Pray without ceasing”</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1 Thess. 5:17</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3587061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1465"/>
            <a:ext cx="8534400" cy="2590800"/>
          </a:xfrm>
        </p:spPr>
        <p:txBody>
          <a:bodyPr>
            <a:normAutofit/>
          </a:bodyPr>
          <a:lstStyle/>
          <a:p>
            <a:pPr marL="0" indent="0" algn="ctr">
              <a:buNone/>
            </a:pPr>
            <a:r>
              <a:rPr lang="en-US" sz="4800" i="1" dirty="0" smtClean="0">
                <a:solidFill>
                  <a:schemeClr val="bg1"/>
                </a:solidFill>
              </a:rPr>
              <a:t>“endeavoring </a:t>
            </a:r>
            <a:r>
              <a:rPr lang="en-US" sz="4800" i="1" dirty="0">
                <a:solidFill>
                  <a:schemeClr val="bg1"/>
                </a:solidFill>
              </a:rPr>
              <a:t>to keep the unity of the Spirit in the bond of peace</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Ephesians 4:3</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7818905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1465"/>
            <a:ext cx="8534400" cy="2590800"/>
          </a:xfrm>
        </p:spPr>
        <p:txBody>
          <a:bodyPr>
            <a:normAutofit/>
          </a:bodyPr>
          <a:lstStyle/>
          <a:p>
            <a:pPr marL="0" indent="0" algn="ctr">
              <a:buNone/>
            </a:pPr>
            <a:r>
              <a:rPr lang="en-US" sz="4800" i="1" dirty="0" smtClean="0">
                <a:solidFill>
                  <a:schemeClr val="bg1"/>
                </a:solidFill>
              </a:rPr>
              <a:t>“not </a:t>
            </a:r>
            <a:r>
              <a:rPr lang="en-US" sz="4800" i="1" dirty="0">
                <a:solidFill>
                  <a:schemeClr val="bg1"/>
                </a:solidFill>
              </a:rPr>
              <a:t>lagging in diligence, fervent in spirit, serving the Lord</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Romans 12:11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9671228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7433094" cy="4279056"/>
          </a:xfrm>
        </p:spPr>
        <p:txBody>
          <a:bodyPr>
            <a:normAutofit fontScale="92500"/>
          </a:bodyPr>
          <a:lstStyle/>
          <a:p>
            <a:pPr marL="0" indent="0" algn="ctr">
              <a:buNone/>
            </a:pPr>
            <a:r>
              <a:rPr lang="en-US" sz="4800" i="1" dirty="0" smtClean="0">
                <a:solidFill>
                  <a:schemeClr val="bg1"/>
                </a:solidFill>
              </a:rPr>
              <a:t>“</a:t>
            </a:r>
            <a:r>
              <a:rPr lang="en-US" sz="4800" i="1" dirty="0" err="1" smtClean="0">
                <a:solidFill>
                  <a:schemeClr val="bg1"/>
                </a:solidFill>
              </a:rPr>
              <a:t>Epaphras</a:t>
            </a:r>
            <a:r>
              <a:rPr lang="en-US" sz="4800" i="1" dirty="0">
                <a:solidFill>
                  <a:schemeClr val="bg1"/>
                </a:solidFill>
              </a:rPr>
              <a:t>, who is one of you, a bondservant of Christ, greets you, always laboring fervently for you in prayers, that you may stand perfect and </a:t>
            </a:r>
            <a:r>
              <a:rPr lang="en-US" sz="4800" i="1" dirty="0" smtClean="0">
                <a:solidFill>
                  <a:schemeClr val="bg1"/>
                </a:solidFill>
              </a:rPr>
              <a:t>complete      in </a:t>
            </a:r>
            <a:r>
              <a:rPr lang="en-US" sz="4800" i="1" dirty="0">
                <a:solidFill>
                  <a:schemeClr val="bg1"/>
                </a:solidFill>
              </a:rPr>
              <a:t>all the will of God</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152400" y="61248"/>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Colossians 4:12</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7220484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28" y="952500"/>
            <a:ext cx="6934200" cy="4762499"/>
          </a:xfrm>
        </p:spPr>
        <p:txBody>
          <a:bodyPr>
            <a:normAutofit fontScale="85000" lnSpcReduction="10000"/>
          </a:bodyPr>
          <a:lstStyle/>
          <a:p>
            <a:pPr marL="0" indent="0" algn="ctr">
              <a:buNone/>
            </a:pPr>
            <a:r>
              <a:rPr lang="en-US" sz="4800" i="1" dirty="0">
                <a:solidFill>
                  <a:schemeClr val="bg1"/>
                </a:solidFill>
              </a:rPr>
              <a:t> </a:t>
            </a:r>
            <a:r>
              <a:rPr lang="en-US" sz="4800" i="1" dirty="0" smtClean="0">
                <a:solidFill>
                  <a:schemeClr val="bg1"/>
                </a:solidFill>
              </a:rPr>
              <a:t>“Now </a:t>
            </a:r>
            <a:r>
              <a:rPr lang="en-US" sz="4800" i="1" dirty="0">
                <a:solidFill>
                  <a:schemeClr val="bg1"/>
                </a:solidFill>
              </a:rPr>
              <a:t>these are the ones sown among thorns; they are the ones who hear the word, 19 and the cares of this world, the deceitfulness of riches, and the desires for other things entering in choke the word, and it becomes unfruitful</a:t>
            </a:r>
            <a:r>
              <a:rPr lang="en-US" sz="4800" i="1" dirty="0" smtClean="0">
                <a:solidFill>
                  <a:schemeClr val="bg1"/>
                </a:solidFill>
              </a:rPr>
              <a:t>.”</a:t>
            </a:r>
            <a:endParaRPr lang="en-US" sz="4800" i="1" dirty="0">
              <a:solidFill>
                <a:schemeClr val="bg1"/>
              </a:solidFill>
            </a:endParaRPr>
          </a:p>
        </p:txBody>
      </p:sp>
      <p:sp>
        <p:nvSpPr>
          <p:cNvPr id="5" name="Rectangle 4"/>
          <p:cNvSpPr/>
          <p:nvPr/>
        </p:nvSpPr>
        <p:spPr>
          <a:xfrm>
            <a:off x="0" y="0"/>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Mark  4:18,19</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0034815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972</Words>
  <Application>Microsoft Office PowerPoint</Application>
  <PresentationFormat>On-screen Show (16:10)</PresentationFormat>
  <Paragraphs>83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33</cp:revision>
  <dcterms:created xsi:type="dcterms:W3CDTF">2012-07-04T03:26:41Z</dcterms:created>
  <dcterms:modified xsi:type="dcterms:W3CDTF">2012-07-09T00:18:21Z</dcterms:modified>
</cp:coreProperties>
</file>