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329" r:id="rId3"/>
    <p:sldId id="258" r:id="rId4"/>
    <p:sldId id="317" r:id="rId5"/>
    <p:sldId id="311" r:id="rId6"/>
    <p:sldId id="318" r:id="rId7"/>
    <p:sldId id="330" r:id="rId8"/>
    <p:sldId id="331" r:id="rId9"/>
    <p:sldId id="332" r:id="rId10"/>
    <p:sldId id="333" r:id="rId11"/>
    <p:sldId id="334" r:id="rId12"/>
    <p:sldId id="284" r:id="rId13"/>
    <p:sldId id="335" r:id="rId14"/>
    <p:sldId id="319" r:id="rId15"/>
    <p:sldId id="31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45" d="100"/>
          <a:sy n="45" d="100"/>
        </p:scale>
        <p:origin x="-124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511C831-C7A1-4C4E-AA86-547025903B83}" type="datetime1">
              <a:rPr lang="en-US"/>
              <a:pPr>
                <a:defRPr/>
              </a:pPr>
              <a:t>6/4/2011</a:t>
            </a:fld>
            <a:endParaRPr lang="en-US" dirty="0"/>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35ECBDDB-11F5-480E-B447-FA3BB123C172}"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8DFCC-EB6C-4145-A539-3040B41FA5E9}"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CF650-55E0-4884-B40B-0798E58A8EE8}"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0631D-4B11-476F-B912-5B0C7D38BC7B}"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9342FC-EB53-4D94-9E40-2AB072C68E21}"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017FBCC-0447-4CD2-9792-4BFB6CAE07CA}"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E650486-04FE-4C7C-99DA-2D5E735B3157}"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5C7968-3D33-4A8F-957A-465EB675EDB7}"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3DCD5A-1795-4963-AAD3-D0CFBE490E47}"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ECFD0DDF-31D0-4217-BB86-0A114E7C182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6649FEEC-B22D-4553-9A78-68341AC751BF}"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a:defRPr/>
            </a:pPr>
            <a:endParaRPr lang="en-U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cs typeface="+mn-cs"/>
              </a:defRPr>
            </a:lvl1pPr>
          </a:lstStyle>
          <a:p>
            <a:pPr>
              <a:defRPr/>
            </a:pPr>
            <a:endParaRPr 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a:defRPr/>
            </a:pPr>
            <a:fld id="{07CC7F17-8CD9-4C2C-8D07-24C9F701B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1" r:id="rId3"/>
    <p:sldLayoutId id="2147483742" r:id="rId4"/>
    <p:sldLayoutId id="2147483743" r:id="rId5"/>
    <p:sldLayoutId id="2147483744" r:id="rId6"/>
    <p:sldLayoutId id="2147483745" r:id="rId7"/>
    <p:sldLayoutId id="2147483749" r:id="rId8"/>
    <p:sldLayoutId id="2147483750" r:id="rId9"/>
    <p:sldLayoutId id="2147483746" r:id="rId10"/>
    <p:sldLayoutId id="2147483747"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biblia.com/bible/nkjv/John%205.2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biblia.com/bible/nkjv/John%2012.4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blia.com/bible/nkjv/Ephesians%205.26" TargetMode="External"/><Relationship Id="rId2" Type="http://schemas.openxmlformats.org/officeDocument/2006/relationships/hyperlink" Target="http://biblia.com/bible/nkjv/John%2017.17" TargetMode="External"/><Relationship Id="rId1" Type="http://schemas.openxmlformats.org/officeDocument/2006/relationships/slideLayout" Target="../slideLayouts/slideLayout2.xml"/><Relationship Id="rId4" Type="http://schemas.openxmlformats.org/officeDocument/2006/relationships/hyperlink" Target="http://biblia.com/bible/nkjv/John%204.1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iblia.com/bible/nkjv/John%2015.1-2" TargetMode="External"/><Relationship Id="rId2" Type="http://schemas.openxmlformats.org/officeDocument/2006/relationships/hyperlink" Target="http://biblia.com/bible/nkjv/Hebrews%204.1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blia.com/bible/nkjv/James%201.18" TargetMode="External"/><Relationship Id="rId2" Type="http://schemas.openxmlformats.org/officeDocument/2006/relationships/hyperlink" Target="http://biblia.com/bible/nkjv/James%201.21" TargetMode="External"/><Relationship Id="rId1" Type="http://schemas.openxmlformats.org/officeDocument/2006/relationships/slideLayout" Target="../slideLayouts/slideLayout2.xml"/><Relationship Id="rId4" Type="http://schemas.openxmlformats.org/officeDocument/2006/relationships/hyperlink" Target="http://biblia.com/bible/nkjv/James%201.2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biblia.com/bible/nkjv/Isaiah%2055.10-1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biblia.com/bible/nkjv/Matthew%205.4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iblia.com/bible/nkjv/2%20Peter%201.20-21" TargetMode="External"/><Relationship Id="rId2" Type="http://schemas.openxmlformats.org/officeDocument/2006/relationships/hyperlink" Target="http://biblia.com/bible/nkjv/Hebrews%201.1-2" TargetMode="External"/><Relationship Id="rId1" Type="http://schemas.openxmlformats.org/officeDocument/2006/relationships/slideLayout" Target="../slideLayouts/slideLayout2.xml"/><Relationship Id="rId4" Type="http://schemas.openxmlformats.org/officeDocument/2006/relationships/hyperlink" Target="http://biblia.com/bible/nkjv/1%20Timothy%203.1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biblia.com/bible/nkjv/1%20Peter%201.22-25" TargetMode="External"/><Relationship Id="rId2" Type="http://schemas.openxmlformats.org/officeDocument/2006/relationships/hyperlink" Target="http://biblia.com/bible/nkjv/1%20Corinthians%202.4-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blia.com/bible/nkjv/James%201.21" TargetMode="External"/><Relationship Id="rId2" Type="http://schemas.openxmlformats.org/officeDocument/2006/relationships/hyperlink" Target="http://biblia.com/bible/nkjv/Luke%208.11-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iblia.com/bible/nkjv/Acts%203.19" TargetMode="External"/><Relationship Id="rId2" Type="http://schemas.openxmlformats.org/officeDocument/2006/relationships/hyperlink" Target="http://biblia.com/bible/nkjv/Romans%201.1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381000" y="762000"/>
            <a:ext cx="8229600" cy="1066800"/>
          </a:xfrm>
        </p:spPr>
        <p:txBody>
          <a:bodyPr>
            <a:normAutofit/>
          </a:bodyPr>
          <a:lstStyle/>
          <a:p>
            <a:pPr eaLnBrk="1" hangingPunct="1"/>
            <a:r>
              <a:rPr lang="en-US" sz="3600" i="1" dirty="0" smtClean="0"/>
              <a:t>“</a:t>
            </a:r>
            <a:r>
              <a:rPr lang="en-AU" sz="3600" b="1" dirty="0" smtClean="0"/>
              <a:t>Spiritual </a:t>
            </a:r>
            <a:r>
              <a:rPr lang="en-AU" sz="3600" b="1" dirty="0" smtClean="0"/>
              <a:t>Hydrology</a:t>
            </a:r>
            <a:r>
              <a:rPr lang="en-US" sz="3600" i="1" dirty="0" smtClean="0"/>
              <a:t>”</a:t>
            </a:r>
            <a:endParaRPr lang="en-US" sz="3600" i="1" dirty="0" smtClean="0"/>
          </a:p>
        </p:txBody>
      </p:sp>
      <p:pic>
        <p:nvPicPr>
          <p:cNvPr id="15362" name="Picture 2" descr="http://www.ubcfayetteville.org/wp-content/uploads/2007/05/renew.gif"/>
          <p:cNvPicPr>
            <a:picLocks noChangeAspect="1" noChangeArrowheads="1"/>
          </p:cNvPicPr>
          <p:nvPr/>
        </p:nvPicPr>
        <p:blipFill>
          <a:blip r:embed="rId2"/>
          <a:srcRect/>
          <a:stretch>
            <a:fillRect/>
          </a:stretch>
        </p:blipFill>
        <p:spPr bwMode="auto">
          <a:xfrm>
            <a:off x="2133600" y="1828800"/>
            <a:ext cx="4762500" cy="405765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467600" cy="5486400"/>
          </a:xfrm>
        </p:spPr>
        <p:txBody>
          <a:bodyPr/>
          <a:lstStyle/>
          <a:p>
            <a:r>
              <a:rPr lang="en-AU" sz="2800" u="sng" dirty="0" smtClean="0"/>
              <a:t>It Shall Prosper</a:t>
            </a:r>
          </a:p>
          <a:p>
            <a:r>
              <a:rPr lang="en-AU" sz="2600" dirty="0" smtClean="0"/>
              <a:t>If we receive the word of God and walk according to it, it will prosper in our lives. </a:t>
            </a:r>
          </a:p>
          <a:p>
            <a:r>
              <a:rPr lang="en-AU" sz="2600" dirty="0" smtClean="0"/>
              <a:t>But what does that mean?</a:t>
            </a:r>
            <a:endParaRPr lang="en-US" sz="2600" dirty="0" smtClean="0"/>
          </a:p>
          <a:p>
            <a:r>
              <a:rPr lang="en-AU" dirty="0" smtClean="0"/>
              <a:t>Jesus said that if we will hear and believe, we will have everlasting life and will not come into judgment          (</a:t>
            </a:r>
            <a:r>
              <a:rPr lang="en-AU" dirty="0" smtClean="0">
                <a:hlinkClick r:id="rId2"/>
              </a:rPr>
              <a:t>John 5:24</a:t>
            </a:r>
            <a:r>
              <a:rPr lang="en-AU" dirty="0" smtClean="0"/>
              <a:t>). </a:t>
            </a:r>
          </a:p>
          <a:p>
            <a:pPr lvl="1"/>
            <a:r>
              <a:rPr lang="en-US" sz="2400" i="1" baseline="30000" dirty="0" smtClean="0"/>
              <a:t>24</a:t>
            </a:r>
            <a:r>
              <a:rPr lang="en-US" sz="2400" i="1" dirty="0" smtClean="0"/>
              <a:t> “Most assuredly, I say to you, he who hears My word and believes in Him who sent Me has everlasting life, and shall not come into judgment, but has passed from death into life. </a:t>
            </a:r>
            <a:endParaRPr lang="en-US" sz="180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Effect transition="in" filter="wipe(down)">
                                      <p:cBhvr>
                                        <p:cTn id="25"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467600" cy="5486400"/>
          </a:xfrm>
        </p:spPr>
        <p:txBody>
          <a:bodyPr/>
          <a:lstStyle/>
          <a:p>
            <a:r>
              <a:rPr lang="en-AU" sz="2800" u="sng" dirty="0" smtClean="0"/>
              <a:t>It Shall Prosper</a:t>
            </a:r>
          </a:p>
          <a:p>
            <a:r>
              <a:rPr lang="en-AU" sz="2600" dirty="0" smtClean="0"/>
              <a:t>How do we not come into judgment? </a:t>
            </a:r>
          </a:p>
          <a:p>
            <a:r>
              <a:rPr lang="en-AU" sz="2600" dirty="0" smtClean="0"/>
              <a:t>In another place, He identifies the word as the means by which all will be judged (</a:t>
            </a:r>
            <a:r>
              <a:rPr lang="en-AU" sz="2600" dirty="0" smtClean="0">
                <a:hlinkClick r:id="rId2"/>
              </a:rPr>
              <a:t>John 12:48</a:t>
            </a:r>
            <a:r>
              <a:rPr lang="en-AU" sz="2600" dirty="0" smtClean="0"/>
              <a:t>). </a:t>
            </a:r>
          </a:p>
          <a:p>
            <a:r>
              <a:rPr lang="en-AU" sz="2600" dirty="0" smtClean="0"/>
              <a:t>If we know the word and are obedient to it, indeed we will stand in judgment, however received into heaven.</a:t>
            </a:r>
            <a:endParaRPr lang="en-US" sz="260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wipe(down)">
                                      <p:cBhvr>
                                        <p:cTn id="10" dur="500"/>
                                        <p:tgtEl>
                                          <p:spTgt spid="6861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Effect transition="in" filter="wipe(down)">
                                      <p:cBhvr>
                                        <p:cTn id="13" dur="500"/>
                                        <p:tgtEl>
                                          <p:spTgt spid="6861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8611">
                                            <p:txEl>
                                              <p:pRg st="3" end="3"/>
                                            </p:txEl>
                                          </p:spTgt>
                                        </p:tgtEl>
                                        <p:attrNameLst>
                                          <p:attrName>style.visibility</p:attrName>
                                        </p:attrNameLst>
                                      </p:cBhvr>
                                      <p:to>
                                        <p:strVal val="visible"/>
                                      </p:to>
                                    </p:set>
                                    <p:animEffect transition="in" filter="wipe(down)">
                                      <p:cBhvr>
                                        <p:cTn id="16"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914400" y="609600"/>
            <a:ext cx="7391400" cy="5638800"/>
          </a:xfrm>
        </p:spPr>
        <p:txBody>
          <a:bodyPr/>
          <a:lstStyle/>
          <a:p>
            <a:pPr eaLnBrk="1" hangingPunct="1"/>
            <a:r>
              <a:rPr lang="en-AU" sz="2600" dirty="0" smtClean="0"/>
              <a:t>When we open the door to God's word in our lives, we will be made more like God. </a:t>
            </a:r>
          </a:p>
          <a:p>
            <a:pPr eaLnBrk="1" hangingPunct="1"/>
            <a:r>
              <a:rPr lang="en-AU" sz="2600" dirty="0" smtClean="0"/>
              <a:t>Jesus said that the word will sanctify us 		(</a:t>
            </a:r>
            <a:r>
              <a:rPr lang="en-AU" sz="2600" dirty="0" smtClean="0">
                <a:hlinkClick r:id="rId2"/>
              </a:rPr>
              <a:t>John 17:17</a:t>
            </a:r>
            <a:r>
              <a:rPr lang="en-AU" sz="2600" dirty="0" smtClean="0"/>
              <a:t>). </a:t>
            </a:r>
          </a:p>
          <a:p>
            <a:pPr eaLnBrk="1" hangingPunct="1"/>
            <a:r>
              <a:rPr lang="en-AU" sz="2600" dirty="0" smtClean="0"/>
              <a:t>In </a:t>
            </a:r>
            <a:r>
              <a:rPr lang="en-AU" sz="2600" dirty="0" smtClean="0">
                <a:hlinkClick r:id="rId3"/>
              </a:rPr>
              <a:t>Ephesians 5:26</a:t>
            </a:r>
            <a:r>
              <a:rPr lang="en-AU" sz="2600" dirty="0" smtClean="0"/>
              <a:t>, we are pictured as the bride of Christ, "cleansed with the washing of water by the word." </a:t>
            </a:r>
          </a:p>
          <a:p>
            <a:pPr eaLnBrk="1" hangingPunct="1"/>
            <a:r>
              <a:rPr lang="en-AU" sz="2600" dirty="0" smtClean="0"/>
              <a:t>As we allow for the word of God to dwell within us, it will become a fountain of life in us (</a:t>
            </a:r>
            <a:r>
              <a:rPr lang="en-AU" sz="2600" dirty="0" smtClean="0">
                <a:hlinkClick r:id="rId4"/>
              </a:rPr>
              <a:t>John 4:14</a:t>
            </a:r>
            <a:r>
              <a:rPr lang="en-AU" sz="2600" dirty="0" smtClean="0"/>
              <a:t>), able to overflow and affect those who are around us.</a:t>
            </a:r>
            <a:endParaRPr lang="en-US" sz="26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down)">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down)">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down)">
                                      <p:cBhvr>
                                        <p:cTn id="2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914400" y="609600"/>
            <a:ext cx="7391400" cy="5638800"/>
          </a:xfrm>
        </p:spPr>
        <p:txBody>
          <a:bodyPr/>
          <a:lstStyle/>
          <a:p>
            <a:r>
              <a:rPr lang="en-AU" sz="2800" dirty="0" smtClean="0">
                <a:hlinkClick r:id="rId2"/>
              </a:rPr>
              <a:t>Hebrews 4:12</a:t>
            </a:r>
            <a:r>
              <a:rPr lang="en-AU" sz="2800" dirty="0" smtClean="0"/>
              <a:t> speaks of God's word as "living and powerful." </a:t>
            </a:r>
          </a:p>
          <a:p>
            <a:r>
              <a:rPr lang="en-AU" sz="2800" dirty="0" smtClean="0"/>
              <a:t>It is not dead and ineffective. </a:t>
            </a:r>
          </a:p>
          <a:p>
            <a:r>
              <a:rPr lang="en-AU" sz="2800" dirty="0" smtClean="0"/>
              <a:t>If we will allow it, the Bible, like a sword is able to prune the dead works out of our lives to make us better servants of the Lord 	 (</a:t>
            </a:r>
            <a:r>
              <a:rPr lang="en-AU" sz="2800" dirty="0" smtClean="0">
                <a:hlinkClick r:id="rId3"/>
              </a:rPr>
              <a:t>John 15:1-2</a:t>
            </a:r>
            <a:r>
              <a:rPr lang="en-AU" sz="2800" dirty="0" smtClean="0"/>
              <a:t>).</a:t>
            </a:r>
            <a:r>
              <a:rPr lang="en-US" sz="2800" baseline="30000" dirty="0" smtClean="0"/>
              <a:t> </a:t>
            </a:r>
          </a:p>
          <a:p>
            <a:pPr lvl="1"/>
            <a:r>
              <a:rPr lang="en-US" sz="2400" i="1" baseline="30000" dirty="0" smtClean="0"/>
              <a:t>1</a:t>
            </a:r>
            <a:r>
              <a:rPr lang="en-US" sz="2400" i="1" dirty="0" smtClean="0"/>
              <a:t> “I am the true vine, and My Father is the vinedresser. </a:t>
            </a:r>
            <a:r>
              <a:rPr lang="en-US" sz="2400" i="1" baseline="30000" dirty="0" smtClean="0"/>
              <a:t>2</a:t>
            </a:r>
            <a:r>
              <a:rPr lang="en-US" sz="2400" i="1" dirty="0" smtClean="0"/>
              <a:t> Every branch in Me that does not bear fruit He takes away;</a:t>
            </a:r>
            <a:r>
              <a:rPr lang="en-US" sz="2400" i="1" baseline="30000" dirty="0" smtClean="0"/>
              <a:t>[</a:t>
            </a:r>
            <a:r>
              <a:rPr lang="en-US" sz="2400" i="1" baseline="30000" dirty="0" smtClean="0">
                <a:hlinkClick r:id="" action="ppaction://hlinkfile" tooltip="See footnote a"/>
              </a:rPr>
              <a:t>a</a:t>
            </a:r>
            <a:r>
              <a:rPr lang="en-US" sz="2400" i="1" baseline="30000" dirty="0" smtClean="0"/>
              <a:t>]</a:t>
            </a:r>
            <a:r>
              <a:rPr lang="en-US" sz="2400" i="1" dirty="0" smtClean="0"/>
              <a:t> and every branch that bears fruit He prunes, that it may bear more fruit.</a:t>
            </a:r>
            <a:endParaRPr lang="en-US" sz="240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down)">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down)">
                                      <p:cBhvr>
                                        <p:cTn id="17" dur="500"/>
                                        <p:tgtEl>
                                          <p:spTgt spid="3072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wipe(down)">
                                      <p:cBhvr>
                                        <p:cTn id="20"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381000"/>
            <a:ext cx="6905625" cy="1201738"/>
          </a:xfrm>
        </p:spPr>
        <p:txBody>
          <a:bodyPr/>
          <a:lstStyle/>
          <a:p>
            <a:pPr eaLnBrk="1" hangingPunct="1"/>
            <a:r>
              <a:rPr lang="en-US" sz="3600" dirty="0" smtClean="0"/>
              <a:t>“Spiritually Prospering”</a:t>
            </a:r>
          </a:p>
        </p:txBody>
      </p:sp>
      <p:sp>
        <p:nvSpPr>
          <p:cNvPr id="68611" name="Rectangle 3"/>
          <p:cNvSpPr>
            <a:spLocks noGrp="1" noChangeArrowheads="1"/>
          </p:cNvSpPr>
          <p:nvPr>
            <p:ph idx="1"/>
          </p:nvPr>
        </p:nvSpPr>
        <p:spPr>
          <a:xfrm>
            <a:off x="838200" y="1295400"/>
            <a:ext cx="7391400" cy="4876800"/>
          </a:xfrm>
        </p:spPr>
        <p:txBody>
          <a:bodyPr/>
          <a:lstStyle/>
          <a:p>
            <a:r>
              <a:rPr lang="en-AU" dirty="0" smtClean="0"/>
              <a:t>James reveals how the word can prosper in our lives in the very context where he says we must receive it with meekness so as to be saved (</a:t>
            </a:r>
            <a:r>
              <a:rPr lang="en-AU" dirty="0" smtClean="0">
                <a:hlinkClick r:id="rId2"/>
              </a:rPr>
              <a:t>James 1:21</a:t>
            </a:r>
            <a:r>
              <a:rPr lang="en-AU" dirty="0" smtClean="0"/>
              <a:t>). </a:t>
            </a:r>
          </a:p>
          <a:p>
            <a:r>
              <a:rPr lang="en-AU" dirty="0" smtClean="0"/>
              <a:t>We're told that God has brought us forth by the word, so that "we might be a kind of first-fruits of His creatures" (</a:t>
            </a:r>
            <a:r>
              <a:rPr lang="en-AU" dirty="0" smtClean="0">
                <a:hlinkClick r:id="rId3"/>
              </a:rPr>
              <a:t>James 1:18</a:t>
            </a:r>
            <a:r>
              <a:rPr lang="en-AU" dirty="0" smtClean="0"/>
              <a:t>). </a:t>
            </a:r>
          </a:p>
          <a:p>
            <a:r>
              <a:rPr lang="en-AU" dirty="0" smtClean="0"/>
              <a:t>Again, the writer tells us that we must be doers of the word, not just hearers. A promise is made to the doer: </a:t>
            </a:r>
            <a:endParaRPr lang="en-US" dirty="0" smtClean="0"/>
          </a:p>
          <a:p>
            <a:pPr lvl="1"/>
            <a:r>
              <a:rPr lang="en-AU" b="1" i="1" dirty="0" smtClean="0"/>
              <a:t>...he who looks into the perfect law of liberty and continues in it, and is not a forgetful hearer but a doer of the work, this one will be blessed in what he does.</a:t>
            </a:r>
            <a:r>
              <a:rPr lang="en-AU" b="1" dirty="0" smtClean="0"/>
              <a:t> (</a:t>
            </a:r>
            <a:r>
              <a:rPr lang="en-AU" b="1" dirty="0" smtClean="0">
                <a:hlinkClick r:id="rId4"/>
              </a:rPr>
              <a:t>James 1:25</a:t>
            </a:r>
            <a:r>
              <a:rPr lang="en-AU" b="1" dirty="0" smtClean="0"/>
              <a:t>)</a:t>
            </a:r>
            <a:endParaRPr lang="en-US"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8611">
                                            <p:txEl>
                                              <p:pRg st="3" end="3"/>
                                            </p:txEl>
                                          </p:spTgt>
                                        </p:tgtEl>
                                        <p:attrNameLst>
                                          <p:attrName>style.visibility</p:attrName>
                                        </p:attrNameLst>
                                      </p:cBhvr>
                                      <p:to>
                                        <p:strVal val="visible"/>
                                      </p:to>
                                    </p:set>
                                    <p:animEffect transition="in" filter="wipe(down)">
                                      <p:cBhvr>
                                        <p:cTn id="20"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609600"/>
            <a:ext cx="6964363" cy="1201737"/>
          </a:xfrm>
        </p:spPr>
        <p:txBody>
          <a:bodyPr/>
          <a:lstStyle/>
          <a:p>
            <a:pPr eaLnBrk="1" hangingPunct="1"/>
            <a:r>
              <a:rPr lang="en-US" dirty="0" smtClean="0"/>
              <a:t>Conclusion</a:t>
            </a:r>
          </a:p>
        </p:txBody>
      </p:sp>
      <p:sp>
        <p:nvSpPr>
          <p:cNvPr id="57347" name="Rectangle 3"/>
          <p:cNvSpPr>
            <a:spLocks noGrp="1" noChangeArrowheads="1"/>
          </p:cNvSpPr>
          <p:nvPr>
            <p:ph idx="1"/>
          </p:nvPr>
        </p:nvSpPr>
        <p:spPr>
          <a:xfrm>
            <a:off x="762000" y="1524000"/>
            <a:ext cx="7543800" cy="4648200"/>
          </a:xfrm>
        </p:spPr>
        <p:txBody>
          <a:bodyPr/>
          <a:lstStyle/>
          <a:p>
            <a:pPr eaLnBrk="1" hangingPunct="1"/>
            <a:r>
              <a:rPr lang="en-AU" sz="2800" dirty="0" smtClean="0"/>
              <a:t>May we realize how truly blessed we can be with God's word in our lives. </a:t>
            </a:r>
          </a:p>
          <a:p>
            <a:pPr eaLnBrk="1" hangingPunct="1"/>
            <a:r>
              <a:rPr lang="en-AU" sz="2800" dirty="0" smtClean="0"/>
              <a:t>It is the word of life - the voice of God to His creation in order that we might be made right &amp; ready for eternity in heaven. </a:t>
            </a:r>
          </a:p>
          <a:p>
            <a:pPr eaLnBrk="1" hangingPunct="1"/>
            <a:r>
              <a:rPr lang="en-AU" sz="2800" dirty="0" smtClean="0"/>
              <a:t>Let us heed unto the voice of God!</a:t>
            </a:r>
          </a:p>
          <a:p>
            <a:pPr eaLnBrk="1" hangingPunct="1"/>
            <a:r>
              <a:rPr lang="en-AU" sz="2800" dirty="0" smtClean="0"/>
              <a:t>Let His Word dwell in us and prosper in our lives!</a:t>
            </a:r>
            <a:endParaRPr lang="en-US" sz="2800" dirty="0" smtClean="0"/>
          </a:p>
          <a:p>
            <a:pPr eaLnBrk="1" hangingPunct="1"/>
            <a:endParaRPr lang="en-US" b="1" i="1" dirty="0" smtClean="0"/>
          </a:p>
          <a:p>
            <a:pPr eaLnBrk="1" hangingPunct="1"/>
            <a:endParaRPr lang="en-US" b="1" i="1" dirty="0" smtClean="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43000" y="381000"/>
            <a:ext cx="6964363" cy="1201738"/>
          </a:xfrm>
        </p:spPr>
        <p:txBody>
          <a:bodyPr/>
          <a:lstStyle/>
          <a:p>
            <a:pPr eaLnBrk="1" hangingPunct="1"/>
            <a:r>
              <a:rPr lang="en-US" dirty="0" smtClean="0"/>
              <a:t>Introduction</a:t>
            </a:r>
          </a:p>
        </p:txBody>
      </p:sp>
      <p:pic>
        <p:nvPicPr>
          <p:cNvPr id="4" name="Picture 3" descr="http://www.lookinguntojesus.net/images/20100829.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990600" y="685800"/>
            <a:ext cx="7086600" cy="5410200"/>
          </a:xfrm>
        </p:spPr>
        <p:txBody>
          <a:bodyPr/>
          <a:lstStyle/>
          <a:p>
            <a:r>
              <a:rPr lang="en-AU" sz="2800" dirty="0" smtClean="0"/>
              <a:t>The hydrological cycle is used by the prophet Isaiah to explain to us the working of God's word. Consider: </a:t>
            </a:r>
            <a:endParaRPr lang="en-US" sz="2800" dirty="0" smtClean="0"/>
          </a:p>
          <a:p>
            <a:pPr lvl="1"/>
            <a:r>
              <a:rPr lang="en-AU" sz="2600" i="1" dirty="0" smtClean="0"/>
              <a:t>For as the rain comes down, and the snow from heaven, and do not return there, but water the earth and make it bring forth and bud, that it may give seed to the </a:t>
            </a:r>
            <a:r>
              <a:rPr lang="en-AU" sz="2600" i="1" dirty="0" err="1" smtClean="0"/>
              <a:t>sower</a:t>
            </a:r>
            <a:r>
              <a:rPr lang="en-AU" sz="2600" i="1" dirty="0" smtClean="0"/>
              <a:t> and bread to the eater, so shall My word be that goes forth from My mouth; it shall not return to Me void, but it shall accomplish what I please, and it shall prosper in the thing for which I sent it.</a:t>
            </a:r>
            <a:r>
              <a:rPr lang="en-AU" sz="2600" dirty="0" smtClean="0"/>
              <a:t> (</a:t>
            </a:r>
            <a:r>
              <a:rPr lang="en-AU" sz="2600" dirty="0" smtClean="0">
                <a:hlinkClick r:id="rId2"/>
              </a:rPr>
              <a:t>Isaiah 55:10-11</a:t>
            </a:r>
            <a:r>
              <a:rPr lang="en-AU" sz="2600" dirty="0" smtClean="0"/>
              <a:t>)</a:t>
            </a:r>
            <a:endParaRPr lang="en-US" sz="2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wipe(down)">
                                      <p:cBhvr>
                                        <p:cTn id="10"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838200" y="762000"/>
            <a:ext cx="7543800" cy="5486400"/>
          </a:xfrm>
        </p:spPr>
        <p:txBody>
          <a:bodyPr/>
          <a:lstStyle/>
          <a:p>
            <a:r>
              <a:rPr lang="en-AU" dirty="0" smtClean="0"/>
              <a:t>The rain does not fall from the sky, just to rise right back to the clouds again. </a:t>
            </a:r>
          </a:p>
          <a:p>
            <a:r>
              <a:rPr lang="en-AU" u="sng" dirty="0" smtClean="0"/>
              <a:t>It does not return </a:t>
            </a:r>
            <a:r>
              <a:rPr lang="en-AU" dirty="0" smtClean="0"/>
              <a:t>until it has accomplished its work of </a:t>
            </a:r>
            <a:r>
              <a:rPr lang="en-AU" u="sng" dirty="0" smtClean="0"/>
              <a:t>watering the earth</a:t>
            </a:r>
            <a:r>
              <a:rPr lang="en-AU" dirty="0" smtClean="0"/>
              <a:t>, </a:t>
            </a:r>
            <a:r>
              <a:rPr lang="en-AU" u="sng" dirty="0" smtClean="0"/>
              <a:t>renewing the water supply of our lakes and rivers</a:t>
            </a:r>
            <a:r>
              <a:rPr lang="en-AU" dirty="0" smtClean="0"/>
              <a:t>, and </a:t>
            </a:r>
            <a:r>
              <a:rPr lang="en-AU" u="sng" dirty="0" smtClean="0"/>
              <a:t>keeping the land fertile and alive</a:t>
            </a:r>
            <a:r>
              <a:rPr lang="en-AU" dirty="0" smtClean="0"/>
              <a:t>. </a:t>
            </a:r>
          </a:p>
          <a:p>
            <a:r>
              <a:rPr lang="en-AU" dirty="0" smtClean="0"/>
              <a:t>We would live on a dry and barren land if it were not for the hydrological cycle.</a:t>
            </a:r>
          </a:p>
          <a:p>
            <a:r>
              <a:rPr lang="en-AU" dirty="0" smtClean="0"/>
              <a:t>In fact, if the water cycle didn't work as it does, all life on the face of the earth would be at great risk. </a:t>
            </a:r>
          </a:p>
          <a:p>
            <a:r>
              <a:rPr lang="en-AU" dirty="0" smtClean="0"/>
              <a:t>Thanks be to God that He... </a:t>
            </a:r>
            <a:endParaRPr lang="en-US" dirty="0" smtClean="0"/>
          </a:p>
          <a:p>
            <a:pPr lvl="1"/>
            <a:r>
              <a:rPr lang="en-AU" b="1" i="1" dirty="0" smtClean="0"/>
              <a:t>...makes His sun rise on the evil and on the good, and sends rain on the just and on the unjust.</a:t>
            </a:r>
            <a:r>
              <a:rPr lang="en-AU" b="1" dirty="0" smtClean="0"/>
              <a:t> (</a:t>
            </a:r>
            <a:r>
              <a:rPr lang="en-AU" b="1" dirty="0" smtClean="0">
                <a:hlinkClick r:id="rId2"/>
              </a:rPr>
              <a:t>Matthew 5:45</a:t>
            </a:r>
            <a:r>
              <a:rPr lang="en-AU" b="1" dirty="0" smtClean="0"/>
              <a:t>)</a:t>
            </a:r>
            <a:endParaRPr lang="en-US" b="1" dirty="0" smtClean="0"/>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down)">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down)">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down)">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wipe(down)">
                                      <p:cBhvr>
                                        <p:cTn id="27" dur="500"/>
                                        <p:tgtEl>
                                          <p:spTgt spid="4099">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099">
                                            <p:txEl>
                                              <p:pRg st="5" end="5"/>
                                            </p:txEl>
                                          </p:spTgt>
                                        </p:tgtEl>
                                        <p:attrNameLst>
                                          <p:attrName>style.visibility</p:attrName>
                                        </p:attrNameLst>
                                      </p:cBhvr>
                                      <p:to>
                                        <p:strVal val="visible"/>
                                      </p:to>
                                    </p:set>
                                    <p:animEffect transition="in" filter="wipe(down)">
                                      <p:cBhvr>
                                        <p:cTn id="30"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http://www.lookinguntojesus.net/images/20100829a.jpg"/>
          <p:cNvPicPr/>
          <p:nvPr/>
        </p:nvPicPr>
        <p:blipFill>
          <a:blip r:embed="rId2"/>
          <a:srcRect/>
          <a:stretch>
            <a:fillRect/>
          </a:stretch>
        </p:blipFill>
        <p:spPr bwMode="auto">
          <a:xfrm>
            <a:off x="838200" y="685800"/>
            <a:ext cx="7315200" cy="5486400"/>
          </a:xfrm>
          <a:prstGeom prst="rect">
            <a:avLst/>
          </a:prstGeom>
          <a:ln>
            <a:noFill/>
          </a:ln>
          <a:effectLst>
            <a:softEdge rad="112500"/>
          </a:effectLst>
        </p:spPr>
      </p:pic>
      <p:sp>
        <p:nvSpPr>
          <p:cNvPr id="5" name="Rectangle 3"/>
          <p:cNvSpPr txBox="1">
            <a:spLocks noChangeArrowheads="1"/>
          </p:cNvSpPr>
          <p:nvPr/>
        </p:nvSpPr>
        <p:spPr bwMode="auto">
          <a:xfrm>
            <a:off x="990600" y="1219200"/>
            <a:ext cx="7239000" cy="3581400"/>
          </a:xfrm>
          <a:prstGeom prst="rect">
            <a:avLst/>
          </a:prstGeom>
          <a:solidFill>
            <a:schemeClr val="tx2">
              <a:alpha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a:buBlip>
                <a:blip r:embed="rId3"/>
              </a:buBlip>
            </a:pPr>
            <a:r>
              <a:rPr lang="en-AU" sz="2800" dirty="0" smtClean="0">
                <a:solidFill>
                  <a:schemeClr val="bg1"/>
                </a:solidFill>
              </a:rPr>
              <a:t> Whether it was the age of the patriarchs, 	during the time of Moses, through the 	period of the prophets, or now in the 	New Testament age, God's word has 	come from above. </a:t>
            </a:r>
          </a:p>
          <a:p>
            <a:pPr>
              <a:buBlip>
                <a:blip r:embed="rId3"/>
              </a:buBlip>
            </a:pPr>
            <a:r>
              <a:rPr lang="en-AU" sz="2800" dirty="0" smtClean="0">
                <a:solidFill>
                  <a:schemeClr val="bg1"/>
                </a:solidFill>
              </a:rPr>
              <a:t> And, like the rain, He has sent His word 	for the benefit of man. </a:t>
            </a:r>
            <a:endParaRPr lang="en-US" sz="2800" dirty="0" smtClean="0">
              <a:solidFill>
                <a:schemeClr val="bg1"/>
              </a:solidFill>
            </a:endParaRPr>
          </a:p>
          <a:p>
            <a:pPr marL="273050" marR="0" lvl="0" indent="-273050" algn="l" defTabSz="914400" rtl="0" eaLnBrk="1" fontAlgn="base" latinLnBrk="0" hangingPunct="1">
              <a:lnSpc>
                <a:spcPct val="100000"/>
              </a:lnSpc>
              <a:spcBef>
                <a:spcPct val="20000"/>
              </a:spcBef>
              <a:spcAft>
                <a:spcPct val="0"/>
              </a:spcAft>
              <a:buClr>
                <a:schemeClr val="accent2"/>
              </a:buClr>
              <a:buSzPct val="85000"/>
              <a:buFont typeface="Brush Script MT" pitchFamily="66" charset="0"/>
              <a:buChar char="O"/>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467600" cy="5486400"/>
          </a:xfrm>
        </p:spPr>
        <p:txBody>
          <a:bodyPr/>
          <a:lstStyle/>
          <a:p>
            <a:r>
              <a:rPr lang="en-AU" sz="2800" u="sng" dirty="0" smtClean="0"/>
              <a:t>From The Mouth of God</a:t>
            </a:r>
          </a:p>
          <a:p>
            <a:pPr lvl="1"/>
            <a:r>
              <a:rPr lang="en-AU" sz="2400" dirty="0" smtClean="0"/>
              <a:t>Some will tell us that God speaks to them directly. (spirit-led)</a:t>
            </a:r>
          </a:p>
          <a:p>
            <a:pPr lvl="1"/>
            <a:r>
              <a:rPr lang="en-AU" sz="2400" dirty="0" smtClean="0"/>
              <a:t>In times past, God did speak directly to man, but </a:t>
            </a:r>
            <a:r>
              <a:rPr lang="en-AU" sz="2400" dirty="0" smtClean="0">
                <a:hlinkClick r:id="rId2"/>
              </a:rPr>
              <a:t>Hebrews 1:1-2</a:t>
            </a:r>
            <a:r>
              <a:rPr lang="en-AU" sz="2400" dirty="0" smtClean="0"/>
              <a:t> tells us He now speaks through       His Son. </a:t>
            </a:r>
          </a:p>
          <a:p>
            <a:pPr marL="273050" lvl="1"/>
            <a:r>
              <a:rPr lang="en-AU" sz="2600" dirty="0" smtClean="0"/>
              <a:t>The writer goes on to say that the word </a:t>
            </a:r>
            <a:r>
              <a:rPr lang="en-AU" sz="2400" i="1" dirty="0" smtClean="0"/>
              <a:t>...began to be spoken by the Lord, and was confirmed to us by those who heard Him</a:t>
            </a:r>
            <a:r>
              <a:rPr lang="en-AU" sz="2400" dirty="0" smtClean="0"/>
              <a:t> (2:3)</a:t>
            </a:r>
            <a:endParaRPr lang="en-US" sz="2400" dirty="0" smtClean="0"/>
          </a:p>
          <a:p>
            <a:pPr eaLnBrk="1" hangingPunct="1">
              <a:defRPr/>
            </a:pPr>
            <a:r>
              <a:rPr lang="en-AU" dirty="0" smtClean="0"/>
              <a:t>These men recorded the Scriptures, as moved by the Holy Spirit (</a:t>
            </a:r>
            <a:r>
              <a:rPr lang="en-AU" dirty="0" smtClean="0">
                <a:hlinkClick r:id="rId3"/>
              </a:rPr>
              <a:t>2 Peter 1:20-21</a:t>
            </a:r>
            <a:r>
              <a:rPr lang="en-AU" dirty="0" smtClean="0"/>
              <a:t>). </a:t>
            </a:r>
          </a:p>
          <a:p>
            <a:pPr eaLnBrk="1" hangingPunct="1">
              <a:defRPr/>
            </a:pPr>
            <a:r>
              <a:rPr lang="en-AU" dirty="0" smtClean="0"/>
              <a:t>In speaking of the Scriptures, Paul used the word </a:t>
            </a:r>
            <a:r>
              <a:rPr lang="en-AU" i="1" dirty="0" err="1" smtClean="0"/>
              <a:t>theospneutos</a:t>
            </a:r>
            <a:r>
              <a:rPr lang="en-AU" dirty="0" smtClean="0"/>
              <a:t> to describe it's origin - it is God breathed (</a:t>
            </a:r>
            <a:r>
              <a:rPr lang="en-AU" dirty="0" smtClean="0">
                <a:hlinkClick r:id="rId4"/>
              </a:rPr>
              <a:t>2 Tim 3:16</a:t>
            </a:r>
            <a:r>
              <a:rPr lang="en-AU" dirty="0" smtClean="0"/>
              <a:t>). </a:t>
            </a:r>
            <a:endParaRPr lang="en-US" b="1" i="1" dirty="0" smtClean="0">
              <a:solidFill>
                <a:schemeClr val="bg2">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wipe(down)">
                                      <p:cBhvr>
                                        <p:cTn id="10" dur="500"/>
                                        <p:tgtEl>
                                          <p:spTgt spid="6861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Effect transition="in" filter="wipe(down)">
                                      <p:cBhvr>
                                        <p:cTn id="13" dur="500"/>
                                        <p:tgtEl>
                                          <p:spTgt spid="6861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8611">
                                            <p:txEl>
                                              <p:pRg st="3" end="3"/>
                                            </p:txEl>
                                          </p:spTgt>
                                        </p:tgtEl>
                                        <p:attrNameLst>
                                          <p:attrName>style.visibility</p:attrName>
                                        </p:attrNameLst>
                                      </p:cBhvr>
                                      <p:to>
                                        <p:strVal val="visible"/>
                                      </p:to>
                                    </p:set>
                                    <p:animEffect transition="in" filter="wipe(down)">
                                      <p:cBhvr>
                                        <p:cTn id="16" dur="500"/>
                                        <p:tgtEl>
                                          <p:spTgt spid="686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animEffect transition="in" filter="wipe(down)">
                                      <p:cBhvr>
                                        <p:cTn id="21" dur="500"/>
                                        <p:tgtEl>
                                          <p:spTgt spid="686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8611">
                                            <p:txEl>
                                              <p:pRg st="5" end="5"/>
                                            </p:txEl>
                                          </p:spTgt>
                                        </p:tgtEl>
                                        <p:attrNameLst>
                                          <p:attrName>style.visibility</p:attrName>
                                        </p:attrNameLst>
                                      </p:cBhvr>
                                      <p:to>
                                        <p:strVal val="visible"/>
                                      </p:to>
                                    </p:set>
                                    <p:animEffect transition="in" filter="wipe(down)">
                                      <p:cBhvr>
                                        <p:cTn id="26"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467600" cy="5486400"/>
          </a:xfrm>
        </p:spPr>
        <p:txBody>
          <a:bodyPr/>
          <a:lstStyle/>
          <a:p>
            <a:r>
              <a:rPr lang="en-AU" sz="2800" dirty="0" smtClean="0"/>
              <a:t>God's wisdom revealed to the world</a:t>
            </a:r>
          </a:p>
          <a:p>
            <a:pPr lvl="1"/>
            <a:r>
              <a:rPr lang="en-AU" sz="2600" dirty="0" smtClean="0"/>
              <a:t>(</a:t>
            </a:r>
            <a:r>
              <a:rPr lang="en-AU" sz="2600" dirty="0" smtClean="0">
                <a:hlinkClick r:id="rId2"/>
              </a:rPr>
              <a:t>1 Corinthians 2:4-5</a:t>
            </a:r>
            <a:r>
              <a:rPr lang="en-AU" sz="2600" dirty="0" smtClean="0"/>
              <a:t>). </a:t>
            </a:r>
            <a:r>
              <a:rPr lang="en-US" sz="2400" baseline="30000" dirty="0" smtClean="0"/>
              <a:t>4</a:t>
            </a:r>
            <a:r>
              <a:rPr lang="en-US" sz="2400" dirty="0" smtClean="0"/>
              <a:t> “And my speech and my preaching </a:t>
            </a:r>
            <a:r>
              <a:rPr lang="en-US" sz="2400" i="1" dirty="0" smtClean="0"/>
              <a:t>were</a:t>
            </a:r>
            <a:r>
              <a:rPr lang="en-US" sz="2400" dirty="0" smtClean="0"/>
              <a:t> not with persuasive words of human</a:t>
            </a:r>
            <a:r>
              <a:rPr lang="en-US" sz="2400" baseline="30000" dirty="0" smtClean="0"/>
              <a:t>[</a:t>
            </a:r>
            <a:r>
              <a:rPr lang="en-US" sz="2400" baseline="30000" dirty="0" smtClean="0">
                <a:hlinkClick r:id="" action="ppaction://hlinkfile" tooltip="See footnote a"/>
              </a:rPr>
              <a:t>a</a:t>
            </a:r>
            <a:r>
              <a:rPr lang="en-US" sz="2400" baseline="30000" dirty="0" smtClean="0"/>
              <a:t>]</a:t>
            </a:r>
            <a:r>
              <a:rPr lang="en-US" sz="2400" dirty="0" smtClean="0"/>
              <a:t> wisdom, but in demonstration of the Spirit and” of power,</a:t>
            </a:r>
          </a:p>
          <a:p>
            <a:r>
              <a:rPr lang="en-AU" sz="2800" dirty="0" smtClean="0"/>
              <a:t>God does not whisper in the ear, but has given a written record which has endured through persecution and remains to this day. 		(</a:t>
            </a:r>
            <a:r>
              <a:rPr lang="en-AU" sz="2800" dirty="0" smtClean="0">
                <a:hlinkClick r:id="rId3"/>
              </a:rPr>
              <a:t>1 Peter 1:22-25</a:t>
            </a:r>
            <a:r>
              <a:rPr lang="en-AU" sz="2800" dirty="0" smtClean="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wipe(down)">
                                      <p:cBhvr>
                                        <p:cTn id="10" dur="500"/>
                                        <p:tgtEl>
                                          <p:spTgt spid="686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fade">
                                      <p:cBhvr>
                                        <p:cTn id="15" dur="1000"/>
                                        <p:tgtEl>
                                          <p:spTgt spid="68611">
                                            <p:txEl>
                                              <p:pRg st="2" end="2"/>
                                            </p:txEl>
                                          </p:spTgt>
                                        </p:tgtEl>
                                      </p:cBhvr>
                                    </p:animEffect>
                                    <p:anim calcmode="lin" valueType="num">
                                      <p:cBhvr>
                                        <p:cTn id="16"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686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467600" cy="5486400"/>
          </a:xfrm>
        </p:spPr>
        <p:txBody>
          <a:bodyPr/>
          <a:lstStyle/>
          <a:p>
            <a:r>
              <a:rPr lang="en-AU" sz="2800" u="sng" dirty="0" smtClean="0"/>
              <a:t>Shall Not Return Void</a:t>
            </a:r>
          </a:p>
          <a:p>
            <a:r>
              <a:rPr lang="en-AU" sz="2800" dirty="0" smtClean="0"/>
              <a:t>The water which falls to the earth does not return to the heavens until it has accomplished what God sent it to do. </a:t>
            </a:r>
          </a:p>
          <a:p>
            <a:r>
              <a:rPr lang="en-AU" sz="2800" dirty="0" smtClean="0"/>
              <a:t>The same is true of the word of God. </a:t>
            </a:r>
          </a:p>
          <a:p>
            <a:r>
              <a:rPr lang="en-AU" sz="2800" dirty="0" smtClean="0"/>
              <a:t>He has sent His word to save souls; and it will do just that. Consider the Living Word... </a:t>
            </a:r>
          </a:p>
          <a:p>
            <a:pPr lvl="1"/>
            <a:r>
              <a:rPr lang="en-AU" sz="2600" dirty="0" smtClean="0"/>
              <a:t>Being sown into the hearts of men 		(</a:t>
            </a:r>
            <a:r>
              <a:rPr lang="en-AU" sz="2600" dirty="0" smtClean="0">
                <a:hlinkClick r:id="rId2"/>
              </a:rPr>
              <a:t>Luke 8:11-15</a:t>
            </a:r>
            <a:r>
              <a:rPr lang="en-AU" sz="2600" dirty="0" smtClean="0"/>
              <a:t>), </a:t>
            </a:r>
          </a:p>
          <a:p>
            <a:pPr lvl="1"/>
            <a:r>
              <a:rPr lang="en-AU" sz="2600" dirty="0" smtClean="0"/>
              <a:t>The word of God will result in souls being saved (</a:t>
            </a:r>
            <a:r>
              <a:rPr lang="en-AU" sz="2600" dirty="0" smtClean="0">
                <a:hlinkClick r:id="rId3"/>
              </a:rPr>
              <a:t>James 1:21</a:t>
            </a:r>
            <a:r>
              <a:rPr lang="en-AU" sz="2600" dirty="0" smtClean="0"/>
              <a:t>). </a:t>
            </a:r>
            <a:endParaRPr lang="en-US" sz="2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Effect transition="in" filter="wipe(down)">
                                      <p:cBhvr>
                                        <p:cTn id="25" dur="500"/>
                                        <p:tgtEl>
                                          <p:spTgt spid="68611">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8611">
                                            <p:txEl>
                                              <p:pRg st="5" end="5"/>
                                            </p:txEl>
                                          </p:spTgt>
                                        </p:tgtEl>
                                        <p:attrNameLst>
                                          <p:attrName>style.visibility</p:attrName>
                                        </p:attrNameLst>
                                      </p:cBhvr>
                                      <p:to>
                                        <p:strVal val="visible"/>
                                      </p:to>
                                    </p:set>
                                    <p:animEffect transition="in" filter="wipe(down)">
                                      <p:cBhvr>
                                        <p:cTn id="28"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467600" cy="5486400"/>
          </a:xfrm>
        </p:spPr>
        <p:txBody>
          <a:bodyPr/>
          <a:lstStyle/>
          <a:p>
            <a:r>
              <a:rPr lang="en-AU" sz="2800" u="sng" dirty="0" smtClean="0"/>
              <a:t>Shall Not Return Void</a:t>
            </a:r>
          </a:p>
          <a:p>
            <a:pPr lvl="1"/>
            <a:r>
              <a:rPr lang="en-AU" sz="2600" dirty="0" smtClean="0"/>
              <a:t>Paul tells us the gospel is God's power to save mankind (</a:t>
            </a:r>
            <a:r>
              <a:rPr lang="en-AU" sz="2600" dirty="0" smtClean="0">
                <a:hlinkClick r:id="rId2"/>
              </a:rPr>
              <a:t>Romans 1:16</a:t>
            </a:r>
            <a:r>
              <a:rPr lang="en-AU" sz="2600" dirty="0" smtClean="0"/>
              <a:t>)</a:t>
            </a:r>
          </a:p>
          <a:p>
            <a:pPr lvl="1"/>
            <a:r>
              <a:rPr lang="en-AU" sz="2600" dirty="0" smtClean="0"/>
              <a:t>Peter says that all who obey it will discover "times of refreshing" (</a:t>
            </a:r>
            <a:r>
              <a:rPr lang="en-AU" sz="2600" dirty="0" smtClean="0">
                <a:hlinkClick r:id="rId3"/>
              </a:rPr>
              <a:t>Acts 3:19</a:t>
            </a:r>
            <a:r>
              <a:rPr lang="en-AU" sz="2600" dirty="0" smtClean="0"/>
              <a:t>).</a:t>
            </a:r>
            <a:r>
              <a:rPr lang="en-US" sz="2800" baseline="30000" dirty="0" smtClean="0"/>
              <a:t> </a:t>
            </a:r>
          </a:p>
          <a:p>
            <a:pPr lvl="2"/>
            <a:r>
              <a:rPr lang="en-US" sz="2400" i="1" baseline="30000" dirty="0" smtClean="0"/>
              <a:t>19</a:t>
            </a:r>
            <a:r>
              <a:rPr lang="en-US" sz="2400" i="1" dirty="0" smtClean="0"/>
              <a:t> Repent therefore and be converted, that your sins may be blotted out, so that times of refreshing may come from the presence of the Lord,</a:t>
            </a:r>
            <a:endParaRPr lang="en-US"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wipe(down)">
                                      <p:cBhvr>
                                        <p:cTn id="10" dur="500"/>
                                        <p:tgtEl>
                                          <p:spTgt spid="6861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Effect transition="in" filter="wipe(down)">
                                      <p:cBhvr>
                                        <p:cTn id="13" dur="500"/>
                                        <p:tgtEl>
                                          <p:spTgt spid="6861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8611">
                                            <p:txEl>
                                              <p:pRg st="3" end="3"/>
                                            </p:txEl>
                                          </p:spTgt>
                                        </p:tgtEl>
                                        <p:attrNameLst>
                                          <p:attrName>style.visibility</p:attrName>
                                        </p:attrNameLst>
                                      </p:cBhvr>
                                      <p:to>
                                        <p:strVal val="visible"/>
                                      </p:to>
                                    </p:set>
                                    <p:animEffect transition="in" filter="wipe(down)">
                                      <p:cBhvr>
                                        <p:cTn id="16"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797</TotalTime>
  <Words>1000</Words>
  <Application>Microsoft Office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Pushpin</vt:lpstr>
      <vt:lpstr>“Spiritual Hydrology”</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“Spiritually Prospering”</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Hydrological Cycle</dc:title>
  <dc:creator>Joaquin Church of Christ</dc:creator>
  <cp:keywords/>
  <cp:lastModifiedBy>DJ Dickerson</cp:lastModifiedBy>
  <cp:revision>187</cp:revision>
  <dcterms:created xsi:type="dcterms:W3CDTF">2005-08-21T03:57:02Z</dcterms:created>
  <dcterms:modified xsi:type="dcterms:W3CDTF">2011-06-04T15:39:17Z</dcterms:modified>
</cp:coreProperties>
</file>