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sldIdLst>
    <p:sldId id="256" r:id="rId2"/>
    <p:sldId id="258" r:id="rId3"/>
    <p:sldId id="317" r:id="rId4"/>
    <p:sldId id="311" r:id="rId5"/>
    <p:sldId id="318" r:id="rId6"/>
    <p:sldId id="319" r:id="rId7"/>
    <p:sldId id="331" r:id="rId8"/>
    <p:sldId id="310" r:id="rId9"/>
    <p:sldId id="335" r:id="rId10"/>
    <p:sldId id="336" r:id="rId11"/>
    <p:sldId id="337" r:id="rId12"/>
    <p:sldId id="339" r:id="rId13"/>
    <p:sldId id="340" r:id="rId14"/>
    <p:sldId id="338" r:id="rId15"/>
    <p:sldId id="342" r:id="rId16"/>
    <p:sldId id="343" r:id="rId17"/>
    <p:sldId id="332" r:id="rId18"/>
    <p:sldId id="330" r:id="rId19"/>
    <p:sldId id="346"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4660"/>
  </p:normalViewPr>
  <p:slideViewPr>
    <p:cSldViewPr>
      <p:cViewPr>
        <p:scale>
          <a:sx n="50" d="100"/>
          <a:sy n="50" d="100"/>
        </p:scale>
        <p:origin x="-109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5"/>
          <p:cNvGrpSpPr>
            <a:grpSpLocks/>
          </p:cNvGrpSpPr>
          <p:nvPr/>
        </p:nvGrpSpPr>
        <p:grpSpPr bwMode="auto">
          <a:xfrm>
            <a:off x="0" y="0"/>
            <a:ext cx="9144000" cy="6858000"/>
            <a:chOff x="0" y="0"/>
            <a:chExt cx="9144000" cy="6858000"/>
          </a:xfrm>
        </p:grpSpPr>
        <p:sp>
          <p:nvSpPr>
            <p:cNvPr id="5" name="Rectangle 4"/>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7" name="Freeform 6"/>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990600" y="1017588"/>
            <a:ext cx="7178675" cy="4830762"/>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990600" y="1009650"/>
            <a:ext cx="7180263" cy="4832350"/>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 name="Picture 2" descr="C:\Users\Administrator\Desktop\Pushpin Dev\Assets\pushpinLeft.png"/>
          <p:cNvPicPr>
            <a:picLocks noChangeAspect="1" noChangeArrowheads="1"/>
          </p:cNvPicPr>
          <p:nvPr/>
        </p:nvPicPr>
        <p:blipFill>
          <a:blip r:embed="rId3"/>
          <a:srcRect/>
          <a:stretch>
            <a:fillRect/>
          </a:stretch>
        </p:blipFill>
        <p:spPr bwMode="auto">
          <a:xfrm rot="1435684">
            <a:off x="769938" y="701675"/>
            <a:ext cx="566737" cy="568325"/>
          </a:xfrm>
          <a:prstGeom prst="rect">
            <a:avLst/>
          </a:prstGeom>
          <a:noFill/>
          <a:ln w="9525">
            <a:noFill/>
            <a:miter lim="800000"/>
            <a:headEnd/>
            <a:tailEnd/>
          </a:ln>
        </p:spPr>
      </p:pic>
      <p:pic>
        <p:nvPicPr>
          <p:cNvPr id="11" name="Picture 2" descr="C:\Users\Administrator\Desktop\Pushpin Dev\Assets\pushpinLeft.png"/>
          <p:cNvPicPr>
            <a:picLocks noChangeAspect="1" noChangeArrowheads="1"/>
          </p:cNvPicPr>
          <p:nvPr/>
        </p:nvPicPr>
        <p:blipFill>
          <a:blip r:embed="rId3"/>
          <a:srcRect/>
          <a:stretch>
            <a:fillRect/>
          </a:stretch>
        </p:blipFill>
        <p:spPr bwMode="auto">
          <a:xfrm rot="4096196">
            <a:off x="7854950" y="749300"/>
            <a:ext cx="566738" cy="566738"/>
          </a:xfrm>
          <a:prstGeom prst="rect">
            <a:avLst/>
          </a:prstGeom>
          <a:noFill/>
          <a:ln w="9525">
            <a:noFill/>
            <a:miter lim="800000"/>
            <a:headEnd/>
            <a:tailEnd/>
          </a:ln>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Date Placeholder 3"/>
          <p:cNvSpPr>
            <a:spLocks noGrp="1"/>
          </p:cNvSpPr>
          <p:nvPr>
            <p:ph type="dt" sz="half" idx="10"/>
          </p:nvPr>
        </p:nvSpPr>
        <p:spPr>
          <a:xfrm>
            <a:off x="6770688" y="5357813"/>
            <a:ext cx="1214437" cy="365125"/>
          </a:xfrm>
        </p:spPr>
        <p:txBody>
          <a:bodyPr/>
          <a:lstStyle>
            <a:lvl1pPr>
              <a:defRPr/>
            </a:lvl1pPr>
          </a:lstStyle>
          <a:p>
            <a:pPr>
              <a:defRPr/>
            </a:pPr>
            <a:fld id="{F511C831-C7A1-4C4E-AA86-547025903B83}" type="datetime1">
              <a:rPr lang="en-US"/>
              <a:pPr>
                <a:defRPr/>
              </a:pPr>
              <a:t>6/25/2011</a:t>
            </a:fld>
            <a:endParaRPr lang="en-US" dirty="0"/>
          </a:p>
        </p:txBody>
      </p:sp>
      <p:sp>
        <p:nvSpPr>
          <p:cNvPr id="13" name="Footer Placeholder 4"/>
          <p:cNvSpPr>
            <a:spLocks noGrp="1"/>
          </p:cNvSpPr>
          <p:nvPr>
            <p:ph type="ftr" sz="quarter" idx="11"/>
          </p:nvPr>
        </p:nvSpPr>
        <p:spPr>
          <a:xfrm>
            <a:off x="1174750" y="5357813"/>
            <a:ext cx="5033963" cy="365125"/>
          </a:xfrm>
        </p:spPr>
        <p:txBody>
          <a:bodyPr/>
          <a:lstStyle>
            <a:lvl1pPr>
              <a:defRPr/>
            </a:lvl1pPr>
          </a:lstStyle>
          <a:p>
            <a:pPr>
              <a:defRPr/>
            </a:pPr>
            <a:endParaRPr lang="en-US"/>
          </a:p>
        </p:txBody>
      </p:sp>
      <p:sp>
        <p:nvSpPr>
          <p:cNvPr id="14" name="Slide Number Placeholder 5"/>
          <p:cNvSpPr>
            <a:spLocks noGrp="1"/>
          </p:cNvSpPr>
          <p:nvPr>
            <p:ph type="sldNum" sz="quarter" idx="12"/>
          </p:nvPr>
        </p:nvSpPr>
        <p:spPr>
          <a:xfrm>
            <a:off x="6213475" y="5357813"/>
            <a:ext cx="554038" cy="365125"/>
          </a:xfrm>
        </p:spPr>
        <p:txBody>
          <a:bodyPr/>
          <a:lstStyle>
            <a:lvl1pPr algn="ctr">
              <a:defRPr/>
            </a:lvl1pPr>
          </a:lstStyle>
          <a:p>
            <a:pPr>
              <a:defRPr/>
            </a:pPr>
            <a:fld id="{35ECBDDB-11F5-480E-B447-FA3BB123C172}" type="slidenum">
              <a:rPr lang="en-US"/>
              <a:pPr>
                <a:defRPr/>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B8DFCC-EB6C-4145-A539-3040B41FA5E9}" type="slidenum">
              <a:rPr lang="en-US"/>
              <a:pPr>
                <a:defRPr/>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8CF650-55E0-4884-B40B-0798E58A8EE8}" type="slidenum">
              <a:rPr lang="en-US"/>
              <a:pPr>
                <a:defRPr/>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D0631D-4B11-476F-B912-5B0C7D38BC7B}" type="slidenum">
              <a:rPr lang="en-US"/>
              <a:pPr>
                <a:defRPr/>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9342FC-EB53-4D94-9E40-2AB072C68E21}" type="slidenum">
              <a:rPr lang="en-US"/>
              <a:pPr>
                <a:defRPr/>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9017FBCC-0447-4CD2-9792-4BFB6CAE07CA}" type="slidenum">
              <a:rPr lang="en-US"/>
              <a:pPr>
                <a:defRPr/>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5"/>
          </p:nvPr>
        </p:nvSpPr>
        <p:spPr/>
        <p:txBody>
          <a:bodyPr/>
          <a:lstStyle>
            <a:lvl1pPr>
              <a:defRPr/>
            </a:lvl1pPr>
          </a:lstStyle>
          <a:p>
            <a:pPr>
              <a:defRPr/>
            </a:pPr>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4E650486-04FE-4C7C-99DA-2D5E735B3157}" type="slidenum">
              <a:rPr lang="en-US"/>
              <a:pPr>
                <a:defRPr/>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E5C7968-3D33-4A8F-957A-465EB675EDB7}" type="slidenum">
              <a:rPr lang="en-US"/>
              <a:pPr>
                <a:defRPr/>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B3DCD5A-1795-4963-AAD3-D0CFBE490E47}" type="slidenum">
              <a:rPr lang="en-US"/>
              <a:pPr>
                <a:defRPr/>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15"/>
          <p:cNvGrpSpPr>
            <a:grpSpLocks/>
          </p:cNvGrpSpPr>
          <p:nvPr/>
        </p:nvGrpSpPr>
        <p:grpSpPr bwMode="auto">
          <a:xfrm>
            <a:off x="0" y="0"/>
            <a:ext cx="9144000" cy="6858000"/>
            <a:chOff x="0" y="0"/>
            <a:chExt cx="9144000" cy="6858000"/>
          </a:xfrm>
        </p:grpSpPr>
        <p:sp>
          <p:nvSpPr>
            <p:cNvPr id="6" name="Rectangle 5"/>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8" name="Freeform 7"/>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rot="60000">
            <a:off x="4468813" y="604838"/>
            <a:ext cx="3789362"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rot="60000">
            <a:off x="4471988" y="603250"/>
            <a:ext cx="3787775" cy="5722938"/>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rot="21540000">
            <a:off x="749300" y="576263"/>
            <a:ext cx="3789363"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p:cNvSpPr/>
          <p:nvPr/>
        </p:nvSpPr>
        <p:spPr>
          <a:xfrm rot="21540000">
            <a:off x="749300" y="576263"/>
            <a:ext cx="3789363" cy="5721350"/>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3" name="Picture 2" descr="C:\Users\Administrator\Desktop\Pushpin Dev\Assets\pushpinLeft.png"/>
          <p:cNvPicPr>
            <a:picLocks noChangeAspect="1" noChangeArrowheads="1"/>
          </p:cNvPicPr>
          <p:nvPr/>
        </p:nvPicPr>
        <p:blipFill>
          <a:blip r:embed="rId3"/>
          <a:srcRect/>
          <a:stretch>
            <a:fillRect/>
          </a:stretch>
        </p:blipFill>
        <p:spPr bwMode="auto">
          <a:xfrm rot="1435684">
            <a:off x="2371725" y="293688"/>
            <a:ext cx="566738" cy="568325"/>
          </a:xfrm>
          <a:prstGeom prst="rect">
            <a:avLst/>
          </a:prstGeom>
          <a:noFill/>
          <a:ln w="9525">
            <a:noFill/>
            <a:miter lim="800000"/>
            <a:headEnd/>
            <a:tailEnd/>
          </a:ln>
        </p:spPr>
      </p:pic>
      <p:pic>
        <p:nvPicPr>
          <p:cNvPr id="14" name="Picture 2" descr="C:\Users\Administrator\Desktop\Pushpin Dev\Assets\pushpinLeft.png"/>
          <p:cNvPicPr>
            <a:picLocks noChangeAspect="1" noChangeArrowheads="1"/>
          </p:cNvPicPr>
          <p:nvPr/>
        </p:nvPicPr>
        <p:blipFill>
          <a:blip r:embed="rId3"/>
          <a:srcRect/>
          <a:stretch>
            <a:fillRect/>
          </a:stretch>
        </p:blipFill>
        <p:spPr bwMode="auto">
          <a:xfrm rot="4096196">
            <a:off x="6280150" y="333375"/>
            <a:ext cx="566738" cy="566738"/>
          </a:xfrm>
          <a:prstGeom prst="rect">
            <a:avLst/>
          </a:prstGeom>
          <a:noFill/>
          <a:ln w="9525">
            <a:noFill/>
            <a:miter lim="800000"/>
            <a:headEnd/>
            <a:tailEnd/>
          </a:ln>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4"/>
          <p:cNvSpPr>
            <a:spLocks noGrp="1"/>
          </p:cNvSpPr>
          <p:nvPr>
            <p:ph type="dt" sz="half" idx="10"/>
          </p:nvPr>
        </p:nvSpPr>
        <p:spPr>
          <a:xfrm rot="60000">
            <a:off x="6342063" y="5886450"/>
            <a:ext cx="1212850" cy="365125"/>
          </a:xfrm>
        </p:spPr>
        <p:txBody>
          <a:bodyPr/>
          <a:lstStyle>
            <a:lvl1pPr>
              <a:defRPr/>
            </a:lvl1pPr>
          </a:lstStyle>
          <a:p>
            <a:pPr>
              <a:defRPr/>
            </a:pPr>
            <a:endParaRPr lang="en-US"/>
          </a:p>
        </p:txBody>
      </p:sp>
      <p:sp>
        <p:nvSpPr>
          <p:cNvPr id="16" name="Footer Placeholder 5"/>
          <p:cNvSpPr>
            <a:spLocks noGrp="1"/>
          </p:cNvSpPr>
          <p:nvPr>
            <p:ph type="ftr" sz="quarter" idx="11"/>
          </p:nvPr>
        </p:nvSpPr>
        <p:spPr>
          <a:xfrm rot="21540000">
            <a:off x="914400" y="5829300"/>
            <a:ext cx="3522663" cy="365125"/>
          </a:xfrm>
        </p:spPr>
        <p:txBody>
          <a:bodyPr/>
          <a:lstStyle>
            <a:lvl1pPr>
              <a:defRPr/>
            </a:lvl1pPr>
          </a:lstStyle>
          <a:p>
            <a:pPr>
              <a:defRPr/>
            </a:pPr>
            <a:endParaRPr lang="en-US"/>
          </a:p>
        </p:txBody>
      </p:sp>
      <p:sp>
        <p:nvSpPr>
          <p:cNvPr id="17" name="Slide Number Placeholder 6"/>
          <p:cNvSpPr>
            <a:spLocks noGrp="1"/>
          </p:cNvSpPr>
          <p:nvPr>
            <p:ph type="sldNum" sz="quarter" idx="12"/>
          </p:nvPr>
        </p:nvSpPr>
        <p:spPr>
          <a:xfrm rot="60000">
            <a:off x="7558088" y="5897563"/>
            <a:ext cx="554037" cy="365125"/>
          </a:xfrm>
        </p:spPr>
        <p:txBody>
          <a:bodyPr/>
          <a:lstStyle>
            <a:lvl1pPr>
              <a:defRPr/>
            </a:lvl1pPr>
          </a:lstStyle>
          <a:p>
            <a:pPr>
              <a:defRPr/>
            </a:pPr>
            <a:fld id="{ECFD0DDF-31D0-4217-BB86-0A114E7C1825}" type="slidenum">
              <a:rPr lang="en-US"/>
              <a:pPr>
                <a:defRPr/>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15"/>
          <p:cNvGrpSpPr>
            <a:grpSpLocks/>
          </p:cNvGrpSpPr>
          <p:nvPr/>
        </p:nvGrpSpPr>
        <p:grpSpPr bwMode="auto">
          <a:xfrm>
            <a:off x="0" y="0"/>
            <a:ext cx="9144000" cy="6858000"/>
            <a:chOff x="0" y="0"/>
            <a:chExt cx="9144000" cy="6858000"/>
          </a:xfrm>
        </p:grpSpPr>
        <p:sp>
          <p:nvSpPr>
            <p:cNvPr id="6" name="Rectangle 5"/>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8" name="Freeform 7"/>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rot="21540000">
            <a:off x="749300" y="576263"/>
            <a:ext cx="3789363"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rot="21540000">
            <a:off x="744538" y="576263"/>
            <a:ext cx="3789362" cy="5721350"/>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rot="60000">
            <a:off x="4468813" y="604838"/>
            <a:ext cx="3789362"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p:cNvSpPr/>
          <p:nvPr/>
        </p:nvSpPr>
        <p:spPr>
          <a:xfrm rot="60000">
            <a:off x="4464050" y="603250"/>
            <a:ext cx="3789363" cy="5722938"/>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3" name="Picture 2" descr="C:\Users\Administrator\Desktop\Pushpin Dev\Assets\pushpinLeft.png"/>
          <p:cNvPicPr>
            <a:picLocks noChangeAspect="1" noChangeArrowheads="1"/>
          </p:cNvPicPr>
          <p:nvPr/>
        </p:nvPicPr>
        <p:blipFill>
          <a:blip r:embed="rId3"/>
          <a:srcRect/>
          <a:stretch>
            <a:fillRect/>
          </a:stretch>
        </p:blipFill>
        <p:spPr bwMode="auto">
          <a:xfrm rot="1435684">
            <a:off x="2371725" y="293688"/>
            <a:ext cx="566738" cy="568325"/>
          </a:xfrm>
          <a:prstGeom prst="rect">
            <a:avLst/>
          </a:prstGeom>
          <a:noFill/>
          <a:ln w="9525">
            <a:noFill/>
            <a:miter lim="800000"/>
            <a:headEnd/>
            <a:tailEnd/>
          </a:ln>
        </p:spPr>
      </p:pic>
      <p:pic>
        <p:nvPicPr>
          <p:cNvPr id="14" name="Picture 2" descr="C:\Users\Administrator\Desktop\Pushpin Dev\Assets\pushpinLeft.png"/>
          <p:cNvPicPr>
            <a:picLocks noChangeAspect="1" noChangeArrowheads="1"/>
          </p:cNvPicPr>
          <p:nvPr/>
        </p:nvPicPr>
        <p:blipFill>
          <a:blip r:embed="rId3"/>
          <a:srcRect/>
          <a:stretch>
            <a:fillRect/>
          </a:stretch>
        </p:blipFill>
        <p:spPr bwMode="auto">
          <a:xfrm rot="4096196">
            <a:off x="6280150" y="333375"/>
            <a:ext cx="566738" cy="566738"/>
          </a:xfrm>
          <a:prstGeom prst="rect">
            <a:avLst/>
          </a:prstGeom>
          <a:noFill/>
          <a:ln w="9525">
            <a:noFill/>
            <a:miter lim="800000"/>
            <a:headEnd/>
            <a:tailEnd/>
          </a:ln>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4"/>
          <p:cNvSpPr>
            <a:spLocks noGrp="1"/>
          </p:cNvSpPr>
          <p:nvPr>
            <p:ph type="dt" sz="half" idx="10"/>
          </p:nvPr>
        </p:nvSpPr>
        <p:spPr>
          <a:xfrm rot="60000">
            <a:off x="6345238" y="5888038"/>
            <a:ext cx="1214437" cy="365125"/>
          </a:xfrm>
        </p:spPr>
        <p:txBody>
          <a:bodyPr/>
          <a:lstStyle>
            <a:lvl1pPr>
              <a:defRPr/>
            </a:lvl1pPr>
          </a:lstStyle>
          <a:p>
            <a:pPr>
              <a:defRPr/>
            </a:pPr>
            <a:endParaRPr lang="en-US"/>
          </a:p>
        </p:txBody>
      </p:sp>
      <p:sp>
        <p:nvSpPr>
          <p:cNvPr id="16" name="Footer Placeholder 5"/>
          <p:cNvSpPr>
            <a:spLocks noGrp="1"/>
          </p:cNvSpPr>
          <p:nvPr>
            <p:ph type="ftr" sz="quarter" idx="11"/>
          </p:nvPr>
        </p:nvSpPr>
        <p:spPr>
          <a:xfrm rot="21540000">
            <a:off x="914400" y="5830888"/>
            <a:ext cx="3319463" cy="365125"/>
          </a:xfrm>
        </p:spPr>
        <p:txBody>
          <a:bodyPr/>
          <a:lstStyle>
            <a:lvl1pPr>
              <a:defRPr/>
            </a:lvl1pPr>
          </a:lstStyle>
          <a:p>
            <a:pPr>
              <a:defRPr/>
            </a:pPr>
            <a:endParaRPr lang="en-US"/>
          </a:p>
        </p:txBody>
      </p:sp>
      <p:sp>
        <p:nvSpPr>
          <p:cNvPr id="17" name="Slide Number Placeholder 6"/>
          <p:cNvSpPr>
            <a:spLocks noGrp="1"/>
          </p:cNvSpPr>
          <p:nvPr>
            <p:ph type="sldNum" sz="quarter" idx="12"/>
          </p:nvPr>
        </p:nvSpPr>
        <p:spPr>
          <a:xfrm rot="60000">
            <a:off x="7562850" y="5900738"/>
            <a:ext cx="554038" cy="365125"/>
          </a:xfrm>
        </p:spPr>
        <p:txBody>
          <a:bodyPr/>
          <a:lstStyle>
            <a:lvl1pPr>
              <a:defRPr/>
            </a:lvl1pPr>
          </a:lstStyle>
          <a:p>
            <a:pPr>
              <a:defRPr/>
            </a:pPr>
            <a:fld id="{6649FEEC-B22D-4553-9A78-68341AC751BF}" type="slidenum">
              <a:rPr lang="en-US"/>
              <a:pPr>
                <a:defRPr/>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15"/>
          <p:cNvGrpSpPr>
            <a:grpSpLocks/>
          </p:cNvGrpSpPr>
          <p:nvPr/>
        </p:nvGrpSpPr>
        <p:grpSpPr bwMode="auto">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731838" y="574675"/>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p:cNvSpPr/>
          <p:nvPr/>
        </p:nvSpPr>
        <p:spPr>
          <a:xfrm>
            <a:off x="731838" y="576263"/>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32" name="Picture 2" descr="C:\Users\Administrator\Desktop\Pushpin Dev\Assets\pushpinLeft.png"/>
          <p:cNvPicPr>
            <a:picLocks noChangeAspect="1" noChangeArrowheads="1"/>
          </p:cNvPicPr>
          <p:nvPr/>
        </p:nvPicPr>
        <p:blipFill>
          <a:blip r:embed="rId14"/>
          <a:srcRect/>
          <a:stretch>
            <a:fillRect/>
          </a:stretch>
        </p:blipFill>
        <p:spPr bwMode="auto">
          <a:xfrm rot="1435684">
            <a:off x="544513" y="273050"/>
            <a:ext cx="566737" cy="568325"/>
          </a:xfrm>
          <a:prstGeom prst="rect">
            <a:avLst/>
          </a:prstGeom>
          <a:noFill/>
          <a:ln w="9525">
            <a:noFill/>
            <a:miter lim="800000"/>
            <a:headEnd/>
            <a:tailEnd/>
          </a:ln>
        </p:spPr>
      </p:pic>
      <p:pic>
        <p:nvPicPr>
          <p:cNvPr id="1033" name="Picture 2" descr="C:\Users\Administrator\Desktop\Pushpin Dev\Assets\pushpinLeft.png"/>
          <p:cNvPicPr>
            <a:picLocks noChangeAspect="1" noChangeArrowheads="1"/>
          </p:cNvPicPr>
          <p:nvPr/>
        </p:nvPicPr>
        <p:blipFill>
          <a:blip r:embed="rId14"/>
          <a:srcRect/>
          <a:stretch>
            <a:fillRect/>
          </a:stretch>
        </p:blipFill>
        <p:spPr bwMode="auto">
          <a:xfrm rot="4096196">
            <a:off x="8115300" y="298450"/>
            <a:ext cx="566738" cy="566738"/>
          </a:xfrm>
          <a:prstGeom prst="rect">
            <a:avLst/>
          </a:prstGeom>
          <a:noFill/>
          <a:ln w="9525">
            <a:noFill/>
            <a:miter lim="800000"/>
            <a:headEnd/>
            <a:tailEnd/>
          </a:ln>
        </p:spPr>
      </p:pic>
      <p:sp>
        <p:nvSpPr>
          <p:cNvPr id="1034" name="Title Placeholder 1"/>
          <p:cNvSpPr>
            <a:spLocks noGrp="1"/>
          </p:cNvSpPr>
          <p:nvPr>
            <p:ph type="title"/>
          </p:nvPr>
        </p:nvSpPr>
        <p:spPr bwMode="auto">
          <a:xfrm>
            <a:off x="1095375" y="817563"/>
            <a:ext cx="6964363" cy="1201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5" name="Text Placeholder 2"/>
          <p:cNvSpPr>
            <a:spLocks noGrp="1"/>
          </p:cNvSpPr>
          <p:nvPr>
            <p:ph type="body" idx="1"/>
          </p:nvPr>
        </p:nvSpPr>
        <p:spPr bwMode="auto">
          <a:xfrm>
            <a:off x="1463675" y="2119313"/>
            <a:ext cx="6196013" cy="360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454775" y="5808663"/>
            <a:ext cx="1212850" cy="365125"/>
          </a:xfrm>
          <a:prstGeom prst="rect">
            <a:avLst/>
          </a:prstGeom>
        </p:spPr>
        <p:txBody>
          <a:bodyPr vert="horz" lIns="91440" tIns="45720" rIns="91440" bIns="45720" rtlCol="0" anchor="ctr"/>
          <a:lstStyle>
            <a:lvl1pPr algn="r">
              <a:defRPr sz="1200">
                <a:solidFill>
                  <a:schemeClr val="tx2"/>
                </a:solidFill>
                <a:latin typeface="Rage Italic" pitchFamily="66" charset="0"/>
                <a:cs typeface="+mn-cs"/>
              </a:defRPr>
            </a:lvl1pPr>
          </a:lstStyle>
          <a:p>
            <a:pPr>
              <a:defRPr/>
            </a:pPr>
            <a:endParaRPr lang="en-US"/>
          </a:p>
        </p:txBody>
      </p:sp>
      <p:sp>
        <p:nvSpPr>
          <p:cNvPr id="5" name="Footer Placeholder 4"/>
          <p:cNvSpPr>
            <a:spLocks noGrp="1"/>
          </p:cNvSpPr>
          <p:nvPr>
            <p:ph type="ftr" sz="quarter" idx="3"/>
          </p:nvPr>
        </p:nvSpPr>
        <p:spPr>
          <a:xfrm>
            <a:off x="914400" y="5808663"/>
            <a:ext cx="5540375" cy="365125"/>
          </a:xfrm>
          <a:prstGeom prst="rect">
            <a:avLst/>
          </a:prstGeom>
        </p:spPr>
        <p:txBody>
          <a:bodyPr vert="horz" lIns="91440" tIns="45720" rIns="91440" bIns="45720" rtlCol="0" anchor="ctr"/>
          <a:lstStyle>
            <a:lvl1pPr algn="l">
              <a:defRPr sz="1400">
                <a:solidFill>
                  <a:schemeClr val="tx2"/>
                </a:solidFill>
                <a:latin typeface="Rage Italic" pitchFamily="66" charset="0"/>
                <a:cs typeface="+mn-cs"/>
              </a:defRPr>
            </a:lvl1pPr>
          </a:lstStyle>
          <a:p>
            <a:pPr>
              <a:defRPr/>
            </a:pPr>
            <a:endParaRPr lang="en-US"/>
          </a:p>
        </p:txBody>
      </p:sp>
      <p:sp>
        <p:nvSpPr>
          <p:cNvPr id="6" name="Slide Number Placeholder 5"/>
          <p:cNvSpPr>
            <a:spLocks noGrp="1"/>
          </p:cNvSpPr>
          <p:nvPr>
            <p:ph type="sldNum" sz="quarter" idx="4"/>
          </p:nvPr>
        </p:nvSpPr>
        <p:spPr>
          <a:xfrm>
            <a:off x="7670800" y="5808663"/>
            <a:ext cx="554038" cy="365125"/>
          </a:xfrm>
          <a:prstGeom prst="rect">
            <a:avLst/>
          </a:prstGeom>
        </p:spPr>
        <p:txBody>
          <a:bodyPr vert="horz" lIns="91440" tIns="45720" rIns="91440" bIns="45720" rtlCol="0" anchor="ctr"/>
          <a:lstStyle>
            <a:lvl1pPr algn="r">
              <a:defRPr sz="1400">
                <a:solidFill>
                  <a:schemeClr val="tx2"/>
                </a:solidFill>
                <a:latin typeface="Rage Italic" pitchFamily="66" charset="0"/>
                <a:cs typeface="+mn-cs"/>
              </a:defRPr>
            </a:lvl1pPr>
          </a:lstStyle>
          <a:p>
            <a:pPr>
              <a:defRPr/>
            </a:pPr>
            <a:fld id="{07CC7F17-8CD9-4C2C-8D07-24C9F701B97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8" r:id="rId1"/>
    <p:sldLayoutId id="2147483740" r:id="rId2"/>
    <p:sldLayoutId id="2147483741" r:id="rId3"/>
    <p:sldLayoutId id="2147483742" r:id="rId4"/>
    <p:sldLayoutId id="2147483743" r:id="rId5"/>
    <p:sldLayoutId id="2147483744" r:id="rId6"/>
    <p:sldLayoutId id="2147483745" r:id="rId7"/>
    <p:sldLayoutId id="2147483749" r:id="rId8"/>
    <p:sldLayoutId id="2147483750" r:id="rId9"/>
    <p:sldLayoutId id="2147483746" r:id="rId10"/>
    <p:sldLayoutId id="2147483747" r:id="rId11"/>
  </p:sldLayoutIdLst>
  <p:transition>
    <p:fade thruBlk="1"/>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nstantia" pitchFamily="18" charset="0"/>
        </a:defRPr>
      </a:lvl2pPr>
      <a:lvl3pPr algn="ctr" rtl="0" eaLnBrk="0" fontAlgn="base" hangingPunct="0">
        <a:spcBef>
          <a:spcPct val="0"/>
        </a:spcBef>
        <a:spcAft>
          <a:spcPct val="0"/>
        </a:spcAft>
        <a:defRPr sz="4400">
          <a:solidFill>
            <a:schemeClr val="tx1"/>
          </a:solidFill>
          <a:latin typeface="Constantia" pitchFamily="18" charset="0"/>
        </a:defRPr>
      </a:lvl3pPr>
      <a:lvl4pPr algn="ctr" rtl="0" eaLnBrk="0" fontAlgn="base" hangingPunct="0">
        <a:spcBef>
          <a:spcPct val="0"/>
        </a:spcBef>
        <a:spcAft>
          <a:spcPct val="0"/>
        </a:spcAft>
        <a:defRPr sz="4400">
          <a:solidFill>
            <a:schemeClr val="tx1"/>
          </a:solidFill>
          <a:latin typeface="Constantia" pitchFamily="18" charset="0"/>
        </a:defRPr>
      </a:lvl4pPr>
      <a:lvl5pPr algn="ctr" rtl="0" eaLnBrk="0" fontAlgn="base" hangingPunct="0">
        <a:spcBef>
          <a:spcPct val="0"/>
        </a:spcBef>
        <a:spcAft>
          <a:spcPct val="0"/>
        </a:spcAft>
        <a:defRPr sz="4400">
          <a:solidFill>
            <a:schemeClr val="tx1"/>
          </a:solidFill>
          <a:latin typeface="Constantia"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2"/>
        </a:buClr>
        <a:buSzPct val="85000"/>
        <a:buFont typeface="Brush Script MT" pitchFamily="66" charset="0"/>
        <a:buChar char="O"/>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SzPct val="85000"/>
        <a:buFont typeface="Brush Script MT" pitchFamily="66" charset="0"/>
        <a:buChar char="O"/>
        <a:defRPr sz="2000" kern="1200">
          <a:solidFill>
            <a:schemeClr val="tx1"/>
          </a:solidFill>
          <a:latin typeface="+mn-lt"/>
          <a:ea typeface="+mn-ea"/>
          <a:cs typeface="+mn-cs"/>
        </a:defRPr>
      </a:lvl3pPr>
      <a:lvl4pPr marL="1279525" indent="-228600" algn="l" rtl="0" eaLnBrk="0" fontAlgn="base" hangingPunct="0">
        <a:spcBef>
          <a:spcPct val="20000"/>
        </a:spcBef>
        <a:spcAft>
          <a:spcPct val="0"/>
        </a:spcAft>
        <a:buClr>
          <a:schemeClr val="accent2"/>
        </a:buClr>
        <a:buSzPct val="85000"/>
        <a:buFont typeface="Brush Script MT" pitchFamily="66" charset="0"/>
        <a:buChar char="O"/>
        <a:defRPr sz="2000" kern="1200">
          <a:solidFill>
            <a:schemeClr val="tx1"/>
          </a:solidFill>
          <a:latin typeface="+mn-lt"/>
          <a:ea typeface="+mn-ea"/>
          <a:cs typeface="+mn-cs"/>
        </a:defRPr>
      </a:lvl4pPr>
      <a:lvl5pPr marL="1644650" indent="-228600" algn="l" rtl="0" eaLnBrk="0" fontAlgn="base" hangingPunct="0">
        <a:spcBef>
          <a:spcPct val="20000"/>
        </a:spcBef>
        <a:spcAft>
          <a:spcPct val="0"/>
        </a:spcAft>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1052512" y="990600"/>
            <a:ext cx="6858000" cy="990600"/>
          </a:xfrm>
        </p:spPr>
        <p:txBody>
          <a:bodyPr>
            <a:normAutofit/>
          </a:bodyPr>
          <a:lstStyle/>
          <a:p>
            <a:pPr eaLnBrk="1" hangingPunct="1"/>
            <a:r>
              <a:rPr lang="en-US" sz="5400" i="1" dirty="0" smtClean="0"/>
              <a:t>“Out Of The Depths”</a:t>
            </a:r>
          </a:p>
        </p:txBody>
      </p:sp>
      <p:pic>
        <p:nvPicPr>
          <p:cNvPr id="1028" name="Picture 4" descr="http://a7.sphotos.ak.fbcdn.net/hphotos-ak-snc6/199444_10150122339161338_694526337_6913299_3013380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209801"/>
            <a:ext cx="4876800" cy="323765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5122"/>
                                        </p:tgtEl>
                                      </p:cBhvr>
                                    </p:animEffect>
                                    <p:animScale>
                                      <p:cBhvr>
                                        <p:cTn id="7" dur="250" autoRev="1" fill="hold"/>
                                        <p:tgtEl>
                                          <p:spTgt spid="512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762000" y="762000"/>
            <a:ext cx="7543800" cy="4724400"/>
          </a:xfrm>
        </p:spPr>
        <p:txBody>
          <a:bodyPr/>
          <a:lstStyle/>
          <a:p>
            <a:r>
              <a:rPr lang="en-US" sz="3000" b="1" cap="small" dirty="0"/>
              <a:t>Consider how a godly man reacts to such forgiveness. </a:t>
            </a:r>
            <a:endParaRPr lang="en-US" sz="3000" b="1" cap="small" dirty="0" smtClean="0"/>
          </a:p>
          <a:p>
            <a:pPr lvl="1"/>
            <a:r>
              <a:rPr lang="en-US" sz="3000" b="1" cap="small" dirty="0" smtClean="0"/>
              <a:t>He </a:t>
            </a:r>
            <a:r>
              <a:rPr lang="en-US" sz="3000" b="1" cap="small" dirty="0"/>
              <a:t>doesn't say, "Oh well, if I sin again, </a:t>
            </a:r>
            <a:r>
              <a:rPr lang="en-US" sz="3000" b="1" cap="small" dirty="0" smtClean="0"/>
              <a:t>  God </a:t>
            </a:r>
            <a:r>
              <a:rPr lang="en-US" sz="3000" b="1" cap="small" dirty="0"/>
              <a:t>will forgive me, so why take sin so seriously?" </a:t>
            </a:r>
            <a:endParaRPr lang="en-US" sz="3000" b="1" cap="small" dirty="0" smtClean="0"/>
          </a:p>
          <a:p>
            <a:r>
              <a:rPr lang="en-US" sz="3000" b="1" cap="small" dirty="0" smtClean="0"/>
              <a:t>If </a:t>
            </a:r>
            <a:r>
              <a:rPr lang="en-US" sz="3000" b="1" cap="small" dirty="0"/>
              <a:t>a person truly has repented and they truly appreciate their forgiveness, then such forgiveness </a:t>
            </a:r>
            <a:r>
              <a:rPr lang="en-US" sz="3000" b="1" u="sng" cap="small" dirty="0"/>
              <a:t>will lead to only a heightened respect for God and His Word</a:t>
            </a:r>
            <a:r>
              <a:rPr lang="en-US" sz="3000" b="1" cap="small" dirty="0"/>
              <a:t>. </a:t>
            </a:r>
            <a:endParaRPr lang="en-US" sz="3000" dirty="0"/>
          </a:p>
        </p:txBody>
      </p:sp>
    </p:spTree>
    <p:extLst>
      <p:ext uri="{BB962C8B-B14F-4D97-AF65-F5344CB8AC3E}">
        <p14:creationId xmlns:p14="http://schemas.microsoft.com/office/powerpoint/2010/main" val="185525289"/>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wipe(down)">
                                      <p:cBhvr>
                                        <p:cTn id="7" dur="500"/>
                                        <p:tgtEl>
                                          <p:spTgt spid="57347">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7347">
                                            <p:txEl>
                                              <p:pRg st="1" end="1"/>
                                            </p:txEl>
                                          </p:spTgt>
                                        </p:tgtEl>
                                        <p:attrNameLst>
                                          <p:attrName>style.visibility</p:attrName>
                                        </p:attrNameLst>
                                      </p:cBhvr>
                                      <p:to>
                                        <p:strVal val="visible"/>
                                      </p:to>
                                    </p:set>
                                    <p:animEffect transition="in" filter="wipe(down)">
                                      <p:cBhvr>
                                        <p:cTn id="10" dur="500"/>
                                        <p:tgtEl>
                                          <p:spTgt spid="5734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animEffect transition="in" filter="wipe(down)">
                                      <p:cBhvr>
                                        <p:cTn id="15" dur="500"/>
                                        <p:tgtEl>
                                          <p:spTgt spid="573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609600" y="685800"/>
            <a:ext cx="7696200" cy="5562600"/>
          </a:xfrm>
        </p:spPr>
        <p:txBody>
          <a:bodyPr/>
          <a:lstStyle/>
          <a:p>
            <a:pPr algn="ctr"/>
            <a:r>
              <a:rPr lang="en-US" sz="2800" b="1" cap="small" dirty="0"/>
              <a:t>"The true and inevitable effects of forgiveness are love, worship and service. By these effects you can measure whether you have actually confessed your sin, believed on God, and been forgiven, or are merely presuming on forgiveness without any genuine repentance or faith. Those who have been forgiven are softened and humbled and overwhelmed by God's mercy, and they determine never to sin against such a great and fearful goodness" (</a:t>
            </a:r>
            <a:r>
              <a:rPr lang="en-US" sz="2800" b="1" cap="small" dirty="0" err="1"/>
              <a:t>Boice</a:t>
            </a:r>
            <a:r>
              <a:rPr lang="en-US" sz="2800" b="1" cap="small" dirty="0"/>
              <a:t> p. 1142). </a:t>
            </a:r>
            <a:endParaRPr lang="en-US" sz="2800" b="1" cap="small" dirty="0" smtClean="0"/>
          </a:p>
          <a:p>
            <a:pPr algn="ctr"/>
            <a:r>
              <a:rPr lang="en-US" sz="2800" b="1" cap="small" dirty="0" smtClean="0"/>
              <a:t>The </a:t>
            </a:r>
            <a:r>
              <a:rPr lang="en-US" sz="2800" b="1" cap="small" dirty="0"/>
              <a:t>essence of true religion has to do with a holy reverence of God </a:t>
            </a:r>
            <a:r>
              <a:rPr lang="en-US" sz="2800" b="1" cap="small" dirty="0" smtClean="0"/>
              <a:t>(</a:t>
            </a:r>
            <a:r>
              <a:rPr lang="en-US" sz="2800" b="1" cap="small" dirty="0"/>
              <a:t>Isaiah 66:2; Micah 6:8). </a:t>
            </a:r>
            <a:endParaRPr lang="en-US" sz="2800" i="1" cap="small" dirty="0" smtClean="0"/>
          </a:p>
        </p:txBody>
      </p:sp>
    </p:spTree>
    <p:extLst>
      <p:ext uri="{BB962C8B-B14F-4D97-AF65-F5344CB8AC3E}">
        <p14:creationId xmlns:p14="http://schemas.microsoft.com/office/powerpoint/2010/main" val="185525289"/>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wipe(down)">
                                      <p:cBhvr>
                                        <p:cTn id="7" dur="500"/>
                                        <p:tgtEl>
                                          <p:spTgt spid="57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wipe(down)">
                                      <p:cBhvr>
                                        <p:cTn id="12" dur="500"/>
                                        <p:tgtEl>
                                          <p:spTgt spid="573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762000" y="762000"/>
            <a:ext cx="7543800" cy="4724400"/>
          </a:xfrm>
        </p:spPr>
        <p:txBody>
          <a:bodyPr/>
          <a:lstStyle/>
          <a:p>
            <a:pPr marL="0" indent="0" algn="ctr">
              <a:buNone/>
            </a:pPr>
            <a:r>
              <a:rPr lang="en-US" sz="3200" b="1" cap="small" dirty="0"/>
              <a:t>Applications</a:t>
            </a:r>
          </a:p>
          <a:p>
            <a:r>
              <a:rPr lang="en-US" sz="2800" b="1" cap="small" dirty="0" smtClean="0"/>
              <a:t>•"</a:t>
            </a:r>
            <a:r>
              <a:rPr lang="en-US" sz="2800" b="1" cap="small" dirty="0"/>
              <a:t>The forgiveness we are talking about does not lead to license, as some suppose, but to a heightened reverence for God" (</a:t>
            </a:r>
            <a:r>
              <a:rPr lang="en-US" sz="2800" b="1" cap="small" dirty="0" err="1"/>
              <a:t>Boice</a:t>
            </a:r>
            <a:r>
              <a:rPr lang="en-US" sz="2800" b="1" cap="small" dirty="0"/>
              <a:t> p. 1141).</a:t>
            </a:r>
          </a:p>
          <a:p>
            <a:r>
              <a:rPr lang="en-US" sz="2800" b="1" cap="small" dirty="0" smtClean="0"/>
              <a:t>•We </a:t>
            </a:r>
            <a:r>
              <a:rPr lang="en-US" sz="2800" b="1" cap="small" dirty="0"/>
              <a:t>might think that the verse should read, "There is forgiveness with Thee that Thou </a:t>
            </a:r>
            <a:r>
              <a:rPr lang="en-US" sz="2800" b="1" cap="small" dirty="0" err="1"/>
              <a:t>mayest</a:t>
            </a:r>
            <a:r>
              <a:rPr lang="en-US" sz="2800" b="1" cap="small" dirty="0"/>
              <a:t> be loved". </a:t>
            </a:r>
            <a:endParaRPr lang="en-US" sz="2800" b="1" cap="small" dirty="0" smtClean="0"/>
          </a:p>
          <a:p>
            <a:pPr lvl="1"/>
            <a:r>
              <a:rPr lang="en-US" sz="2600" b="1" cap="small" dirty="0" smtClean="0"/>
              <a:t>This </a:t>
            </a:r>
            <a:r>
              <a:rPr lang="en-US" sz="2600" b="1" cap="small" dirty="0"/>
              <a:t>might make sense until we remember that Biblical fear "has to do with a holy reverence of God that is the essence of true religion. </a:t>
            </a:r>
            <a:endParaRPr lang="en-US" sz="2600" dirty="0"/>
          </a:p>
        </p:txBody>
      </p:sp>
    </p:spTree>
    <p:extLst>
      <p:ext uri="{BB962C8B-B14F-4D97-AF65-F5344CB8AC3E}">
        <p14:creationId xmlns:p14="http://schemas.microsoft.com/office/powerpoint/2010/main" val="3767149257"/>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wipe(down)">
                                      <p:cBhvr>
                                        <p:cTn id="7" dur="500"/>
                                        <p:tgtEl>
                                          <p:spTgt spid="57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wipe(down)">
                                      <p:cBhvr>
                                        <p:cTn id="12" dur="500"/>
                                        <p:tgtEl>
                                          <p:spTgt spid="573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7347">
                                            <p:txEl>
                                              <p:pRg st="2" end="2"/>
                                            </p:txEl>
                                          </p:spTgt>
                                        </p:tgtEl>
                                        <p:attrNameLst>
                                          <p:attrName>style.visibility</p:attrName>
                                        </p:attrNameLst>
                                      </p:cBhvr>
                                      <p:to>
                                        <p:strVal val="visible"/>
                                      </p:to>
                                    </p:set>
                                    <p:animEffect transition="in" filter="wipe(down)">
                                      <p:cBhvr>
                                        <p:cTn id="17" dur="500"/>
                                        <p:tgtEl>
                                          <p:spTgt spid="57347">
                                            <p:txEl>
                                              <p:pRg st="2" end="2"/>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57347">
                                            <p:txEl>
                                              <p:pRg st="3" end="3"/>
                                            </p:txEl>
                                          </p:spTgt>
                                        </p:tgtEl>
                                        <p:attrNameLst>
                                          <p:attrName>style.visibility</p:attrName>
                                        </p:attrNameLst>
                                      </p:cBhvr>
                                      <p:to>
                                        <p:strVal val="visible"/>
                                      </p:to>
                                    </p:set>
                                    <p:animEffect transition="in" filter="wipe(down)">
                                      <p:cBhvr>
                                        <p:cTn id="20" dur="500"/>
                                        <p:tgtEl>
                                          <p:spTgt spid="573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762000" y="762000"/>
            <a:ext cx="7543800" cy="5486400"/>
          </a:xfrm>
        </p:spPr>
        <p:txBody>
          <a:bodyPr/>
          <a:lstStyle/>
          <a:p>
            <a:pPr marL="0" indent="0" algn="ctr">
              <a:buNone/>
            </a:pPr>
            <a:r>
              <a:rPr lang="en-US" sz="3600" b="1" cap="small" dirty="0" smtClean="0"/>
              <a:t>III. Waiting </a:t>
            </a:r>
            <a:r>
              <a:rPr lang="en-US" sz="3600" b="1" cap="small" dirty="0"/>
              <a:t>for the Lord</a:t>
            </a:r>
          </a:p>
          <a:p>
            <a:r>
              <a:rPr lang="en-US" sz="2800" b="1" cap="small" dirty="0"/>
              <a:t>130:5 "It is the Lord Himself, not simply escape from punishment, for which the writer longs. </a:t>
            </a:r>
            <a:endParaRPr lang="en-US" sz="2800" b="1" cap="small" dirty="0" smtClean="0"/>
          </a:p>
          <a:p>
            <a:r>
              <a:rPr lang="en-US" sz="2800" dirty="0"/>
              <a:t>Notice that such waiting is grounded in the promises and instruction revealed in the Scriptures. The Bible tells us that God is merciful, willing to forgive, and explains just how and when we can be forgiven. </a:t>
            </a:r>
          </a:p>
        </p:txBody>
      </p:sp>
    </p:spTree>
    <p:extLst>
      <p:ext uri="{BB962C8B-B14F-4D97-AF65-F5344CB8AC3E}">
        <p14:creationId xmlns:p14="http://schemas.microsoft.com/office/powerpoint/2010/main" val="3767149257"/>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wipe(down)">
                                      <p:cBhvr>
                                        <p:cTn id="7" dur="500"/>
                                        <p:tgtEl>
                                          <p:spTgt spid="57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wipe(down)">
                                      <p:cBhvr>
                                        <p:cTn id="12" dur="500"/>
                                        <p:tgtEl>
                                          <p:spTgt spid="573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7347">
                                            <p:txEl>
                                              <p:pRg st="2" end="2"/>
                                            </p:txEl>
                                          </p:spTgt>
                                        </p:tgtEl>
                                        <p:attrNameLst>
                                          <p:attrName>style.visibility</p:attrName>
                                        </p:attrNameLst>
                                      </p:cBhvr>
                                      <p:to>
                                        <p:strVal val="visible"/>
                                      </p:to>
                                    </p:set>
                                    <p:animEffect transition="in" filter="wipe(down)">
                                      <p:cBhvr>
                                        <p:cTn id="17" dur="500"/>
                                        <p:tgtEl>
                                          <p:spTgt spid="573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762000" y="762000"/>
            <a:ext cx="7620000" cy="5638800"/>
          </a:xfrm>
        </p:spPr>
        <p:txBody>
          <a:bodyPr/>
          <a:lstStyle/>
          <a:p>
            <a:r>
              <a:rPr lang="en-US" sz="2800" b="1" dirty="0"/>
              <a:t>130:6 The writer eagerly waits with great anticipation for God's salvation. </a:t>
            </a:r>
            <a:endParaRPr lang="en-US" sz="2800" b="1" dirty="0" smtClean="0"/>
          </a:p>
          <a:p>
            <a:pPr lvl="1"/>
            <a:r>
              <a:rPr lang="en-US" sz="2600" b="1" dirty="0" smtClean="0"/>
              <a:t>He </a:t>
            </a:r>
            <a:r>
              <a:rPr lang="en-US" sz="2600" b="1" dirty="0"/>
              <a:t>is like the watchman who waits to be released from duty at the dawning of a new day</a:t>
            </a:r>
            <a:r>
              <a:rPr lang="en-US" sz="2600" b="1" dirty="0" smtClean="0"/>
              <a:t>.</a:t>
            </a:r>
          </a:p>
          <a:p>
            <a:r>
              <a:rPr lang="en-US" sz="2600" dirty="0"/>
              <a:t> Today some people claim to be "waiting on the Lord", but what they are really waiting for is some type of mystical feeling. </a:t>
            </a:r>
            <a:endParaRPr lang="en-US" sz="2600" dirty="0" smtClean="0"/>
          </a:p>
          <a:p>
            <a:r>
              <a:rPr lang="en-US" sz="2600" dirty="0" smtClean="0"/>
              <a:t>When </a:t>
            </a:r>
            <a:r>
              <a:rPr lang="en-US" sz="2600" dirty="0"/>
              <a:t>we wait on the Lord, we are only waiting for what has been revealed in His Word. </a:t>
            </a:r>
            <a:endParaRPr lang="en-US" sz="2600" dirty="0" smtClean="0"/>
          </a:p>
          <a:p>
            <a:r>
              <a:rPr lang="en-US" sz="2600" dirty="0" smtClean="0"/>
              <a:t>To </a:t>
            </a:r>
            <a:r>
              <a:rPr lang="en-US" sz="2600" dirty="0"/>
              <a:t>expect something that God has not promised - fails to qualify as waiting on the Lord, because waiting on God is all about trusting His way of doing things (Romans 10:17).</a:t>
            </a:r>
          </a:p>
        </p:txBody>
      </p:sp>
    </p:spTree>
    <p:extLst>
      <p:ext uri="{BB962C8B-B14F-4D97-AF65-F5344CB8AC3E}">
        <p14:creationId xmlns:p14="http://schemas.microsoft.com/office/powerpoint/2010/main" val="3767149257"/>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wipe(down)">
                                      <p:cBhvr>
                                        <p:cTn id="7" dur="500"/>
                                        <p:tgtEl>
                                          <p:spTgt spid="57347">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7347">
                                            <p:txEl>
                                              <p:pRg st="1" end="1"/>
                                            </p:txEl>
                                          </p:spTgt>
                                        </p:tgtEl>
                                        <p:attrNameLst>
                                          <p:attrName>style.visibility</p:attrName>
                                        </p:attrNameLst>
                                      </p:cBhvr>
                                      <p:to>
                                        <p:strVal val="visible"/>
                                      </p:to>
                                    </p:set>
                                    <p:animEffect transition="in" filter="wipe(down)">
                                      <p:cBhvr>
                                        <p:cTn id="10" dur="500"/>
                                        <p:tgtEl>
                                          <p:spTgt spid="5734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animEffect transition="in" filter="wipe(down)">
                                      <p:cBhvr>
                                        <p:cTn id="15" dur="500"/>
                                        <p:tgtEl>
                                          <p:spTgt spid="5734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57347">
                                            <p:txEl>
                                              <p:pRg st="3" end="3"/>
                                            </p:txEl>
                                          </p:spTgt>
                                        </p:tgtEl>
                                        <p:attrNameLst>
                                          <p:attrName>style.visibility</p:attrName>
                                        </p:attrNameLst>
                                      </p:cBhvr>
                                      <p:to>
                                        <p:strVal val="visible"/>
                                      </p:to>
                                    </p:set>
                                    <p:animEffect transition="in" filter="wipe(down)">
                                      <p:cBhvr>
                                        <p:cTn id="20" dur="500"/>
                                        <p:tgtEl>
                                          <p:spTgt spid="5734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57347">
                                            <p:txEl>
                                              <p:pRg st="4" end="4"/>
                                            </p:txEl>
                                          </p:spTgt>
                                        </p:tgtEl>
                                        <p:attrNameLst>
                                          <p:attrName>style.visibility</p:attrName>
                                        </p:attrNameLst>
                                      </p:cBhvr>
                                      <p:to>
                                        <p:strVal val="visible"/>
                                      </p:to>
                                    </p:set>
                                    <p:animEffect transition="in" filter="wipe(down)">
                                      <p:cBhvr>
                                        <p:cTn id="25" dur="500"/>
                                        <p:tgtEl>
                                          <p:spTgt spid="573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762000" y="762000"/>
            <a:ext cx="7543800" cy="5562600"/>
          </a:xfrm>
        </p:spPr>
        <p:txBody>
          <a:bodyPr/>
          <a:lstStyle/>
          <a:p>
            <a:pPr marL="0" indent="0" algn="ctr">
              <a:buNone/>
            </a:pPr>
            <a:r>
              <a:rPr lang="en-US" sz="4000" b="1" cap="small" dirty="0" smtClean="0"/>
              <a:t>IV. Trust </a:t>
            </a:r>
            <a:r>
              <a:rPr lang="en-US" sz="4000" b="1" cap="small" dirty="0"/>
              <a:t>God Also</a:t>
            </a:r>
          </a:p>
          <a:p>
            <a:r>
              <a:rPr lang="en-US" sz="3200" b="1" cap="small" dirty="0"/>
              <a:t>130:7-8 </a:t>
            </a:r>
            <a:endParaRPr lang="en-US" sz="3200" b="1" cap="small" dirty="0" smtClean="0"/>
          </a:p>
          <a:p>
            <a:r>
              <a:rPr lang="en-US" sz="3200" b="1" cap="small" dirty="0" smtClean="0"/>
              <a:t>Having </a:t>
            </a:r>
            <a:r>
              <a:rPr lang="en-US" sz="3200" b="1" cap="small" dirty="0"/>
              <a:t>found forgiveness the writer is now able to focus on other people and their need for God's mercy. </a:t>
            </a:r>
            <a:endParaRPr lang="en-US" sz="3200" b="1" cap="small" dirty="0" smtClean="0"/>
          </a:p>
          <a:p>
            <a:r>
              <a:rPr lang="en-US" sz="3200" b="1" cap="small" dirty="0" smtClean="0"/>
              <a:t>He </a:t>
            </a:r>
            <a:r>
              <a:rPr lang="en-US" sz="3200" b="1" cap="small" dirty="0"/>
              <a:t>encourages the nation to place their trust in God. </a:t>
            </a:r>
            <a:endParaRPr lang="en-US" sz="3200" b="1" cap="small" dirty="0" smtClean="0"/>
          </a:p>
          <a:p>
            <a:endParaRPr lang="en-US" sz="2800" dirty="0"/>
          </a:p>
        </p:txBody>
      </p:sp>
    </p:spTree>
    <p:extLst>
      <p:ext uri="{BB962C8B-B14F-4D97-AF65-F5344CB8AC3E}">
        <p14:creationId xmlns:p14="http://schemas.microsoft.com/office/powerpoint/2010/main" val="3646828352"/>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wipe(down)">
                                      <p:cBhvr>
                                        <p:cTn id="7" dur="500"/>
                                        <p:tgtEl>
                                          <p:spTgt spid="57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wipe(down)">
                                      <p:cBhvr>
                                        <p:cTn id="12" dur="500"/>
                                        <p:tgtEl>
                                          <p:spTgt spid="573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7347">
                                            <p:txEl>
                                              <p:pRg st="2" end="2"/>
                                            </p:txEl>
                                          </p:spTgt>
                                        </p:tgtEl>
                                        <p:attrNameLst>
                                          <p:attrName>style.visibility</p:attrName>
                                        </p:attrNameLst>
                                      </p:cBhvr>
                                      <p:to>
                                        <p:strVal val="visible"/>
                                      </p:to>
                                    </p:set>
                                    <p:animEffect transition="in" filter="wipe(down)">
                                      <p:cBhvr>
                                        <p:cTn id="17" dur="500"/>
                                        <p:tgtEl>
                                          <p:spTgt spid="573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7347">
                                            <p:txEl>
                                              <p:pRg st="3" end="3"/>
                                            </p:txEl>
                                          </p:spTgt>
                                        </p:tgtEl>
                                        <p:attrNameLst>
                                          <p:attrName>style.visibility</p:attrName>
                                        </p:attrNameLst>
                                      </p:cBhvr>
                                      <p:to>
                                        <p:strVal val="visible"/>
                                      </p:to>
                                    </p:set>
                                    <p:animEffect transition="in" filter="wipe(down)">
                                      <p:cBhvr>
                                        <p:cTn id="22" dur="500"/>
                                        <p:tgtEl>
                                          <p:spTgt spid="573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762000" y="762000"/>
            <a:ext cx="7543800" cy="4724400"/>
          </a:xfrm>
        </p:spPr>
        <p:txBody>
          <a:bodyPr/>
          <a:lstStyle/>
          <a:p>
            <a:r>
              <a:rPr lang="en-US" sz="3000" b="1" dirty="0"/>
              <a:t>Therefore, put your trust in this God! </a:t>
            </a:r>
            <a:endParaRPr lang="en-US" sz="3000" b="1" dirty="0" smtClean="0"/>
          </a:p>
          <a:p>
            <a:r>
              <a:rPr lang="en-US" sz="3000" b="1" dirty="0" smtClean="0"/>
              <a:t>This </a:t>
            </a:r>
            <a:r>
              <a:rPr lang="en-US" sz="3000" b="1" dirty="0"/>
              <a:t>writer could not really help or encourage anyone else until he repented of his own sins and sought forgiveness </a:t>
            </a:r>
            <a:r>
              <a:rPr lang="en-US" sz="3000" b="1" dirty="0" smtClean="0"/>
              <a:t>	(</a:t>
            </a:r>
            <a:r>
              <a:rPr lang="en-US" sz="3000" b="1" dirty="0"/>
              <a:t>Psalm 32). </a:t>
            </a:r>
            <a:endParaRPr lang="en-US" sz="3000" b="1" dirty="0" smtClean="0"/>
          </a:p>
          <a:p>
            <a:r>
              <a:rPr lang="en-US" sz="3000" b="1" dirty="0" smtClean="0"/>
              <a:t>Here </a:t>
            </a:r>
            <a:r>
              <a:rPr lang="en-US" sz="3000" b="1" dirty="0"/>
              <a:t>is motivation to clean up our own lives, for guilt is something that will prevent us from being much help to others. </a:t>
            </a:r>
            <a:endParaRPr lang="en-US" sz="3000" b="1" dirty="0" smtClean="0"/>
          </a:p>
          <a:p>
            <a:r>
              <a:rPr lang="en-US" sz="3000" b="1" dirty="0" smtClean="0"/>
              <a:t>We </a:t>
            </a:r>
            <a:r>
              <a:rPr lang="en-US" sz="3000" b="1" dirty="0"/>
              <a:t>really cannot help other people much until we take care of our own sins first.</a:t>
            </a:r>
            <a:endParaRPr lang="en-US" sz="3000" dirty="0"/>
          </a:p>
        </p:txBody>
      </p:sp>
    </p:spTree>
    <p:extLst>
      <p:ext uri="{BB962C8B-B14F-4D97-AF65-F5344CB8AC3E}">
        <p14:creationId xmlns:p14="http://schemas.microsoft.com/office/powerpoint/2010/main" val="3646828352"/>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wipe(down)">
                                      <p:cBhvr>
                                        <p:cTn id="7" dur="500"/>
                                        <p:tgtEl>
                                          <p:spTgt spid="57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wipe(down)">
                                      <p:cBhvr>
                                        <p:cTn id="12" dur="500"/>
                                        <p:tgtEl>
                                          <p:spTgt spid="573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7347">
                                            <p:txEl>
                                              <p:pRg st="2" end="2"/>
                                            </p:txEl>
                                          </p:spTgt>
                                        </p:tgtEl>
                                        <p:attrNameLst>
                                          <p:attrName>style.visibility</p:attrName>
                                        </p:attrNameLst>
                                      </p:cBhvr>
                                      <p:to>
                                        <p:strVal val="visible"/>
                                      </p:to>
                                    </p:set>
                                    <p:animEffect transition="in" filter="wipe(down)">
                                      <p:cBhvr>
                                        <p:cTn id="17" dur="500"/>
                                        <p:tgtEl>
                                          <p:spTgt spid="573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7347">
                                            <p:txEl>
                                              <p:pRg st="3" end="3"/>
                                            </p:txEl>
                                          </p:spTgt>
                                        </p:tgtEl>
                                        <p:attrNameLst>
                                          <p:attrName>style.visibility</p:attrName>
                                        </p:attrNameLst>
                                      </p:cBhvr>
                                      <p:to>
                                        <p:strVal val="visible"/>
                                      </p:to>
                                    </p:set>
                                    <p:animEffect transition="in" filter="wipe(down)">
                                      <p:cBhvr>
                                        <p:cTn id="22" dur="500"/>
                                        <p:tgtEl>
                                          <p:spTgt spid="573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066800" y="609600"/>
            <a:ext cx="6964363" cy="1201737"/>
          </a:xfrm>
        </p:spPr>
        <p:txBody>
          <a:bodyPr/>
          <a:lstStyle/>
          <a:p>
            <a:pPr eaLnBrk="1" hangingPunct="1"/>
            <a:r>
              <a:rPr lang="en-US" dirty="0" smtClean="0"/>
              <a:t>Conclusion</a:t>
            </a:r>
          </a:p>
        </p:txBody>
      </p:sp>
      <p:sp>
        <p:nvSpPr>
          <p:cNvPr id="57347" name="Rectangle 3"/>
          <p:cNvSpPr>
            <a:spLocks noGrp="1" noChangeArrowheads="1"/>
          </p:cNvSpPr>
          <p:nvPr>
            <p:ph idx="1"/>
          </p:nvPr>
        </p:nvSpPr>
        <p:spPr>
          <a:xfrm>
            <a:off x="762000" y="1524000"/>
            <a:ext cx="7543800" cy="4724400"/>
          </a:xfrm>
        </p:spPr>
        <p:txBody>
          <a:bodyPr/>
          <a:lstStyle/>
          <a:p>
            <a:r>
              <a:rPr lang="en-US" sz="3600" b="1" dirty="0" smtClean="0"/>
              <a:t>Do we trust the Lord?</a:t>
            </a:r>
          </a:p>
          <a:p>
            <a:r>
              <a:rPr lang="en-US" sz="3600" b="1" dirty="0" smtClean="0"/>
              <a:t>What is our level of reverence toward God?</a:t>
            </a:r>
          </a:p>
          <a:p>
            <a:r>
              <a:rPr lang="en-US" sz="3600" b="1" dirty="0" smtClean="0"/>
              <a:t>Does it need to be heightened?</a:t>
            </a:r>
          </a:p>
          <a:p>
            <a:r>
              <a:rPr lang="en-US" sz="3600" b="1" dirty="0" smtClean="0"/>
              <a:t>Are we showing our love through our worship and service unto the Lord?</a:t>
            </a:r>
            <a:endParaRPr lang="en-US" sz="36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p:cTn id="7" dur="1000" fill="hold"/>
                                        <p:tgtEl>
                                          <p:spTgt spid="5734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734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7347">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734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7347">
                                            <p:txEl>
                                              <p:pRg st="1" end="1"/>
                                            </p:txEl>
                                          </p:spTgt>
                                        </p:tgtEl>
                                        <p:attrNameLst>
                                          <p:attrName>style.visibility</p:attrName>
                                        </p:attrNameLst>
                                      </p:cBhvr>
                                      <p:to>
                                        <p:strVal val="visible"/>
                                      </p:to>
                                    </p:set>
                                    <p:anim calcmode="lin" valueType="num">
                                      <p:cBhvr>
                                        <p:cTn id="15" dur="1000" fill="hold"/>
                                        <p:tgtEl>
                                          <p:spTgt spid="57347">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57347">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57347">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5734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57347">
                                            <p:txEl>
                                              <p:pRg st="2" end="2"/>
                                            </p:txEl>
                                          </p:spTgt>
                                        </p:tgtEl>
                                        <p:attrNameLst>
                                          <p:attrName>style.visibility</p:attrName>
                                        </p:attrNameLst>
                                      </p:cBhvr>
                                      <p:to>
                                        <p:strVal val="visible"/>
                                      </p:to>
                                    </p:set>
                                    <p:anim calcmode="lin" valueType="num">
                                      <p:cBhvr>
                                        <p:cTn id="23" dur="1000" fill="hold"/>
                                        <p:tgtEl>
                                          <p:spTgt spid="57347">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57347">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57347">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5734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57347">
                                            <p:txEl>
                                              <p:pRg st="3" end="3"/>
                                            </p:txEl>
                                          </p:spTgt>
                                        </p:tgtEl>
                                        <p:attrNameLst>
                                          <p:attrName>style.visibility</p:attrName>
                                        </p:attrNameLst>
                                      </p:cBhvr>
                                      <p:to>
                                        <p:strVal val="visible"/>
                                      </p:to>
                                    </p:set>
                                    <p:anim calcmode="lin" valueType="num">
                                      <p:cBhvr>
                                        <p:cTn id="31" dur="1000" fill="hold"/>
                                        <p:tgtEl>
                                          <p:spTgt spid="57347">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57347">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57347">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573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71600" y="685800"/>
            <a:ext cx="6477000" cy="5924699"/>
          </a:xfrm>
          <a:prstGeom prst="rect">
            <a:avLst/>
          </a:prstGeom>
        </p:spPr>
        <p:txBody>
          <a:bodyPr wrap="square">
            <a:spAutoFit/>
          </a:bodyPr>
          <a:lstStyle/>
          <a:p>
            <a:pPr algn="ctr"/>
            <a:r>
              <a:rPr lang="en-US" sz="3200" b="1" i="1" dirty="0" smtClean="0">
                <a:latin typeface="+mj-lt"/>
              </a:rPr>
              <a:t>Psalm 130</a:t>
            </a:r>
          </a:p>
          <a:p>
            <a:r>
              <a:rPr lang="en-US" sz="2900" b="1" i="1" dirty="0" smtClean="0">
                <a:latin typeface="+mj-lt"/>
              </a:rPr>
              <a:t>1 Out of the depths have I cried unto thee, O Lord.</a:t>
            </a:r>
          </a:p>
          <a:p>
            <a:r>
              <a:rPr lang="en-US" sz="2900" b="1" i="1" dirty="0" smtClean="0">
                <a:latin typeface="+mj-lt"/>
              </a:rPr>
              <a:t>2 Lord, hear my voice; let </a:t>
            </a:r>
            <a:r>
              <a:rPr lang="en-US" sz="2900" b="1" i="1" dirty="0" err="1" smtClean="0">
                <a:latin typeface="+mj-lt"/>
              </a:rPr>
              <a:t>thine</a:t>
            </a:r>
            <a:r>
              <a:rPr lang="en-US" sz="2900" b="1" i="1" dirty="0" smtClean="0">
                <a:latin typeface="+mj-lt"/>
              </a:rPr>
              <a:t> ears be attentive to the voice of my supplications. </a:t>
            </a:r>
          </a:p>
          <a:p>
            <a:r>
              <a:rPr lang="en-US" sz="2900" b="1" i="1" dirty="0" smtClean="0">
                <a:latin typeface="+mj-lt"/>
              </a:rPr>
              <a:t>3 If thou, Lord, </a:t>
            </a:r>
            <a:r>
              <a:rPr lang="en-US" sz="2900" b="1" i="1" dirty="0" err="1" smtClean="0">
                <a:latin typeface="+mj-lt"/>
              </a:rPr>
              <a:t>shouldest</a:t>
            </a:r>
            <a:r>
              <a:rPr lang="en-US" sz="2900" b="1" i="1" dirty="0" smtClean="0">
                <a:latin typeface="+mj-lt"/>
              </a:rPr>
              <a:t> mark iniquities, O Lord, who shall stand?</a:t>
            </a:r>
          </a:p>
          <a:p>
            <a:r>
              <a:rPr lang="en-US" sz="2900" b="1" i="1" dirty="0" smtClean="0">
                <a:latin typeface="+mj-lt"/>
              </a:rPr>
              <a:t>4 But there is forgiveness with thee, that thou </a:t>
            </a:r>
            <a:r>
              <a:rPr lang="en-US" sz="2900" b="1" i="1" dirty="0" err="1" smtClean="0">
                <a:latin typeface="+mj-lt"/>
              </a:rPr>
              <a:t>mayest</a:t>
            </a:r>
            <a:r>
              <a:rPr lang="en-US" sz="2900" b="1" i="1" dirty="0" smtClean="0">
                <a:latin typeface="+mj-lt"/>
              </a:rPr>
              <a:t> be feared.</a:t>
            </a:r>
          </a:p>
          <a:p>
            <a:r>
              <a:rPr lang="en-US" sz="2900" b="1" i="1" dirty="0" smtClean="0">
                <a:latin typeface="+mj-lt"/>
              </a:rPr>
              <a:t>5 I wait for the Lord, my soul doth wait, and in His word do I hope.</a:t>
            </a:r>
          </a:p>
          <a:p>
            <a:endParaRPr lang="en-US" sz="2800" b="1" i="1" dirty="0">
              <a:latin typeface="+mn-lt"/>
            </a:endParaRPr>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71600" y="685800"/>
            <a:ext cx="6477000" cy="5032147"/>
          </a:xfrm>
          <a:prstGeom prst="rect">
            <a:avLst/>
          </a:prstGeom>
        </p:spPr>
        <p:txBody>
          <a:bodyPr wrap="square">
            <a:spAutoFit/>
          </a:bodyPr>
          <a:lstStyle/>
          <a:p>
            <a:pPr algn="ctr"/>
            <a:r>
              <a:rPr lang="en-US" sz="3200" b="1" i="1" dirty="0" smtClean="0">
                <a:solidFill>
                  <a:prstClr val="black"/>
                </a:solidFill>
                <a:latin typeface="Constantia"/>
              </a:rPr>
              <a:t>Psalm 130</a:t>
            </a:r>
          </a:p>
          <a:p>
            <a:r>
              <a:rPr lang="en-US" sz="2900" b="1" i="1" dirty="0" smtClean="0">
                <a:solidFill>
                  <a:prstClr val="black"/>
                </a:solidFill>
                <a:latin typeface="Constantia"/>
              </a:rPr>
              <a:t>6 My soul </a:t>
            </a:r>
            <a:r>
              <a:rPr lang="en-US" sz="2900" b="1" i="1" dirty="0" err="1" smtClean="0">
                <a:solidFill>
                  <a:prstClr val="black"/>
                </a:solidFill>
                <a:latin typeface="Constantia"/>
              </a:rPr>
              <a:t>waiteth</a:t>
            </a:r>
            <a:r>
              <a:rPr lang="en-US" sz="2900" b="1" i="1" dirty="0" smtClean="0">
                <a:solidFill>
                  <a:prstClr val="black"/>
                </a:solidFill>
                <a:latin typeface="Constantia"/>
              </a:rPr>
              <a:t> for the Lord more than they that watch for the morning; I say more than they that watch for the morning.</a:t>
            </a:r>
          </a:p>
          <a:p>
            <a:r>
              <a:rPr lang="en-US" sz="2900" b="1" i="1" dirty="0" smtClean="0">
                <a:solidFill>
                  <a:prstClr val="black"/>
                </a:solidFill>
                <a:latin typeface="Constantia"/>
              </a:rPr>
              <a:t>7 Let Israel hope in the Lord; for with the Lord there is mercy and with Him is plenteous redemption.</a:t>
            </a:r>
          </a:p>
          <a:p>
            <a:r>
              <a:rPr lang="en-US" sz="2900" b="1" i="1" dirty="0" smtClean="0">
                <a:solidFill>
                  <a:prstClr val="black"/>
                </a:solidFill>
                <a:latin typeface="Constantia"/>
              </a:rPr>
              <a:t>8 And He shall redeem Israel from all his iniquities.</a:t>
            </a:r>
          </a:p>
          <a:p>
            <a:endParaRPr lang="en-US" sz="2800" b="1" i="1" dirty="0">
              <a:solidFill>
                <a:prstClr val="black"/>
              </a:solidFill>
              <a:latin typeface="Franklin Gothic Book"/>
            </a:endParaRPr>
          </a:p>
        </p:txBody>
      </p:sp>
    </p:spTree>
    <p:extLst>
      <p:ext uri="{BB962C8B-B14F-4D97-AF65-F5344CB8AC3E}">
        <p14:creationId xmlns:p14="http://schemas.microsoft.com/office/powerpoint/2010/main" val="4292605367"/>
      </p:ext>
    </p:extLst>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990600" y="609600"/>
            <a:ext cx="7239000" cy="5562600"/>
          </a:xfrm>
        </p:spPr>
        <p:txBody>
          <a:bodyPr/>
          <a:lstStyle/>
          <a:p>
            <a:r>
              <a:rPr lang="en-US" sz="3600" dirty="0"/>
              <a:t>"How do we deal with </a:t>
            </a:r>
            <a:r>
              <a:rPr lang="en-US" sz="3600" dirty="0" smtClean="0"/>
              <a:t>guilt?</a:t>
            </a:r>
          </a:p>
          <a:p>
            <a:r>
              <a:rPr lang="en-US" sz="3200" dirty="0" smtClean="0"/>
              <a:t>One </a:t>
            </a:r>
            <a:r>
              <a:rPr lang="en-US" sz="3200" dirty="0"/>
              <a:t>way is by denial. </a:t>
            </a:r>
            <a:endParaRPr lang="en-US" sz="3200" dirty="0" smtClean="0"/>
          </a:p>
          <a:p>
            <a:pPr lvl="1"/>
            <a:r>
              <a:rPr lang="en-US" sz="2800" dirty="0" smtClean="0"/>
              <a:t>We </a:t>
            </a:r>
            <a:r>
              <a:rPr lang="en-US" sz="2800" dirty="0"/>
              <a:t>simply refuse to admit its existence. </a:t>
            </a:r>
            <a:endParaRPr lang="en-US" sz="2800" dirty="0" smtClean="0"/>
          </a:p>
          <a:p>
            <a:r>
              <a:rPr lang="en-US" sz="3200" dirty="0" smtClean="0"/>
              <a:t>Another </a:t>
            </a:r>
            <a:r>
              <a:rPr lang="en-US" sz="3200" dirty="0"/>
              <a:t>way is through rationalization. </a:t>
            </a:r>
            <a:endParaRPr lang="en-US" sz="3200" dirty="0" smtClean="0"/>
          </a:p>
          <a:p>
            <a:pPr lvl="1"/>
            <a:r>
              <a:rPr lang="en-US" sz="2800" dirty="0" smtClean="0"/>
              <a:t>We </a:t>
            </a:r>
            <a:r>
              <a:rPr lang="en-US" sz="2800" dirty="0"/>
              <a:t>admit that we are guilty, but we immediately blunt the edge of our confession by pointing out all of the extenuating circumstances that have conspired to make us this way.</a:t>
            </a:r>
            <a:endParaRPr lang="en-AU" sz="2800" i="1" dirty="0" smtClean="0"/>
          </a:p>
          <a:p>
            <a:endParaRPr lang="en-US" sz="24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fade">
                                      <p:cBhvr>
                                        <p:cTn id="14" dur="1000"/>
                                        <p:tgtEl>
                                          <p:spTgt spid="4099">
                                            <p:txEl>
                                              <p:pRg st="1" end="1"/>
                                            </p:txEl>
                                          </p:spTgt>
                                        </p:tgtEl>
                                      </p:cBhvr>
                                    </p:animEffect>
                                    <p:anim calcmode="lin" valueType="num">
                                      <p:cBhvr>
                                        <p:cTn id="15"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Effect transition="in" filter="fade">
                                      <p:cBhvr>
                                        <p:cTn id="19" dur="1000"/>
                                        <p:tgtEl>
                                          <p:spTgt spid="4099">
                                            <p:txEl>
                                              <p:pRg st="2" end="2"/>
                                            </p:txEl>
                                          </p:spTgt>
                                        </p:tgtEl>
                                      </p:cBhvr>
                                    </p:animEffect>
                                    <p:anim calcmode="lin" valueType="num">
                                      <p:cBhvr>
                                        <p:cTn id="20"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099">
                                            <p:txEl>
                                              <p:pRg st="3" end="3"/>
                                            </p:txEl>
                                          </p:spTgt>
                                        </p:tgtEl>
                                        <p:attrNameLst>
                                          <p:attrName>style.visibility</p:attrName>
                                        </p:attrNameLst>
                                      </p:cBhvr>
                                      <p:to>
                                        <p:strVal val="visible"/>
                                      </p:to>
                                    </p:set>
                                    <p:animEffect transition="in" filter="fade">
                                      <p:cBhvr>
                                        <p:cTn id="26" dur="1000"/>
                                        <p:tgtEl>
                                          <p:spTgt spid="4099">
                                            <p:txEl>
                                              <p:pRg st="3" end="3"/>
                                            </p:txEl>
                                          </p:spTgt>
                                        </p:tgtEl>
                                      </p:cBhvr>
                                    </p:animEffect>
                                    <p:anim calcmode="lin" valueType="num">
                                      <p:cBhvr>
                                        <p:cTn id="27"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4099">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Effect transition="in" filter="fade">
                                      <p:cBhvr>
                                        <p:cTn id="31" dur="1000"/>
                                        <p:tgtEl>
                                          <p:spTgt spid="4099">
                                            <p:txEl>
                                              <p:pRg st="4" end="4"/>
                                            </p:txEl>
                                          </p:spTgt>
                                        </p:tgtEl>
                                      </p:cBhvr>
                                    </p:animEffect>
                                    <p:anim calcmode="lin" valueType="num">
                                      <p:cBhvr>
                                        <p:cTn id="32"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838200" y="762000"/>
            <a:ext cx="7543800" cy="5486400"/>
          </a:xfrm>
        </p:spPr>
        <p:txBody>
          <a:bodyPr/>
          <a:lstStyle/>
          <a:p>
            <a:r>
              <a:rPr lang="en-US" sz="2800" b="1" dirty="0"/>
              <a:t>Another way to deal with guilt is </a:t>
            </a:r>
            <a:r>
              <a:rPr lang="en-US" sz="2800" b="1" dirty="0" smtClean="0"/>
              <a:t>by…  	</a:t>
            </a:r>
            <a:r>
              <a:rPr lang="en-US" sz="2800" b="1" dirty="0" err="1" smtClean="0"/>
              <a:t>relativization</a:t>
            </a:r>
            <a:r>
              <a:rPr lang="en-US" sz="2800" b="1" dirty="0"/>
              <a:t>. </a:t>
            </a:r>
          </a:p>
          <a:p>
            <a:pPr lvl="1"/>
            <a:r>
              <a:rPr lang="en-US" sz="2800" dirty="0" smtClean="0"/>
              <a:t>We </a:t>
            </a:r>
            <a:r>
              <a:rPr lang="en-US" sz="2800" dirty="0"/>
              <a:t>simply point out that everyone else is thinking or doing exactly what we are, and that we aren't so bad. When we find worse examples than ourselves, it makes us look better. By this we also take the spotlight off ourselves and put it on someone else, much to our relief. </a:t>
            </a:r>
            <a:endParaRPr lang="en-US" sz="2800" dirty="0" smtClean="0"/>
          </a:p>
          <a:p>
            <a:r>
              <a:rPr lang="en-US" sz="2800" dirty="0" smtClean="0"/>
              <a:t>There </a:t>
            </a:r>
            <a:r>
              <a:rPr lang="en-US" sz="2800" dirty="0"/>
              <a:t>is another way to deal with guilt, however, and this way gets to its root. This is by </a:t>
            </a:r>
            <a:r>
              <a:rPr lang="en-US" sz="2800" b="1" dirty="0"/>
              <a:t>admission, confession, and forgiveness... </a:t>
            </a:r>
            <a:endParaRPr lang="en-US" sz="2800" b="1" u="sng"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down)">
                                      <p:cBhvr>
                                        <p:cTn id="7" dur="500"/>
                                        <p:tgtEl>
                                          <p:spTgt spid="4099">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animEffect transition="in" filter="wipe(down)">
                                      <p:cBhvr>
                                        <p:cTn id="10" dur="500"/>
                                        <p:tgtEl>
                                          <p:spTgt spid="409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animEffect transition="in" filter="wipe(down)">
                                      <p:cBhvr>
                                        <p:cTn id="15"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3" name="Rectangle 3"/>
          <p:cNvSpPr>
            <a:spLocks noGrp="1" noChangeArrowheads="1"/>
          </p:cNvSpPr>
          <p:nvPr>
            <p:ph idx="1"/>
          </p:nvPr>
        </p:nvSpPr>
        <p:spPr>
          <a:xfrm>
            <a:off x="762000" y="609600"/>
            <a:ext cx="7391400" cy="5562600"/>
          </a:xfrm>
        </p:spPr>
        <p:txBody>
          <a:bodyPr/>
          <a:lstStyle/>
          <a:p>
            <a:pPr marL="0" indent="0" algn="ctr">
              <a:buNone/>
            </a:pPr>
            <a:r>
              <a:rPr lang="en-US" sz="3200" b="1" i="1" dirty="0" smtClean="0"/>
              <a:t>I. The Cry From The Depths</a:t>
            </a:r>
          </a:p>
          <a:p>
            <a:r>
              <a:rPr lang="en-US" sz="3200" b="1" dirty="0"/>
              <a:t>130:1 "Out of the depths I have cried </a:t>
            </a:r>
            <a:r>
              <a:rPr lang="en-US" sz="3200" b="1" dirty="0" smtClean="0"/>
              <a:t>            			to Thee</a:t>
            </a:r>
            <a:r>
              <a:rPr lang="en-US" sz="3200" b="1" dirty="0"/>
              <a:t>, O Lord</a:t>
            </a:r>
            <a:r>
              <a:rPr lang="en-US" sz="3200" b="1" dirty="0" smtClean="0"/>
              <a:t>":</a:t>
            </a:r>
          </a:p>
          <a:p>
            <a:r>
              <a:rPr lang="en-US" sz="2800" dirty="0" smtClean="0"/>
              <a:t>The </a:t>
            </a:r>
            <a:r>
              <a:rPr lang="en-US" sz="2800" dirty="0"/>
              <a:t>depths are eloquent enough in themselves as a figure of near despair... with the victim's sense of floundering and terror. What is clear in all such passages is that self-help is no answer to the depths of distress, however useful it may be in the shallows of self-pity" (Derek </a:t>
            </a:r>
            <a:r>
              <a:rPr lang="en-US" sz="2800" dirty="0" err="1"/>
              <a:t>Kidner</a:t>
            </a:r>
            <a:r>
              <a:rPr lang="en-US" sz="2800" dirty="0"/>
              <a:t>, Psalms </a:t>
            </a:r>
            <a:r>
              <a:rPr lang="en-US" sz="2800" dirty="0" smtClean="0"/>
              <a:t>73-150,	p</a:t>
            </a:r>
            <a:r>
              <a:rPr lang="en-US" sz="2800" dirty="0"/>
              <a:t>. 446). </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barn(inVertical)">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barn(inVertical)">
                                      <p:cBhvr>
                                        <p:cTn id="12" dur="500"/>
                                        <p:tgtEl>
                                          <p:spTgt spid="665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barn(inVertical)">
                                      <p:cBhvr>
                                        <p:cTn id="17" dur="500"/>
                                        <p:tgtEl>
                                          <p:spTgt spid="665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1" name="Rectangle 3"/>
          <p:cNvSpPr>
            <a:spLocks noGrp="1" noChangeArrowheads="1"/>
          </p:cNvSpPr>
          <p:nvPr>
            <p:ph idx="1"/>
          </p:nvPr>
        </p:nvSpPr>
        <p:spPr>
          <a:xfrm>
            <a:off x="762000" y="685800"/>
            <a:ext cx="7467600" cy="5486400"/>
          </a:xfrm>
        </p:spPr>
        <p:txBody>
          <a:bodyPr/>
          <a:lstStyle/>
          <a:p>
            <a:r>
              <a:rPr lang="en-US" sz="2600" dirty="0"/>
              <a:t>"In the Hebrew being in 'the depths' refers specifically to being caught in dangerous and deep waters" (James Montgomery </a:t>
            </a:r>
            <a:r>
              <a:rPr lang="en-US" sz="2600" dirty="0" err="1"/>
              <a:t>Boice</a:t>
            </a:r>
            <a:r>
              <a:rPr lang="en-US" sz="2600" dirty="0"/>
              <a:t>, Psalms 107-150, pp. 1138-1139). </a:t>
            </a:r>
            <a:endParaRPr lang="en-US" sz="2600" dirty="0" smtClean="0"/>
          </a:p>
          <a:p>
            <a:pPr lvl="1"/>
            <a:r>
              <a:rPr lang="en-US" sz="2600" dirty="0" smtClean="0"/>
              <a:t>What </a:t>
            </a:r>
            <a:r>
              <a:rPr lang="en-US" sz="2600" dirty="0"/>
              <a:t>has overwhelmed the writer is not some sort of external trial, persecution or suffering, rather, he is overwhelmed by the guilt of his own </a:t>
            </a:r>
            <a:r>
              <a:rPr lang="en-US" sz="2600" dirty="0" smtClean="0"/>
              <a:t>sins.</a:t>
            </a:r>
          </a:p>
          <a:p>
            <a:pPr lvl="1"/>
            <a:r>
              <a:rPr lang="en-US" sz="2600" dirty="0" smtClean="0"/>
              <a:t>Such </a:t>
            </a:r>
            <a:r>
              <a:rPr lang="en-US" sz="2600" dirty="0"/>
              <a:t>language also infers that there is not any earthly way to get out of this pit. We cannot save ourselves, and even human help in the form of such things as secular counseling cannot completely remove our guilt.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wipe(down)">
                                      <p:cBhvr>
                                        <p:cTn id="7" dur="500"/>
                                        <p:tgtEl>
                                          <p:spTgt spid="68611">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8611">
                                            <p:txEl>
                                              <p:pRg st="1" end="1"/>
                                            </p:txEl>
                                          </p:spTgt>
                                        </p:tgtEl>
                                        <p:attrNameLst>
                                          <p:attrName>style.visibility</p:attrName>
                                        </p:attrNameLst>
                                      </p:cBhvr>
                                      <p:to>
                                        <p:strVal val="visible"/>
                                      </p:to>
                                    </p:set>
                                    <p:animEffect transition="in" filter="wipe(down)">
                                      <p:cBhvr>
                                        <p:cTn id="10" dur="500"/>
                                        <p:tgtEl>
                                          <p:spTgt spid="68611">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8611">
                                            <p:txEl>
                                              <p:pRg st="2" end="2"/>
                                            </p:txEl>
                                          </p:spTgt>
                                        </p:tgtEl>
                                        <p:attrNameLst>
                                          <p:attrName>style.visibility</p:attrName>
                                        </p:attrNameLst>
                                      </p:cBhvr>
                                      <p:to>
                                        <p:strVal val="visible"/>
                                      </p:to>
                                    </p:set>
                                    <p:animEffect transition="in" filter="wipe(down)">
                                      <p:cBhvr>
                                        <p:cTn id="13" dur="500"/>
                                        <p:tgtEl>
                                          <p:spTgt spid="686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1" name="Rectangle 3"/>
          <p:cNvSpPr>
            <a:spLocks noGrp="1" noChangeArrowheads="1"/>
          </p:cNvSpPr>
          <p:nvPr>
            <p:ph idx="1"/>
          </p:nvPr>
        </p:nvSpPr>
        <p:spPr>
          <a:xfrm>
            <a:off x="762000" y="609600"/>
            <a:ext cx="7543800" cy="5562600"/>
          </a:xfrm>
        </p:spPr>
        <p:txBody>
          <a:bodyPr/>
          <a:lstStyle/>
          <a:p>
            <a:r>
              <a:rPr lang="en-US" sz="2600" dirty="0" smtClean="0"/>
              <a:t>"</a:t>
            </a:r>
            <a:r>
              <a:rPr lang="en-US" sz="2600" dirty="0"/>
              <a:t>Our problem today, especially in appreciating a psalm like this, is that most of us do not have much awareness of sin. We live most of our lives with very little awareness of God, and where God has been abolished an awareness of sin is inevitably abolished also... We need to recover a sense of sin. We need to discover how desperate our condition is apart from God. We need to know that God's wrath is not an outmoded theological construct but a terrible and impending reality (Matthew 10:28). We need to come out of our sad fantasy world and begin to tremble before the awesome holiness of our almighty </a:t>
            </a:r>
            <a:r>
              <a:rPr lang="en-US" sz="2600" dirty="0" smtClean="0"/>
              <a:t>Judge	 </a:t>
            </a:r>
            <a:r>
              <a:rPr lang="en-US" sz="2600" dirty="0"/>
              <a:t>(Isaiah 6:1ff)" (</a:t>
            </a:r>
            <a:r>
              <a:rPr lang="en-US" sz="2600" dirty="0" err="1"/>
              <a:t>Boice</a:t>
            </a:r>
            <a:r>
              <a:rPr lang="en-US" sz="2600" dirty="0"/>
              <a:t> p. 1139).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wipe(down)">
                                      <p:cBhvr>
                                        <p:cTn id="7" dur="500"/>
                                        <p:tgtEl>
                                          <p:spTgt spid="686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1" name="Rectangle 3"/>
          <p:cNvSpPr>
            <a:spLocks noGrp="1" noChangeArrowheads="1"/>
          </p:cNvSpPr>
          <p:nvPr>
            <p:ph idx="1"/>
          </p:nvPr>
        </p:nvSpPr>
        <p:spPr>
          <a:xfrm>
            <a:off x="762000" y="609600"/>
            <a:ext cx="7543800" cy="5562600"/>
          </a:xfrm>
        </p:spPr>
        <p:txBody>
          <a:bodyPr/>
          <a:lstStyle/>
          <a:p>
            <a:r>
              <a:rPr lang="en-US" sz="3200" dirty="0"/>
              <a:t>130:2 </a:t>
            </a:r>
            <a:endParaRPr lang="en-US" sz="3200" dirty="0" smtClean="0"/>
          </a:p>
          <a:p>
            <a:pPr lvl="1"/>
            <a:r>
              <a:rPr lang="en-US" sz="3000" dirty="0" smtClean="0"/>
              <a:t>Here </a:t>
            </a:r>
            <a:r>
              <a:rPr lang="en-US" sz="3000" dirty="0"/>
              <a:t>we learn that being serious about being forgiven is when we start crying out to God for help. </a:t>
            </a:r>
            <a:endParaRPr lang="en-US" sz="3000" dirty="0" smtClean="0"/>
          </a:p>
          <a:p>
            <a:pPr lvl="1"/>
            <a:r>
              <a:rPr lang="en-US" sz="2800" dirty="0" smtClean="0"/>
              <a:t>"</a:t>
            </a:r>
            <a:r>
              <a:rPr lang="en-US" sz="2800" dirty="0"/>
              <a:t>Where do we turn when we are in the depths? We can seek to medicate the pain through drugs or alcohol. We can surrender to the pain and sink into the darkness of depression, or we can cry out to God" (Williams p. 439).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wipe(down)">
                                      <p:cBhvr>
                                        <p:cTn id="7" dur="500"/>
                                        <p:tgtEl>
                                          <p:spTgt spid="68611">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8611">
                                            <p:txEl>
                                              <p:pRg st="1" end="1"/>
                                            </p:txEl>
                                          </p:spTgt>
                                        </p:tgtEl>
                                        <p:attrNameLst>
                                          <p:attrName>style.visibility</p:attrName>
                                        </p:attrNameLst>
                                      </p:cBhvr>
                                      <p:to>
                                        <p:strVal val="visible"/>
                                      </p:to>
                                    </p:set>
                                    <p:animEffect transition="in" filter="wipe(down)">
                                      <p:cBhvr>
                                        <p:cTn id="10" dur="500"/>
                                        <p:tgtEl>
                                          <p:spTgt spid="68611">
                                            <p:txEl>
                                              <p:pRg st="1" end="1"/>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68611">
                                            <p:txEl>
                                              <p:pRg st="2" end="2"/>
                                            </p:txEl>
                                          </p:spTgt>
                                        </p:tgtEl>
                                        <p:attrNameLst>
                                          <p:attrName>style.visibility</p:attrName>
                                        </p:attrNameLst>
                                      </p:cBhvr>
                                      <p:to>
                                        <p:strVal val="visible"/>
                                      </p:to>
                                    </p:set>
                                    <p:animEffect transition="in" filter="circle(in)">
                                      <p:cBhvr>
                                        <p:cTn id="13" dur="2000"/>
                                        <p:tgtEl>
                                          <p:spTgt spid="686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762000" y="762000"/>
            <a:ext cx="7543800" cy="4724400"/>
          </a:xfrm>
        </p:spPr>
        <p:txBody>
          <a:bodyPr/>
          <a:lstStyle/>
          <a:p>
            <a:pPr marL="0" indent="0" algn="ctr">
              <a:buNone/>
            </a:pPr>
            <a:r>
              <a:rPr lang="en-US" sz="3600" b="1" cap="small" dirty="0" smtClean="0"/>
              <a:t>II. The </a:t>
            </a:r>
            <a:r>
              <a:rPr lang="en-US" sz="3600" b="1" cap="small" dirty="0"/>
              <a:t>Confession</a:t>
            </a:r>
          </a:p>
          <a:p>
            <a:pPr marL="0" indent="0">
              <a:buNone/>
            </a:pPr>
            <a:r>
              <a:rPr lang="en-US" sz="2800" b="1" cap="small" dirty="0"/>
              <a:t>130:3 "If Thou, Lord, </a:t>
            </a:r>
            <a:r>
              <a:rPr lang="en-US" sz="2800" b="1" cap="small" dirty="0" err="1"/>
              <a:t>shouldst</a:t>
            </a:r>
            <a:r>
              <a:rPr lang="en-US" sz="2800" b="1" cap="small" dirty="0"/>
              <a:t> mark iniquities, </a:t>
            </a:r>
            <a:r>
              <a:rPr lang="en-US" sz="2800" b="1" cap="small" dirty="0" smtClean="0"/>
              <a:t>			O </a:t>
            </a:r>
            <a:r>
              <a:rPr lang="en-US" sz="2800" b="1" cap="small" dirty="0"/>
              <a:t>Lord, who could stand?"</a:t>
            </a:r>
          </a:p>
          <a:p>
            <a:r>
              <a:rPr lang="en-US" sz="2800" cap="small" dirty="0"/>
              <a:t>The word "mark" means to "keep account of". </a:t>
            </a:r>
            <a:endParaRPr lang="en-US" sz="2800" cap="small" dirty="0" smtClean="0"/>
          </a:p>
          <a:p>
            <a:r>
              <a:rPr lang="en-US" sz="2800" cap="small" dirty="0" smtClean="0"/>
              <a:t>If </a:t>
            </a:r>
            <a:r>
              <a:rPr lang="en-US" sz="2800" cap="small" dirty="0"/>
              <a:t>God should simply keep track of all our sins and refuse to forgive, then our account would become so lopsided that our punishment would be certain and immediate. </a:t>
            </a:r>
            <a:endParaRPr lang="en-US" sz="2800" cap="small" dirty="0" smtClean="0"/>
          </a:p>
          <a:p>
            <a:r>
              <a:rPr lang="en-US" sz="2800" cap="small" dirty="0" smtClean="0"/>
              <a:t>Are </a:t>
            </a:r>
            <a:r>
              <a:rPr lang="en-US" sz="2800" cap="small" dirty="0"/>
              <a:t>we thankful that the God who exists is a God who is willing to forgive? </a:t>
            </a:r>
            <a:r>
              <a:rPr lang="en-US" sz="2800" cap="small" dirty="0" smtClean="0"/>
              <a:t> Rom. 3:23, 6;23</a:t>
            </a:r>
            <a:endParaRPr lang="en-US" sz="28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wipe(down)">
                                      <p:cBhvr>
                                        <p:cTn id="7" dur="500"/>
                                        <p:tgtEl>
                                          <p:spTgt spid="57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wipe(down)">
                                      <p:cBhvr>
                                        <p:cTn id="12" dur="500"/>
                                        <p:tgtEl>
                                          <p:spTgt spid="573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7347">
                                            <p:txEl>
                                              <p:pRg st="2" end="2"/>
                                            </p:txEl>
                                          </p:spTgt>
                                        </p:tgtEl>
                                        <p:attrNameLst>
                                          <p:attrName>style.visibility</p:attrName>
                                        </p:attrNameLst>
                                      </p:cBhvr>
                                      <p:to>
                                        <p:strVal val="visible"/>
                                      </p:to>
                                    </p:set>
                                    <p:animEffect transition="in" filter="wipe(down)">
                                      <p:cBhvr>
                                        <p:cTn id="17" dur="500"/>
                                        <p:tgtEl>
                                          <p:spTgt spid="573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7347">
                                            <p:txEl>
                                              <p:pRg st="3" end="3"/>
                                            </p:txEl>
                                          </p:spTgt>
                                        </p:tgtEl>
                                        <p:attrNameLst>
                                          <p:attrName>style.visibility</p:attrName>
                                        </p:attrNameLst>
                                      </p:cBhvr>
                                      <p:to>
                                        <p:strVal val="visible"/>
                                      </p:to>
                                    </p:set>
                                    <p:animEffect transition="in" filter="wipe(down)">
                                      <p:cBhvr>
                                        <p:cTn id="22" dur="500"/>
                                        <p:tgtEl>
                                          <p:spTgt spid="573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7347">
                                            <p:txEl>
                                              <p:pRg st="4" end="4"/>
                                            </p:txEl>
                                          </p:spTgt>
                                        </p:tgtEl>
                                        <p:attrNameLst>
                                          <p:attrName>style.visibility</p:attrName>
                                        </p:attrNameLst>
                                      </p:cBhvr>
                                      <p:to>
                                        <p:strVal val="visible"/>
                                      </p:to>
                                    </p:set>
                                    <p:animEffect transition="in" filter="wipe(down)">
                                      <p:cBhvr>
                                        <p:cTn id="27" dur="500"/>
                                        <p:tgtEl>
                                          <p:spTgt spid="573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762000" y="762000"/>
            <a:ext cx="7620000" cy="5486400"/>
          </a:xfrm>
        </p:spPr>
        <p:txBody>
          <a:bodyPr/>
          <a:lstStyle/>
          <a:p>
            <a:r>
              <a:rPr lang="en-US" sz="3100" b="1" cap="small" dirty="0"/>
              <a:t>130:4 "But there is forgiveness with Thee, </a:t>
            </a:r>
            <a:r>
              <a:rPr lang="en-US" sz="3100" b="1" cap="small" dirty="0" smtClean="0"/>
              <a:t>			that </a:t>
            </a:r>
            <a:r>
              <a:rPr lang="en-US" sz="3100" b="1" cap="small" dirty="0"/>
              <a:t>Thou </a:t>
            </a:r>
            <a:r>
              <a:rPr lang="en-US" sz="3100" b="1" cap="small" dirty="0" err="1"/>
              <a:t>mayest</a:t>
            </a:r>
            <a:r>
              <a:rPr lang="en-US" sz="3100" b="1" cap="small" dirty="0"/>
              <a:t> be feared"</a:t>
            </a:r>
          </a:p>
          <a:p>
            <a:r>
              <a:rPr lang="en-US" sz="2800" b="1" cap="small" dirty="0"/>
              <a:t>"But": We may not find forgiveness with others or even family, and some people find it extremely difficult to forgive even themselves. </a:t>
            </a:r>
            <a:endParaRPr lang="en-US" sz="2800" b="1" cap="small" dirty="0" smtClean="0"/>
          </a:p>
          <a:p>
            <a:r>
              <a:rPr lang="en-US" sz="2800" b="1" cap="small" dirty="0" smtClean="0"/>
              <a:t>What </a:t>
            </a:r>
            <a:r>
              <a:rPr lang="en-US" sz="2800" b="1" cap="small" dirty="0"/>
              <a:t>wonderful news that God is both able and willing to forgive. </a:t>
            </a:r>
            <a:endParaRPr lang="en-US" sz="2800" b="1" cap="small" dirty="0" smtClean="0"/>
          </a:p>
          <a:p>
            <a:r>
              <a:rPr lang="en-US" sz="2800" b="1" cap="small" dirty="0" smtClean="0"/>
              <a:t>"</a:t>
            </a:r>
            <a:r>
              <a:rPr lang="en-US" sz="2800" b="1" cap="small" dirty="0"/>
              <a:t>Verse 4 is notable, too, for its second line, that Thou </a:t>
            </a:r>
            <a:r>
              <a:rPr lang="en-US" sz="2800" b="1" cap="small" dirty="0" err="1"/>
              <a:t>mayest</a:t>
            </a:r>
            <a:r>
              <a:rPr lang="en-US" sz="2800" b="1" cap="small" dirty="0"/>
              <a:t> be feared, which may sound a strange outcome of forgiveness. </a:t>
            </a:r>
            <a:endParaRPr lang="en-US" sz="2800" i="1" dirty="0"/>
          </a:p>
          <a:p>
            <a:endParaRPr lang="en-US" sz="2800" dirty="0"/>
          </a:p>
        </p:txBody>
      </p:sp>
    </p:spTree>
    <p:extLst>
      <p:ext uri="{BB962C8B-B14F-4D97-AF65-F5344CB8AC3E}">
        <p14:creationId xmlns:p14="http://schemas.microsoft.com/office/powerpoint/2010/main" val="185525289"/>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fade">
                                      <p:cBhvr>
                                        <p:cTn id="7" dur="1000"/>
                                        <p:tgtEl>
                                          <p:spTgt spid="57347">
                                            <p:txEl>
                                              <p:pRg st="0" end="0"/>
                                            </p:txEl>
                                          </p:spTgt>
                                        </p:tgtEl>
                                      </p:cBhvr>
                                    </p:animEffect>
                                    <p:anim calcmode="lin" valueType="num">
                                      <p:cBhvr>
                                        <p:cTn id="8" dur="10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73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7347">
                                            <p:txEl>
                                              <p:pRg st="1" end="1"/>
                                            </p:txEl>
                                          </p:spTgt>
                                        </p:tgtEl>
                                        <p:attrNameLst>
                                          <p:attrName>style.visibility</p:attrName>
                                        </p:attrNameLst>
                                      </p:cBhvr>
                                      <p:to>
                                        <p:strVal val="visible"/>
                                      </p:to>
                                    </p:set>
                                    <p:animEffect transition="in" filter="fade">
                                      <p:cBhvr>
                                        <p:cTn id="14" dur="1000"/>
                                        <p:tgtEl>
                                          <p:spTgt spid="57347">
                                            <p:txEl>
                                              <p:pRg st="1" end="1"/>
                                            </p:txEl>
                                          </p:spTgt>
                                        </p:tgtEl>
                                      </p:cBhvr>
                                    </p:animEffect>
                                    <p:anim calcmode="lin" valueType="num">
                                      <p:cBhvr>
                                        <p:cTn id="15" dur="1000" fill="hold"/>
                                        <p:tgtEl>
                                          <p:spTgt spid="5734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73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7347">
                                            <p:txEl>
                                              <p:pRg st="2" end="2"/>
                                            </p:txEl>
                                          </p:spTgt>
                                        </p:tgtEl>
                                        <p:attrNameLst>
                                          <p:attrName>style.visibility</p:attrName>
                                        </p:attrNameLst>
                                      </p:cBhvr>
                                      <p:to>
                                        <p:strVal val="visible"/>
                                      </p:to>
                                    </p:set>
                                    <p:animEffect transition="in" filter="fade">
                                      <p:cBhvr>
                                        <p:cTn id="21" dur="1000"/>
                                        <p:tgtEl>
                                          <p:spTgt spid="57347">
                                            <p:txEl>
                                              <p:pRg st="2" end="2"/>
                                            </p:txEl>
                                          </p:spTgt>
                                        </p:tgtEl>
                                      </p:cBhvr>
                                    </p:animEffect>
                                    <p:anim calcmode="lin" valueType="num">
                                      <p:cBhvr>
                                        <p:cTn id="22" dur="1000" fill="hold"/>
                                        <p:tgtEl>
                                          <p:spTgt spid="5734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734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7347">
                                            <p:txEl>
                                              <p:pRg st="3" end="3"/>
                                            </p:txEl>
                                          </p:spTgt>
                                        </p:tgtEl>
                                        <p:attrNameLst>
                                          <p:attrName>style.visibility</p:attrName>
                                        </p:attrNameLst>
                                      </p:cBhvr>
                                      <p:to>
                                        <p:strVal val="visible"/>
                                      </p:to>
                                    </p:set>
                                    <p:animEffect transition="in" filter="fade">
                                      <p:cBhvr>
                                        <p:cTn id="28" dur="1000"/>
                                        <p:tgtEl>
                                          <p:spTgt spid="57347">
                                            <p:txEl>
                                              <p:pRg st="3" end="3"/>
                                            </p:txEl>
                                          </p:spTgt>
                                        </p:tgtEl>
                                      </p:cBhvr>
                                    </p:animEffect>
                                    <p:anim calcmode="lin" valueType="num">
                                      <p:cBhvr>
                                        <p:cTn id="29" dur="1000" fill="hold"/>
                                        <p:tgtEl>
                                          <p:spTgt spid="5734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734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995</TotalTime>
  <Words>1097</Words>
  <Application>Microsoft Office PowerPoint</Application>
  <PresentationFormat>On-screen Show (4:3)</PresentationFormat>
  <Paragraphs>68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Pushpin</vt:lpstr>
      <vt:lpstr>“Out Of The Depths”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 of the Depths</dc:title>
  <dc:creator>Joaquin Church of Christ</dc:creator>
  <cp:lastModifiedBy>DJ Dickerson</cp:lastModifiedBy>
  <cp:revision>230</cp:revision>
  <dcterms:created xsi:type="dcterms:W3CDTF">2005-08-21T03:57:02Z</dcterms:created>
  <dcterms:modified xsi:type="dcterms:W3CDTF">2011-06-26T02:15:18Z</dcterms:modified>
</cp:coreProperties>
</file>