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329" r:id="rId3"/>
    <p:sldId id="258" r:id="rId4"/>
    <p:sldId id="317" r:id="rId5"/>
    <p:sldId id="311" r:id="rId6"/>
    <p:sldId id="318" r:id="rId7"/>
    <p:sldId id="319" r:id="rId8"/>
    <p:sldId id="310" r:id="rId9"/>
    <p:sldId id="330"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45" d="100"/>
          <a:sy n="45" d="100"/>
        </p:scale>
        <p:origin x="-123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4"/>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6"/>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srcRect/>
          <a:stretch>
            <a:fillRect/>
          </a:stretch>
        </p:blipFill>
        <p:spPr bwMode="auto">
          <a:xfrm rot="1435684">
            <a:off x="769938" y="701675"/>
            <a:ext cx="566737" cy="568325"/>
          </a:xfrm>
          <a:prstGeom prst="rect">
            <a:avLst/>
          </a:prstGeom>
          <a:noFill/>
          <a:ln w="9525">
            <a:noFill/>
            <a:miter lim="800000"/>
            <a:headEnd/>
            <a:tailEnd/>
          </a:ln>
        </p:spPr>
      </p:pic>
      <p:pic>
        <p:nvPicPr>
          <p:cNvPr id="11" name="Picture 2" descr="C:\Users\Administrator\Desktop\Pushpin Dev\Assets\pushpinLeft.png"/>
          <p:cNvPicPr>
            <a:picLocks noChangeAspect="1" noChangeArrowheads="1"/>
          </p:cNvPicPr>
          <p:nvPr/>
        </p:nvPicPr>
        <p:blipFill>
          <a:blip r:embed="rId3"/>
          <a:srcRect/>
          <a:stretch>
            <a:fillRect/>
          </a:stretch>
        </p:blipFill>
        <p:spPr bwMode="auto">
          <a:xfrm rot="4096196">
            <a:off x="7854950" y="749300"/>
            <a:ext cx="566738" cy="566738"/>
          </a:xfrm>
          <a:prstGeom prst="rect">
            <a:avLst/>
          </a:prstGeom>
          <a:noFill/>
          <a:ln w="9525">
            <a:noFill/>
            <a:miter lim="800000"/>
            <a:headEnd/>
            <a:tailEnd/>
          </a:ln>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fld id="{F511C831-C7A1-4C4E-AA86-547025903B83}" type="datetime1">
              <a:rPr lang="en-US"/>
              <a:pPr>
                <a:defRPr/>
              </a:pPr>
              <a:t>6/6/2011</a:t>
            </a:fld>
            <a:endParaRPr lang="en-US" dirty="0"/>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n-US"/>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35ECBDDB-11F5-480E-B447-FA3BB123C172}" type="slidenum">
              <a:rPr lang="en-US"/>
              <a:pPr>
                <a:defRPr/>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B8DFCC-EB6C-4145-A539-3040B41FA5E9}" type="slidenum">
              <a:rPr lang="en-US"/>
              <a:pPr>
                <a:defRPr/>
              </a:pPr>
              <a:t>‹#›</a:t>
            </a:fld>
            <a:endParaRPr lang="en-US"/>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CF650-55E0-4884-B40B-0798E58A8EE8}" type="slidenum">
              <a:rPr lang="en-US"/>
              <a:pPr>
                <a:defRPr/>
              </a:pPr>
              <a:t>‹#›</a:t>
            </a:fld>
            <a:endParaRPr lang="en-US"/>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0631D-4B11-476F-B912-5B0C7D38BC7B}" type="slidenum">
              <a:rPr lang="en-US"/>
              <a:pPr>
                <a:defRPr/>
              </a:pPr>
              <a:t>‹#›</a:t>
            </a:fld>
            <a:endParaRPr lang="en-US"/>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9342FC-EB53-4D94-9E40-2AB072C68E21}" type="slidenum">
              <a:rPr lang="en-US"/>
              <a:pPr>
                <a:defRPr/>
              </a:pPr>
              <a:t>‹#›</a:t>
            </a:fld>
            <a:endParaRPr lang="en-US"/>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9017FBCC-0447-4CD2-9792-4BFB6CAE07CA}" type="slidenum">
              <a:rPr lang="en-US"/>
              <a:pPr>
                <a:defRPr/>
              </a:pPr>
              <a:t>‹#›</a:t>
            </a:fld>
            <a:endParaRPr lang="en-US"/>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E650486-04FE-4C7C-99DA-2D5E735B3157}" type="slidenum">
              <a:rPr lang="en-US"/>
              <a:pPr>
                <a:defRPr/>
              </a:pPr>
              <a:t>‹#›</a:t>
            </a:fld>
            <a:endParaRPr 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5C7968-3D33-4A8F-957A-465EB675EDB7}" type="slidenum">
              <a:rPr lang="en-US"/>
              <a:pPr>
                <a:defRPr/>
              </a:pPr>
              <a:t>‹#›</a:t>
            </a:fld>
            <a:endParaRPr lang="en-US"/>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3DCD5A-1795-4963-AAD3-D0CFBE490E47}" type="slidenum">
              <a:rPr lang="en-US"/>
              <a:pPr>
                <a:defRPr/>
              </a:pPr>
              <a:t>‹#›</a:t>
            </a:fld>
            <a:endParaRPr lang="en-US"/>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ECFD0DDF-31D0-4217-BB86-0A114E7C1825}"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5"/>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7"/>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srcRect/>
          <a:stretch>
            <a:fillRect/>
          </a:stretch>
        </p:blipFill>
        <p:spPr bwMode="auto">
          <a:xfrm rot="1435684">
            <a:off x="2371725" y="293688"/>
            <a:ext cx="566738" cy="568325"/>
          </a:xfrm>
          <a:prstGeom prst="rect">
            <a:avLst/>
          </a:prstGeom>
          <a:noFill/>
          <a:ln w="9525">
            <a:noFill/>
            <a:miter lim="800000"/>
            <a:headEnd/>
            <a:tailEnd/>
          </a:ln>
        </p:spPr>
      </p:pic>
      <p:pic>
        <p:nvPicPr>
          <p:cNvPr id="14" name="Picture 2" descr="C:\Users\Administrator\Desktop\Pushpin Dev\Assets\pushpinLeft.png"/>
          <p:cNvPicPr>
            <a:picLocks noChangeAspect="1" noChangeArrowheads="1"/>
          </p:cNvPicPr>
          <p:nvPr/>
        </p:nvPicPr>
        <p:blipFill>
          <a:blip r:embed="rId3"/>
          <a:srcRect/>
          <a:stretch>
            <a:fillRect/>
          </a:stretch>
        </p:blipFill>
        <p:spPr bwMode="auto">
          <a:xfrm rot="4096196">
            <a:off x="6280150" y="333375"/>
            <a:ext cx="566738" cy="566738"/>
          </a:xfrm>
          <a:prstGeom prst="rect">
            <a:avLst/>
          </a:prstGeom>
          <a:noFill/>
          <a:ln w="9525">
            <a:noFill/>
            <a:miter lim="800000"/>
            <a:headEnd/>
            <a:tailEnd/>
          </a:ln>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n-U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n-U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6649FEEC-B22D-4553-9A78-68341AC751BF}" type="slidenum">
              <a:rPr lang="en-US"/>
              <a:pPr>
                <a:defRPr/>
              </a:pPr>
              <a:t>‹#›</a:t>
            </a:fld>
            <a:endParaRPr lang="en-US"/>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4"/>
          <a:srcRect/>
          <a:stretch>
            <a:fillRect/>
          </a:stretch>
        </p:blipFill>
        <p:spPr bwMode="auto">
          <a:xfrm rot="1435684">
            <a:off x="544513" y="273050"/>
            <a:ext cx="566737" cy="568325"/>
          </a:xfrm>
          <a:prstGeom prst="rect">
            <a:avLst/>
          </a:prstGeom>
          <a:noFill/>
          <a:ln w="9525">
            <a:noFill/>
            <a:miter lim="800000"/>
            <a:headEnd/>
            <a:tailEnd/>
          </a:ln>
        </p:spPr>
      </p:pic>
      <p:pic>
        <p:nvPicPr>
          <p:cNvPr id="1033" name="Picture 2" descr="C:\Users\Administrator\Desktop\Pushpin Dev\Assets\pushpinLeft.png"/>
          <p:cNvPicPr>
            <a:picLocks noChangeAspect="1" noChangeArrowheads="1"/>
          </p:cNvPicPr>
          <p:nvPr/>
        </p:nvPicPr>
        <p:blipFill>
          <a:blip r:embed="rId14"/>
          <a:srcRect/>
          <a:stretch>
            <a:fillRect/>
          </a:stretch>
        </p:blipFill>
        <p:spPr bwMode="auto">
          <a:xfrm rot="4096196">
            <a:off x="8115300" y="298450"/>
            <a:ext cx="566738" cy="566738"/>
          </a:xfrm>
          <a:prstGeom prst="rect">
            <a:avLst/>
          </a:prstGeom>
          <a:noFill/>
          <a:ln w="9525">
            <a:noFill/>
            <a:miter lim="800000"/>
            <a:headEnd/>
            <a:tailEnd/>
          </a:ln>
        </p:spPr>
      </p:pic>
      <p:sp>
        <p:nvSpPr>
          <p:cNvPr id="1034" name="Title Placeholder 1"/>
          <p:cNvSpPr>
            <a:spLocks noGrp="1"/>
          </p:cNvSpPr>
          <p:nvPr>
            <p:ph type="title"/>
          </p:nvPr>
        </p:nvSpPr>
        <p:spPr bwMode="auto">
          <a:xfrm>
            <a:off x="1095375" y="817563"/>
            <a:ext cx="6964363" cy="1201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Text Placeholder 2"/>
          <p:cNvSpPr>
            <a:spLocks noGrp="1"/>
          </p:cNvSpPr>
          <p:nvPr>
            <p:ph type="body" idx="1"/>
          </p:nvPr>
        </p:nvSpPr>
        <p:spPr bwMode="auto">
          <a:xfrm>
            <a:off x="1463675" y="2119313"/>
            <a:ext cx="6196013" cy="360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cs typeface="+mn-cs"/>
              </a:defRPr>
            </a:lvl1pPr>
          </a:lstStyle>
          <a:p>
            <a:pPr>
              <a:defRPr/>
            </a:pPr>
            <a:endParaRPr lang="en-U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cs typeface="+mn-cs"/>
              </a:defRPr>
            </a:lvl1pPr>
          </a:lstStyle>
          <a:p>
            <a:pPr>
              <a:defRPr/>
            </a:pPr>
            <a:endParaRPr lang="en-U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cs typeface="+mn-cs"/>
              </a:defRPr>
            </a:lvl1pPr>
          </a:lstStyle>
          <a:p>
            <a:pPr>
              <a:defRPr/>
            </a:pPr>
            <a:fld id="{07CC7F17-8CD9-4C2C-8D07-24C9F701B9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0" r:id="rId2"/>
    <p:sldLayoutId id="2147483741" r:id="rId3"/>
    <p:sldLayoutId id="2147483742" r:id="rId4"/>
    <p:sldLayoutId id="2147483743" r:id="rId5"/>
    <p:sldLayoutId id="2147483744" r:id="rId6"/>
    <p:sldLayoutId id="2147483745" r:id="rId7"/>
    <p:sldLayoutId id="2147483749" r:id="rId8"/>
    <p:sldLayoutId id="2147483750" r:id="rId9"/>
    <p:sldLayoutId id="2147483746" r:id="rId10"/>
    <p:sldLayoutId id="2147483747" r:id="rId11"/>
  </p:sldLayoutIdLst>
  <p:transition>
    <p:fade thruBlk="1"/>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2286000" y="1066800"/>
            <a:ext cx="4800600" cy="1066800"/>
          </a:xfrm>
        </p:spPr>
        <p:txBody>
          <a:bodyPr>
            <a:normAutofit/>
          </a:bodyPr>
          <a:lstStyle/>
          <a:p>
            <a:pPr eaLnBrk="1" hangingPunct="1"/>
            <a:r>
              <a:rPr lang="en-US" sz="5400" i="1" dirty="0" smtClean="0"/>
              <a:t>“No Junk Mail”</a:t>
            </a:r>
          </a:p>
        </p:txBody>
      </p:sp>
      <p:pic>
        <p:nvPicPr>
          <p:cNvPr id="5" name="Picture 4" descr="http://www.lookinguntojesus.net/images/20090524.jpg"/>
          <p:cNvPicPr/>
          <p:nvPr/>
        </p:nvPicPr>
        <p:blipFill>
          <a:blip r:embed="rId2"/>
          <a:srcRect/>
          <a:stretch>
            <a:fillRect/>
          </a:stretch>
        </p:blipFill>
        <p:spPr bwMode="auto">
          <a:xfrm>
            <a:off x="2438400" y="2133600"/>
            <a:ext cx="4495800" cy="3581400"/>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xinsight.ca/tools/no-flyers-black-red-thumb.png"/>
          <p:cNvPicPr>
            <a:picLocks noChangeAspect="1" noChangeArrowheads="1"/>
          </p:cNvPicPr>
          <p:nvPr/>
        </p:nvPicPr>
        <p:blipFill>
          <a:blip r:embed="rId2"/>
          <a:srcRect/>
          <a:stretch>
            <a:fillRect/>
          </a:stretch>
        </p:blipFill>
        <p:spPr bwMode="auto">
          <a:xfrm>
            <a:off x="1066800" y="762000"/>
            <a:ext cx="3200400" cy="4181858"/>
          </a:xfrm>
          <a:prstGeom prst="rect">
            <a:avLst/>
          </a:prstGeom>
          <a:ln w="228600" cap="sq" cmpd="thickThin">
            <a:solidFill>
              <a:srgbClr val="000000"/>
            </a:solidFill>
            <a:prstDash val="solid"/>
            <a:miter lim="800000"/>
          </a:ln>
          <a:effectLst>
            <a:innerShdw blurRad="76200">
              <a:srgbClr val="000000"/>
            </a:innerShdw>
          </a:effectLst>
        </p:spPr>
      </p:pic>
      <p:pic>
        <p:nvPicPr>
          <p:cNvPr id="9220" name="Picture 4" descr="http://t2.gstatic.com/images?q=tbn:ANd9GcQKoyAAzlvHndx40xYPmGaMYvBshA61OK7Yd4BDKkS8noTNlLgeMA&amp;t=1"/>
          <p:cNvPicPr>
            <a:picLocks noChangeAspect="1" noChangeArrowheads="1"/>
          </p:cNvPicPr>
          <p:nvPr/>
        </p:nvPicPr>
        <p:blipFill>
          <a:blip r:embed="rId3"/>
          <a:srcRect/>
          <a:stretch>
            <a:fillRect/>
          </a:stretch>
        </p:blipFill>
        <p:spPr bwMode="auto">
          <a:xfrm>
            <a:off x="1066800" y="3886200"/>
            <a:ext cx="7031107" cy="2514600"/>
          </a:xfrm>
          <a:prstGeom prst="rect">
            <a:avLst/>
          </a:prstGeom>
          <a:ln>
            <a:noFill/>
          </a:ln>
          <a:effectLst>
            <a:softEdge rad="112500"/>
          </a:effectLst>
        </p:spPr>
      </p:pic>
      <p:pic>
        <p:nvPicPr>
          <p:cNvPr id="9222" name="Picture 6" descr="http://www.recycleforgloucestershire.com/reduce/junk_mail/assets/junkmail_main.jpg"/>
          <p:cNvPicPr>
            <a:picLocks noChangeAspect="1" noChangeArrowheads="1"/>
          </p:cNvPicPr>
          <p:nvPr/>
        </p:nvPicPr>
        <p:blipFill>
          <a:blip r:embed="rId4"/>
          <a:srcRect/>
          <a:stretch>
            <a:fillRect/>
          </a:stretch>
        </p:blipFill>
        <p:spPr bwMode="auto">
          <a:xfrm>
            <a:off x="4038600" y="838200"/>
            <a:ext cx="3810000" cy="32385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990600" y="685800"/>
            <a:ext cx="7239000" cy="5562600"/>
          </a:xfrm>
        </p:spPr>
        <p:txBody>
          <a:bodyPr/>
          <a:lstStyle/>
          <a:p>
            <a:r>
              <a:rPr lang="en-AU" sz="2600" dirty="0" smtClean="0"/>
              <a:t>However, one preacher was always delighted to see the signs which read, "No Junk Mail," and always left a flyer or invitation.</a:t>
            </a:r>
            <a:endParaRPr lang="en-US" sz="2600" dirty="0" smtClean="0"/>
          </a:p>
          <a:p>
            <a:pPr lvl="1"/>
            <a:r>
              <a:rPr lang="en-AU" sz="2400" dirty="0" smtClean="0"/>
              <a:t>The preacher recalled that on more than one occasion he received a phone call from an angry resident, complaining that a flyer inviting them to study the Bible was left at their door when they clearly have a "No Junk Mail" sign posted. </a:t>
            </a:r>
          </a:p>
          <a:p>
            <a:pPr lvl="1"/>
            <a:r>
              <a:rPr lang="en-AU" sz="2400" dirty="0" smtClean="0"/>
              <a:t>The preacher’s reply was quite simple - an invitation to study God's word is </a:t>
            </a:r>
            <a:r>
              <a:rPr lang="en-AU" sz="2400" u="sng" dirty="0" smtClean="0"/>
              <a:t>not junk</a:t>
            </a:r>
            <a:r>
              <a:rPr lang="en-AU" sz="2400" dirty="0" smtClean="0"/>
              <a:t>. </a:t>
            </a:r>
          </a:p>
          <a:p>
            <a:pPr lvl="1"/>
            <a:r>
              <a:rPr lang="en-AU" sz="2400" dirty="0" smtClean="0"/>
              <a:t>The complainant may not appreciate the wonderful opportunity which has been offered, but that does not constitute it as "junk". </a:t>
            </a:r>
            <a:endParaRPr lang="en-US" sz="2400" dirty="0"/>
          </a:p>
        </p:txBody>
      </p:sp>
      <p:graphicFrame>
        <p:nvGraphicFramePr>
          <p:cNvPr id="3" name="Table 2"/>
          <p:cNvGraphicFramePr>
            <a:graphicFrameLocks noGrp="1"/>
          </p:cNvGraphicFramePr>
          <p:nvPr/>
        </p:nvGraphicFramePr>
        <p:xfrm>
          <a:off x="2362200" y="1600200"/>
          <a:ext cx="4114800" cy="3581400"/>
        </p:xfrm>
        <a:graphic>
          <a:graphicData uri="http://schemas.openxmlformats.org/drawingml/2006/table">
            <a:tbl>
              <a:tblPr/>
              <a:tblGrid>
                <a:gridCol w="4114800"/>
              </a:tblGrid>
              <a:tr h="3581400">
                <a:tc>
                  <a:txBody>
                    <a:bodyPr/>
                    <a:lstStyle/>
                    <a:p>
                      <a:pPr marL="0" marR="0" algn="ctr">
                        <a:lnSpc>
                          <a:spcPct val="115000"/>
                        </a:lnSpc>
                        <a:spcBef>
                          <a:spcPts val="0"/>
                        </a:spcBef>
                        <a:spcAft>
                          <a:spcPts val="1000"/>
                        </a:spcAft>
                      </a:pPr>
                      <a:r>
                        <a:rPr lang="en-US" sz="2800" b="1" u="sng" dirty="0">
                          <a:solidFill>
                            <a:srgbClr val="FFFFFF"/>
                          </a:solidFill>
                          <a:latin typeface="Times New Roman"/>
                          <a:ea typeface="Times New Roman"/>
                          <a:cs typeface="Times New Roman"/>
                        </a:rPr>
                        <a:t>JUNK</a:t>
                      </a:r>
                      <a:r>
                        <a:rPr lang="en-US" sz="2800" dirty="0">
                          <a:solidFill>
                            <a:srgbClr val="FFFFFF"/>
                          </a:solidFill>
                          <a:latin typeface="Times New Roman"/>
                          <a:ea typeface="Times New Roman"/>
                          <a:cs typeface="Times New Roman"/>
                        </a:rPr>
                        <a:t/>
                      </a:r>
                      <a:br>
                        <a:rPr lang="en-US" sz="2800" dirty="0">
                          <a:solidFill>
                            <a:srgbClr val="FFFFFF"/>
                          </a:solidFill>
                          <a:latin typeface="Times New Roman"/>
                          <a:ea typeface="Times New Roman"/>
                          <a:cs typeface="Times New Roman"/>
                        </a:rPr>
                      </a:br>
                      <a:r>
                        <a:rPr lang="en-US" sz="2800" dirty="0">
                          <a:solidFill>
                            <a:srgbClr val="FFFFFF"/>
                          </a:solidFill>
                          <a:latin typeface="Times New Roman"/>
                          <a:ea typeface="Times New Roman"/>
                          <a:cs typeface="Times New Roman"/>
                        </a:rPr>
                        <a:t>...something of poor quality: trash; something of little meaning, worth or significance...</a:t>
                      </a:r>
                      <a:br>
                        <a:rPr lang="en-US" sz="2800" dirty="0">
                          <a:solidFill>
                            <a:srgbClr val="FFFFFF"/>
                          </a:solidFill>
                          <a:latin typeface="Times New Roman"/>
                          <a:ea typeface="Times New Roman"/>
                          <a:cs typeface="Times New Roman"/>
                        </a:rPr>
                      </a:br>
                      <a:r>
                        <a:rPr lang="en-US" sz="2800" baseline="-25000" dirty="0">
                          <a:solidFill>
                            <a:srgbClr val="FFFFFF"/>
                          </a:solidFill>
                          <a:latin typeface="Times New Roman"/>
                          <a:ea typeface="Times New Roman"/>
                          <a:cs typeface="Times New Roman"/>
                        </a:rPr>
                        <a:t>(Merriam-Webster.com)</a:t>
                      </a:r>
                      <a:endParaRPr lang="en-US" sz="2400" dirty="0">
                        <a:latin typeface="Calibri"/>
                        <a:ea typeface="Calibri"/>
                        <a:cs typeface="Times New Roman"/>
                      </a:endParaRPr>
                    </a:p>
                  </a:txBody>
                  <a:tcPr marL="19050" marR="19050" marT="19050" marB="1905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3399"/>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wipe(down)">
                                      <p:cBhvr>
                                        <p:cTn id="10" dur="500"/>
                                        <p:tgtEl>
                                          <p:spTgt spid="409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wipe(down)">
                                      <p:cBhvr>
                                        <p:cTn id="13" dur="500"/>
                                        <p:tgtEl>
                                          <p:spTgt spid="409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wipe(down)">
                                      <p:cBhvr>
                                        <p:cTn id="16" dur="500"/>
                                        <p:tgtEl>
                                          <p:spTgt spid="409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838200" y="762000"/>
            <a:ext cx="7543800" cy="5486400"/>
          </a:xfrm>
        </p:spPr>
        <p:txBody>
          <a:bodyPr/>
          <a:lstStyle/>
          <a:p>
            <a:r>
              <a:rPr lang="en-AU" dirty="0" smtClean="0"/>
              <a:t>If the offer were free gasoline, free pizza, or an all expenses paid vacation, I doubt we'd hear any complaint. </a:t>
            </a:r>
          </a:p>
          <a:p>
            <a:r>
              <a:rPr lang="en-AU" dirty="0" smtClean="0"/>
              <a:t>Such things appeal to the flesh; to the earthly mind they are tangible and of great value. But an offer to study the Bible - what value is there in that?</a:t>
            </a:r>
            <a:endParaRPr lang="en-US" dirty="0" smtClean="0"/>
          </a:p>
          <a:p>
            <a:r>
              <a:rPr lang="en-AU" dirty="0" smtClean="0"/>
              <a:t>Jesus taught His disciples about the value of the kingdom of God in a pair of kingdom parables. He said: </a:t>
            </a:r>
            <a:endParaRPr lang="en-US" dirty="0" smtClean="0"/>
          </a:p>
          <a:p>
            <a:pPr lvl="1"/>
            <a:r>
              <a:rPr lang="en-AU" b="1" i="1" dirty="0" smtClean="0"/>
              <a:t>Again, the kingdom of heaven is like treasure hidden in a field, which a man found and hid; and for joy over it he goes and sells all that he has a buys that field. Again, the kingdom of heaven is like a merchant seeking beautiful pearls, who, when he has found one pearl of great price, went and sold all that he had and bought it. </a:t>
            </a:r>
            <a:r>
              <a:rPr lang="en-AU" b="1" dirty="0" smtClean="0"/>
              <a:t>						- (Matthew 13:44-46)</a:t>
            </a:r>
            <a:endParaRPr lang="en-US" b="1" dirty="0" smtClean="0"/>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dow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down)">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down)">
                                      <p:cBhvr>
                                        <p:cTn id="17" dur="500"/>
                                        <p:tgtEl>
                                          <p:spTgt spid="4099">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wipe(down)">
                                      <p:cBhvr>
                                        <p:cTn id="20"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762000" y="609600"/>
            <a:ext cx="7391400" cy="5562600"/>
          </a:xfrm>
        </p:spPr>
        <p:txBody>
          <a:bodyPr/>
          <a:lstStyle/>
          <a:p>
            <a:r>
              <a:rPr lang="en-AU" dirty="0" smtClean="0"/>
              <a:t>The universal appeal of great treasure, whatever it may be, is an exceptional way to describe the kingdom of God! </a:t>
            </a:r>
          </a:p>
          <a:p>
            <a:r>
              <a:rPr lang="en-AU" dirty="0" smtClean="0"/>
              <a:t>The one who comprehends the true value of the kingdom of heaven is willing to give up all else in order to receive it. 					(Matthew 10:37-39; Philippians 3:7-11). </a:t>
            </a:r>
          </a:p>
          <a:p>
            <a:r>
              <a:rPr lang="en-AU" dirty="0" smtClean="0"/>
              <a:t>The treasures once yearned for fade in significance; our focus begins to turn to the </a:t>
            </a:r>
            <a:r>
              <a:rPr lang="en-AU" i="1" dirty="0" smtClean="0"/>
              <a:t>"...prize of the upward call of God in Christ Jesus."</a:t>
            </a:r>
            <a:r>
              <a:rPr lang="en-AU" dirty="0" smtClean="0"/>
              <a:t> (Philippians 3:14). </a:t>
            </a:r>
          </a:p>
          <a:p>
            <a:r>
              <a:rPr lang="en-AU" dirty="0" smtClean="0"/>
              <a:t>The apostle refers to the former things as "rubbish" (NKJV) or "refuse" (ASV) in contrast to "...the </a:t>
            </a:r>
            <a:r>
              <a:rPr lang="en-AU" dirty="0" err="1" smtClean="0"/>
              <a:t>excellency</a:t>
            </a:r>
            <a:r>
              <a:rPr lang="en-AU" dirty="0" smtClean="0"/>
              <a:t> of the knowledge of Christ Jesus..." (Philippians 3:8).</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down)">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down)">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down)">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down)">
                                      <p:cBhvr>
                                        <p:cTn id="22" dur="500"/>
                                        <p:tgtEl>
                                          <p:spTgt spid="66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762000" y="685800"/>
            <a:ext cx="7467600" cy="5486400"/>
          </a:xfrm>
        </p:spPr>
        <p:txBody>
          <a:bodyPr/>
          <a:lstStyle/>
          <a:p>
            <a:r>
              <a:rPr lang="en-AU" sz="2600" dirty="0" smtClean="0"/>
              <a:t>However, until one is willing to consider the word of God, the treasure remains obscured, its value hidden. </a:t>
            </a:r>
          </a:p>
          <a:p>
            <a:r>
              <a:rPr lang="en-AU" sz="2600" dirty="0" smtClean="0"/>
              <a:t>Jesus spoke a parable about a </a:t>
            </a:r>
            <a:r>
              <a:rPr lang="en-AU" sz="2600" dirty="0" err="1" smtClean="0"/>
              <a:t>sower</a:t>
            </a:r>
            <a:r>
              <a:rPr lang="en-AU" sz="2600" dirty="0" smtClean="0"/>
              <a:t> who indiscriminately scattered seed on various types of soil (Matthew 13:3-9). </a:t>
            </a:r>
          </a:p>
          <a:p>
            <a:r>
              <a:rPr lang="en-AU" sz="2600" dirty="0" smtClean="0"/>
              <a:t>The seed which fell on the wayside (path, road) could not germinate.</a:t>
            </a:r>
          </a:p>
          <a:p>
            <a:r>
              <a:rPr lang="en-AU" sz="2600" dirty="0" smtClean="0"/>
              <a:t> In explaining the parable, Jesus said of this soil, </a:t>
            </a:r>
            <a:endParaRPr lang="en-US" sz="2600" dirty="0" smtClean="0"/>
          </a:p>
          <a:p>
            <a:pPr lvl="1"/>
            <a:r>
              <a:rPr lang="en-AU" b="1" i="1" dirty="0" smtClean="0"/>
              <a:t>“When anyone hears the word of the kingdom and does not understand it, then the wicked one comes and snatches away what was sown in his heart. This is he who received seed by the wayside.” (Matthew 13:3-9)</a:t>
            </a:r>
            <a:endParaRPr lang="en-US" b="1" i="1" dirty="0" smtClean="0"/>
          </a:p>
          <a:p>
            <a:pPr eaLnBrk="1" hangingPunct="1">
              <a:defRPr/>
            </a:pPr>
            <a:endParaRPr lang="en-US" b="1" i="1" dirty="0" smtClean="0">
              <a:solidFill>
                <a:schemeClr val="bg2">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8611">
                                            <p:txEl>
                                              <p:pRg st="4" end="4"/>
                                            </p:txEl>
                                          </p:spTgt>
                                        </p:tgtEl>
                                        <p:attrNameLst>
                                          <p:attrName>style.visibility</p:attrName>
                                        </p:attrNameLst>
                                      </p:cBhvr>
                                      <p:to>
                                        <p:strVal val="visible"/>
                                      </p:to>
                                    </p:set>
                                    <p:animEffect transition="in" filter="wipe(down)">
                                      <p:cBhvr>
                                        <p:cTn id="25"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381000"/>
            <a:ext cx="6905625" cy="1201738"/>
          </a:xfrm>
        </p:spPr>
        <p:txBody>
          <a:bodyPr/>
          <a:lstStyle/>
          <a:p>
            <a:pPr eaLnBrk="1" hangingPunct="1"/>
            <a:r>
              <a:rPr lang="en-US" sz="3600" dirty="0" smtClean="0"/>
              <a:t>A Lesson For Today</a:t>
            </a:r>
          </a:p>
        </p:txBody>
      </p:sp>
      <p:sp>
        <p:nvSpPr>
          <p:cNvPr id="68611" name="Rectangle 3"/>
          <p:cNvSpPr>
            <a:spLocks noGrp="1" noChangeArrowheads="1"/>
          </p:cNvSpPr>
          <p:nvPr>
            <p:ph idx="1"/>
          </p:nvPr>
        </p:nvSpPr>
        <p:spPr>
          <a:xfrm>
            <a:off x="838200" y="1371600"/>
            <a:ext cx="7391400" cy="4876800"/>
          </a:xfrm>
        </p:spPr>
        <p:txBody>
          <a:bodyPr/>
          <a:lstStyle/>
          <a:p>
            <a:r>
              <a:rPr lang="en-AU" dirty="0" smtClean="0"/>
              <a:t>This will be exhibited in a variety of ways, from a friendly, "I'm not interested" to harsh and explicit words, perhaps even violence. </a:t>
            </a:r>
          </a:p>
          <a:p>
            <a:r>
              <a:rPr lang="en-AU" dirty="0" smtClean="0"/>
              <a:t>We should not allow the potential results deter us from sowing the seed. </a:t>
            </a:r>
          </a:p>
          <a:p>
            <a:r>
              <a:rPr lang="en-AU" dirty="0" smtClean="0"/>
              <a:t>We cannot know whether the soil is good or not until the seed has touched it.</a:t>
            </a:r>
          </a:p>
          <a:p>
            <a:r>
              <a:rPr lang="en-AU" dirty="0" smtClean="0"/>
              <a:t>Finally, there is hope. Though one has rejected the gospel today, so long as there is breath, there is life, and the opportunity to obey the Lord. </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wipe(dow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wipe(dow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wipe(dow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wipe(down)">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609600"/>
            <a:ext cx="6964363" cy="1201737"/>
          </a:xfrm>
        </p:spPr>
        <p:txBody>
          <a:bodyPr/>
          <a:lstStyle/>
          <a:p>
            <a:pPr eaLnBrk="1" hangingPunct="1"/>
            <a:r>
              <a:rPr lang="en-US" dirty="0" smtClean="0"/>
              <a:t>Conclusion</a:t>
            </a:r>
          </a:p>
        </p:txBody>
      </p:sp>
      <p:sp>
        <p:nvSpPr>
          <p:cNvPr id="57347" name="Rectangle 3"/>
          <p:cNvSpPr>
            <a:spLocks noGrp="1" noChangeArrowheads="1"/>
          </p:cNvSpPr>
          <p:nvPr>
            <p:ph idx="1"/>
          </p:nvPr>
        </p:nvSpPr>
        <p:spPr>
          <a:xfrm>
            <a:off x="762000" y="1524000"/>
            <a:ext cx="7543800" cy="4724400"/>
          </a:xfrm>
        </p:spPr>
        <p:txBody>
          <a:bodyPr/>
          <a:lstStyle/>
          <a:p>
            <a:r>
              <a:rPr lang="en-AU" sz="2800" dirty="0" smtClean="0"/>
              <a:t>The soil can change. </a:t>
            </a:r>
          </a:p>
          <a:p>
            <a:r>
              <a:rPr lang="en-AU" sz="2800" dirty="0" smtClean="0"/>
              <a:t>Through the circumstances of life, what once was a piece of "junk mail" may be perceived in the future as a treasure map, leading a lost soul to the truth of God's word.</a:t>
            </a:r>
          </a:p>
          <a:p>
            <a:r>
              <a:rPr lang="en-AU" sz="2800" dirty="0" smtClean="0"/>
              <a:t>Do not be discouraged - share the word with friends, family, co-workers, neighbours, and strangers alike. </a:t>
            </a:r>
          </a:p>
          <a:p>
            <a:r>
              <a:rPr lang="en-AU" sz="2800" dirty="0" smtClean="0"/>
              <a:t>Sow the seed!</a:t>
            </a:r>
            <a:endParaRPr lang="en-US" sz="2800" dirty="0" smtClean="0"/>
          </a:p>
          <a:p>
            <a:endParaRPr lang="en-US" sz="2800" dirty="0" smtClean="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ubcfayetteville.org/wp-content/uploads/2007/05/renew.gif"/>
          <p:cNvPicPr>
            <a:picLocks noChangeAspect="1" noChangeArrowheads="1"/>
          </p:cNvPicPr>
          <p:nvPr/>
        </p:nvPicPr>
        <p:blipFill>
          <a:blip r:embed="rId2"/>
          <a:srcRect/>
          <a:stretch>
            <a:fillRect/>
          </a:stretch>
        </p:blipFill>
        <p:spPr bwMode="auto">
          <a:xfrm>
            <a:off x="1219200" y="609600"/>
            <a:ext cx="6705600" cy="5713171"/>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839</TotalTime>
  <Words>604</Words>
  <Application>Microsoft Office PowerPoint</Application>
  <PresentationFormat>On-screen Show (4:3)</PresentationFormat>
  <Paragraphs>29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Pushpin</vt:lpstr>
      <vt:lpstr>“No Junk Mail”</vt:lpstr>
      <vt:lpstr>PowerPoint Presentation</vt:lpstr>
      <vt:lpstr>PowerPoint Presentation</vt:lpstr>
      <vt:lpstr>PowerPoint Presentation</vt:lpstr>
      <vt:lpstr>PowerPoint Presentation</vt:lpstr>
      <vt:lpstr>PowerPoint Presentation</vt:lpstr>
      <vt:lpstr>A Lesson For Today</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Junk Mail</dc:title>
  <dc:creator>Joaquin Church of Christ</dc:creator>
  <cp:keywords/>
  <cp:lastModifiedBy>DJ Dickerson</cp:lastModifiedBy>
  <cp:revision>178</cp:revision>
  <dcterms:created xsi:type="dcterms:W3CDTF">2005-08-21T03:57:02Z</dcterms:created>
  <dcterms:modified xsi:type="dcterms:W3CDTF">2011-06-06T23:29:29Z</dcterms:modified>
</cp:coreProperties>
</file>