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56" r:id="rId2"/>
    <p:sldId id="329" r:id="rId3"/>
    <p:sldId id="258" r:id="rId4"/>
    <p:sldId id="317" r:id="rId5"/>
    <p:sldId id="311" r:id="rId6"/>
    <p:sldId id="318" r:id="rId7"/>
    <p:sldId id="319" r:id="rId8"/>
    <p:sldId id="331" r:id="rId9"/>
    <p:sldId id="310" r:id="rId10"/>
    <p:sldId id="332" r:id="rId11"/>
    <p:sldId id="330"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63" autoAdjust="0"/>
    <p:restoredTop sz="94660"/>
  </p:normalViewPr>
  <p:slideViewPr>
    <p:cSldViewPr>
      <p:cViewPr varScale="1">
        <p:scale>
          <a:sx n="69" d="100"/>
          <a:sy n="69" d="100"/>
        </p:scale>
        <p:origin x="-120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4"/>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Freeform 6"/>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2" descr="C:\Users\Administrator\Desktop\Pushpin Dev\Assets\pushpinLeft.png"/>
          <p:cNvPicPr>
            <a:picLocks noChangeAspect="1" noChangeArrowheads="1"/>
          </p:cNvPicPr>
          <p:nvPr/>
        </p:nvPicPr>
        <p:blipFill>
          <a:blip r:embed="rId3"/>
          <a:srcRect/>
          <a:stretch>
            <a:fillRect/>
          </a:stretch>
        </p:blipFill>
        <p:spPr bwMode="auto">
          <a:xfrm rot="1435684">
            <a:off x="769938" y="701675"/>
            <a:ext cx="566737" cy="568325"/>
          </a:xfrm>
          <a:prstGeom prst="rect">
            <a:avLst/>
          </a:prstGeom>
          <a:noFill/>
          <a:ln w="9525">
            <a:noFill/>
            <a:miter lim="800000"/>
            <a:headEnd/>
            <a:tailEnd/>
          </a:ln>
        </p:spPr>
      </p:pic>
      <p:pic>
        <p:nvPicPr>
          <p:cNvPr id="11" name="Picture 2" descr="C:\Users\Administrator\Desktop\Pushpin Dev\Assets\pushpinLeft.png"/>
          <p:cNvPicPr>
            <a:picLocks noChangeAspect="1" noChangeArrowheads="1"/>
          </p:cNvPicPr>
          <p:nvPr/>
        </p:nvPicPr>
        <p:blipFill>
          <a:blip r:embed="rId3"/>
          <a:srcRect/>
          <a:stretch>
            <a:fillRect/>
          </a:stretch>
        </p:blipFill>
        <p:spPr bwMode="auto">
          <a:xfrm rot="4096196">
            <a:off x="7854950" y="749300"/>
            <a:ext cx="566738" cy="566738"/>
          </a:xfrm>
          <a:prstGeom prst="rect">
            <a:avLst/>
          </a:prstGeom>
          <a:noFill/>
          <a:ln w="9525">
            <a:noFill/>
            <a:miter lim="800000"/>
            <a:headEnd/>
            <a:tailEnd/>
          </a:ln>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Date Placeholder 3"/>
          <p:cNvSpPr>
            <a:spLocks noGrp="1"/>
          </p:cNvSpPr>
          <p:nvPr>
            <p:ph type="dt" sz="half" idx="10"/>
          </p:nvPr>
        </p:nvSpPr>
        <p:spPr>
          <a:xfrm>
            <a:off x="6770688" y="5357813"/>
            <a:ext cx="1214437" cy="365125"/>
          </a:xfrm>
        </p:spPr>
        <p:txBody>
          <a:bodyPr/>
          <a:lstStyle>
            <a:lvl1pPr>
              <a:defRPr/>
            </a:lvl1pPr>
          </a:lstStyle>
          <a:p>
            <a:pPr>
              <a:defRPr/>
            </a:pPr>
            <a:fld id="{F511C831-C7A1-4C4E-AA86-547025903B83}" type="datetime1">
              <a:rPr lang="en-US"/>
              <a:pPr>
                <a:defRPr/>
              </a:pPr>
              <a:t>06/10/2011</a:t>
            </a:fld>
            <a:endParaRPr lang="en-US" dirty="0"/>
          </a:p>
        </p:txBody>
      </p:sp>
      <p:sp>
        <p:nvSpPr>
          <p:cNvPr id="13" name="Footer Placeholder 4"/>
          <p:cNvSpPr>
            <a:spLocks noGrp="1"/>
          </p:cNvSpPr>
          <p:nvPr>
            <p:ph type="ftr" sz="quarter" idx="11"/>
          </p:nvPr>
        </p:nvSpPr>
        <p:spPr>
          <a:xfrm>
            <a:off x="1174750" y="5357813"/>
            <a:ext cx="5033963" cy="365125"/>
          </a:xfrm>
        </p:spPr>
        <p:txBody>
          <a:bodyPr/>
          <a:lstStyle>
            <a:lvl1pPr>
              <a:defRPr/>
            </a:lvl1pPr>
          </a:lstStyle>
          <a:p>
            <a:pPr>
              <a:defRPr/>
            </a:pPr>
            <a:endParaRPr lang="en-US"/>
          </a:p>
        </p:txBody>
      </p:sp>
      <p:sp>
        <p:nvSpPr>
          <p:cNvPr id="14" name="Slide Number Placeholder 5"/>
          <p:cNvSpPr>
            <a:spLocks noGrp="1"/>
          </p:cNvSpPr>
          <p:nvPr>
            <p:ph type="sldNum" sz="quarter" idx="12"/>
          </p:nvPr>
        </p:nvSpPr>
        <p:spPr>
          <a:xfrm>
            <a:off x="6213475" y="5357813"/>
            <a:ext cx="554038" cy="365125"/>
          </a:xfrm>
        </p:spPr>
        <p:txBody>
          <a:bodyPr/>
          <a:lstStyle>
            <a:lvl1pPr algn="ctr">
              <a:defRPr/>
            </a:lvl1pPr>
          </a:lstStyle>
          <a:p>
            <a:pPr>
              <a:defRPr/>
            </a:pPr>
            <a:fld id="{35ECBDDB-11F5-480E-B447-FA3BB123C172}" type="slidenum">
              <a:rPr lang="en-US"/>
              <a:pPr>
                <a:defRPr/>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B8DFCC-EB6C-4145-A539-3040B41FA5E9}" type="slidenum">
              <a:rPr lang="en-US"/>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8CF650-55E0-4884-B40B-0798E58A8EE8}" type="slidenum">
              <a:rPr lang="en-US"/>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D0631D-4B11-476F-B912-5B0C7D38BC7B}" type="slidenum">
              <a:rPr lang="en-US"/>
              <a:pPr>
                <a:defRPr/>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9342FC-EB53-4D94-9E40-2AB072C68E21}" type="slidenum">
              <a:rPr lang="en-US"/>
              <a:pPr>
                <a:defRPr/>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9017FBCC-0447-4CD2-9792-4BFB6CAE07CA}" type="slidenum">
              <a:rPr lang="en-US"/>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5"/>
          </p:nvPr>
        </p:nvSpPr>
        <p:spPr/>
        <p:txBody>
          <a:bodyPr/>
          <a:lstStyle>
            <a:lvl1pPr>
              <a:defRPr/>
            </a:lvl1pPr>
          </a:lstStyle>
          <a:p>
            <a:pPr>
              <a:defRPr/>
            </a:pPr>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4E650486-04FE-4C7C-99DA-2D5E735B3157}" type="slidenum">
              <a:rPr lang="en-US"/>
              <a:pPr>
                <a:defRPr/>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E5C7968-3D33-4A8F-957A-465EB675EDB7}" type="slidenum">
              <a:rPr lang="en-US"/>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B3DCD5A-1795-4963-AAD3-D0CFBE490E47}" type="slidenum">
              <a:rPr lang="en-US"/>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5"/>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Freeform 7"/>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4"/>
          <p:cNvSpPr>
            <a:spLocks noGrp="1"/>
          </p:cNvSpPr>
          <p:nvPr>
            <p:ph type="dt" sz="half" idx="10"/>
          </p:nvPr>
        </p:nvSpPr>
        <p:spPr>
          <a:xfrm rot="60000">
            <a:off x="6342063" y="5886450"/>
            <a:ext cx="1212850" cy="365125"/>
          </a:xfrm>
        </p:spPr>
        <p:txBody>
          <a:bodyPr/>
          <a:lstStyle>
            <a:lvl1pPr>
              <a:defRPr/>
            </a:lvl1pPr>
          </a:lstStyle>
          <a:p>
            <a:pPr>
              <a:defRPr/>
            </a:pPr>
            <a:endParaRPr lang="en-US"/>
          </a:p>
        </p:txBody>
      </p:sp>
      <p:sp>
        <p:nvSpPr>
          <p:cNvPr id="16" name="Footer Placeholder 5"/>
          <p:cNvSpPr>
            <a:spLocks noGrp="1"/>
          </p:cNvSpPr>
          <p:nvPr>
            <p:ph type="ftr" sz="quarter" idx="11"/>
          </p:nvPr>
        </p:nvSpPr>
        <p:spPr>
          <a:xfrm rot="21540000">
            <a:off x="914400" y="5829300"/>
            <a:ext cx="3522663" cy="365125"/>
          </a:xfrm>
        </p:spPr>
        <p:txBody>
          <a:bodyPr/>
          <a:lstStyle>
            <a:lvl1pPr>
              <a:defRPr/>
            </a:lvl1pPr>
          </a:lstStyle>
          <a:p>
            <a:pPr>
              <a:defRPr/>
            </a:pPr>
            <a:endParaRPr lang="en-US"/>
          </a:p>
        </p:txBody>
      </p:sp>
      <p:sp>
        <p:nvSpPr>
          <p:cNvPr id="17" name="Slide Number Placeholder 6"/>
          <p:cNvSpPr>
            <a:spLocks noGrp="1"/>
          </p:cNvSpPr>
          <p:nvPr>
            <p:ph type="sldNum" sz="quarter" idx="12"/>
          </p:nvPr>
        </p:nvSpPr>
        <p:spPr>
          <a:xfrm rot="60000">
            <a:off x="7558088" y="5897563"/>
            <a:ext cx="554037" cy="365125"/>
          </a:xfrm>
        </p:spPr>
        <p:txBody>
          <a:bodyPr/>
          <a:lstStyle>
            <a:lvl1pPr>
              <a:defRPr/>
            </a:lvl1pPr>
          </a:lstStyle>
          <a:p>
            <a:pPr>
              <a:defRPr/>
            </a:pPr>
            <a:fld id="{ECFD0DDF-31D0-4217-BB86-0A114E7C1825}" type="slidenum">
              <a:rPr lang="en-US"/>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5"/>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Freeform 7"/>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4"/>
          <p:cNvSpPr>
            <a:spLocks noGrp="1"/>
          </p:cNvSpPr>
          <p:nvPr>
            <p:ph type="dt" sz="half" idx="10"/>
          </p:nvPr>
        </p:nvSpPr>
        <p:spPr>
          <a:xfrm rot="60000">
            <a:off x="6345238" y="5888038"/>
            <a:ext cx="1214437" cy="365125"/>
          </a:xfrm>
        </p:spPr>
        <p:txBody>
          <a:bodyPr/>
          <a:lstStyle>
            <a:lvl1pPr>
              <a:defRPr/>
            </a:lvl1pPr>
          </a:lstStyle>
          <a:p>
            <a:pPr>
              <a:defRPr/>
            </a:pPr>
            <a:endParaRPr lang="en-US"/>
          </a:p>
        </p:txBody>
      </p:sp>
      <p:sp>
        <p:nvSpPr>
          <p:cNvPr id="16" name="Footer Placeholder 5"/>
          <p:cNvSpPr>
            <a:spLocks noGrp="1"/>
          </p:cNvSpPr>
          <p:nvPr>
            <p:ph type="ftr" sz="quarter" idx="11"/>
          </p:nvPr>
        </p:nvSpPr>
        <p:spPr>
          <a:xfrm rot="21540000">
            <a:off x="914400" y="5830888"/>
            <a:ext cx="3319463" cy="365125"/>
          </a:xfrm>
        </p:spPr>
        <p:txBody>
          <a:bodyPr/>
          <a:lstStyle>
            <a:lvl1pPr>
              <a:defRPr/>
            </a:lvl1pPr>
          </a:lstStyle>
          <a:p>
            <a:pPr>
              <a:defRPr/>
            </a:pPr>
            <a:endParaRPr lang="en-US"/>
          </a:p>
        </p:txBody>
      </p:sp>
      <p:sp>
        <p:nvSpPr>
          <p:cNvPr id="17" name="Slide Number Placeholder 6"/>
          <p:cNvSpPr>
            <a:spLocks noGrp="1"/>
          </p:cNvSpPr>
          <p:nvPr>
            <p:ph type="sldNum" sz="quarter" idx="12"/>
          </p:nvPr>
        </p:nvSpPr>
        <p:spPr>
          <a:xfrm rot="60000">
            <a:off x="7562850" y="5900738"/>
            <a:ext cx="554038" cy="365125"/>
          </a:xfrm>
        </p:spPr>
        <p:txBody>
          <a:bodyPr/>
          <a:lstStyle>
            <a:lvl1pPr>
              <a:defRPr/>
            </a:lvl1pPr>
          </a:lstStyle>
          <a:p>
            <a:pPr>
              <a:defRPr/>
            </a:pPr>
            <a:fld id="{6649FEEC-B22D-4553-9A78-68341AC751BF}" type="slidenum">
              <a:rPr lang="en-US"/>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731838" y="576263"/>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32" name="Picture 2" descr="C:\Users\Administrator\Desktop\Pushpin Dev\Assets\pushpinLeft.png"/>
          <p:cNvPicPr>
            <a:picLocks noChangeAspect="1" noChangeArrowheads="1"/>
          </p:cNvPicPr>
          <p:nvPr/>
        </p:nvPicPr>
        <p:blipFill>
          <a:blip r:embed="rId14"/>
          <a:srcRect/>
          <a:stretch>
            <a:fillRect/>
          </a:stretch>
        </p:blipFill>
        <p:spPr bwMode="auto">
          <a:xfrm rot="1435684">
            <a:off x="544513" y="273050"/>
            <a:ext cx="566737" cy="568325"/>
          </a:xfrm>
          <a:prstGeom prst="rect">
            <a:avLst/>
          </a:prstGeom>
          <a:noFill/>
          <a:ln w="9525">
            <a:noFill/>
            <a:miter lim="800000"/>
            <a:headEnd/>
            <a:tailEnd/>
          </a:ln>
        </p:spPr>
      </p:pic>
      <p:pic>
        <p:nvPicPr>
          <p:cNvPr id="1033" name="Picture 2" descr="C:\Users\Administrator\Desktop\Pushpin Dev\Assets\pushpinLeft.png"/>
          <p:cNvPicPr>
            <a:picLocks noChangeAspect="1" noChangeArrowheads="1"/>
          </p:cNvPicPr>
          <p:nvPr/>
        </p:nvPicPr>
        <p:blipFill>
          <a:blip r:embed="rId14"/>
          <a:srcRect/>
          <a:stretch>
            <a:fillRect/>
          </a:stretch>
        </p:blipFill>
        <p:spPr bwMode="auto">
          <a:xfrm rot="4096196">
            <a:off x="8115300" y="298450"/>
            <a:ext cx="566738" cy="566738"/>
          </a:xfrm>
          <a:prstGeom prst="rect">
            <a:avLst/>
          </a:prstGeom>
          <a:noFill/>
          <a:ln w="9525">
            <a:noFill/>
            <a:miter lim="800000"/>
            <a:headEnd/>
            <a:tailEnd/>
          </a:ln>
        </p:spPr>
      </p:pic>
      <p:sp>
        <p:nvSpPr>
          <p:cNvPr id="1034" name="Title Placeholder 1"/>
          <p:cNvSpPr>
            <a:spLocks noGrp="1"/>
          </p:cNvSpPr>
          <p:nvPr>
            <p:ph type="title"/>
          </p:nvPr>
        </p:nvSpPr>
        <p:spPr bwMode="auto">
          <a:xfrm>
            <a:off x="1095375" y="817563"/>
            <a:ext cx="6964363" cy="1201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5" name="Text Placeholder 2"/>
          <p:cNvSpPr>
            <a:spLocks noGrp="1"/>
          </p:cNvSpPr>
          <p:nvPr>
            <p:ph type="body" idx="1"/>
          </p:nvPr>
        </p:nvSpPr>
        <p:spPr bwMode="auto">
          <a:xfrm>
            <a:off x="1463675" y="2119313"/>
            <a:ext cx="6196013" cy="360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a:defRPr sz="1200">
                <a:solidFill>
                  <a:schemeClr val="tx2"/>
                </a:solidFill>
                <a:latin typeface="Rage Italic" pitchFamily="66" charset="0"/>
                <a:cs typeface="+mn-cs"/>
              </a:defRPr>
            </a:lvl1pPr>
          </a:lstStyle>
          <a:p>
            <a:pPr>
              <a:defRPr/>
            </a:pPr>
            <a:endParaRPr lang="en-US"/>
          </a:p>
        </p:txBody>
      </p:sp>
      <p:sp>
        <p:nvSpPr>
          <p:cNvPr id="5" name="Footer Placeholder 4"/>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a:defRPr sz="1400">
                <a:solidFill>
                  <a:schemeClr val="tx2"/>
                </a:solidFill>
                <a:latin typeface="Rage Italic" pitchFamily="66" charset="0"/>
                <a:cs typeface="+mn-cs"/>
              </a:defRPr>
            </a:lvl1pPr>
          </a:lstStyle>
          <a:p>
            <a:pPr>
              <a:defRPr/>
            </a:pPr>
            <a:endParaRPr lang="en-US"/>
          </a:p>
        </p:txBody>
      </p:sp>
      <p:sp>
        <p:nvSpPr>
          <p:cNvPr id="6" name="Slide Number Placeholder 5"/>
          <p:cNvSpPr>
            <a:spLocks noGrp="1"/>
          </p:cNvSpPr>
          <p:nvPr>
            <p:ph type="sldNum" sz="quarter" idx="4"/>
          </p:nvPr>
        </p:nvSpPr>
        <p:spPr>
          <a:xfrm>
            <a:off x="7670800" y="5808663"/>
            <a:ext cx="554038" cy="365125"/>
          </a:xfrm>
          <a:prstGeom prst="rect">
            <a:avLst/>
          </a:prstGeom>
        </p:spPr>
        <p:txBody>
          <a:bodyPr vert="horz" lIns="91440" tIns="45720" rIns="91440" bIns="45720" rtlCol="0" anchor="ctr"/>
          <a:lstStyle>
            <a:lvl1pPr algn="r">
              <a:defRPr sz="1400">
                <a:solidFill>
                  <a:schemeClr val="tx2"/>
                </a:solidFill>
                <a:latin typeface="Rage Italic" pitchFamily="66" charset="0"/>
                <a:cs typeface="+mn-cs"/>
              </a:defRPr>
            </a:lvl1pPr>
          </a:lstStyle>
          <a:p>
            <a:pPr>
              <a:defRPr/>
            </a:pPr>
            <a:fld id="{07CC7F17-8CD9-4C2C-8D07-24C9F701B9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0" r:id="rId2"/>
    <p:sldLayoutId id="2147483741" r:id="rId3"/>
    <p:sldLayoutId id="2147483742" r:id="rId4"/>
    <p:sldLayoutId id="2147483743" r:id="rId5"/>
    <p:sldLayoutId id="2147483744" r:id="rId6"/>
    <p:sldLayoutId id="2147483745" r:id="rId7"/>
    <p:sldLayoutId id="2147483749" r:id="rId8"/>
    <p:sldLayoutId id="2147483750" r:id="rId9"/>
    <p:sldLayoutId id="2147483746" r:id="rId10"/>
    <p:sldLayoutId id="2147483747" r:id="rId11"/>
  </p:sldLayoutIdLst>
  <p:transition>
    <p:fade thruBlk="1"/>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tantia" pitchFamily="18" charset="0"/>
        </a:defRPr>
      </a:lvl2pPr>
      <a:lvl3pPr algn="ctr" rtl="0" eaLnBrk="0" fontAlgn="base" hangingPunct="0">
        <a:spcBef>
          <a:spcPct val="0"/>
        </a:spcBef>
        <a:spcAft>
          <a:spcPct val="0"/>
        </a:spcAft>
        <a:defRPr sz="4400">
          <a:solidFill>
            <a:schemeClr val="tx1"/>
          </a:solidFill>
          <a:latin typeface="Constantia" pitchFamily="18" charset="0"/>
        </a:defRPr>
      </a:lvl3pPr>
      <a:lvl4pPr algn="ctr" rtl="0" eaLnBrk="0" fontAlgn="base" hangingPunct="0">
        <a:spcBef>
          <a:spcPct val="0"/>
        </a:spcBef>
        <a:spcAft>
          <a:spcPct val="0"/>
        </a:spcAft>
        <a:defRPr sz="4400">
          <a:solidFill>
            <a:schemeClr val="tx1"/>
          </a:solidFill>
          <a:latin typeface="Constantia" pitchFamily="18" charset="0"/>
        </a:defRPr>
      </a:lvl4pPr>
      <a:lvl5pPr algn="ctr" rtl="0" eaLnBrk="0" fontAlgn="base" hangingPunct="0">
        <a:spcBef>
          <a:spcPct val="0"/>
        </a:spcBef>
        <a:spcAft>
          <a:spcPct val="0"/>
        </a:spcAft>
        <a:defRPr sz="44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3pPr>
      <a:lvl4pPr marL="1279525"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4pPr>
      <a:lvl5pPr marL="1644650" indent="-228600" algn="l" rtl="0" eaLnBrk="0" fontAlgn="base" hangingPunct="0">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biblia.com/bible/nkjv/Acts%2015.5" TargetMode="External"/><Relationship Id="rId2" Type="http://schemas.openxmlformats.org/officeDocument/2006/relationships/hyperlink" Target="http://biblia.com/bible/nkjv/Galatians%201.6-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biblia.com/bible/nkjv/John%2010.1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biblia.com/bible/nkjv/Matthew%2019.16-22" TargetMode="External"/><Relationship Id="rId2" Type="http://schemas.openxmlformats.org/officeDocument/2006/relationships/hyperlink" Target="http://biblia.com/bible/nkjv/Matthew%206.25-34" TargetMode="External"/><Relationship Id="rId1" Type="http://schemas.openxmlformats.org/officeDocument/2006/relationships/slideLayout" Target="../slideLayouts/slideLayout2.xml"/><Relationship Id="rId4" Type="http://schemas.openxmlformats.org/officeDocument/2006/relationships/hyperlink" Target="http://biblia.com/bible/nkjv/2%20Corinthians%208.9"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biblia.com/bible/nkjv/2%20Corinthians%206.4-10" TargetMode="External"/><Relationship Id="rId2" Type="http://schemas.openxmlformats.org/officeDocument/2006/relationships/hyperlink" Target="http://biblia.com/bible/nkjv/Philippians%202.6-8" TargetMode="External"/><Relationship Id="rId1" Type="http://schemas.openxmlformats.org/officeDocument/2006/relationships/slideLayout" Target="../slideLayouts/slideLayout2.xml"/><Relationship Id="rId5" Type="http://schemas.openxmlformats.org/officeDocument/2006/relationships/hyperlink" Target="http://biblia.com/bible/nkjv/3%20John%202" TargetMode="External"/><Relationship Id="rId4" Type="http://schemas.openxmlformats.org/officeDocument/2006/relationships/hyperlink" Target="http://biblia.com/bible/nkjv/James%202.5"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biblia.com/bible/nkjv/Philippians%202.27" TargetMode="External"/><Relationship Id="rId2" Type="http://schemas.openxmlformats.org/officeDocument/2006/relationships/hyperlink" Target="http://biblia.com/bible/nkjv/1%20Timothy%205.23" TargetMode="External"/><Relationship Id="rId1" Type="http://schemas.openxmlformats.org/officeDocument/2006/relationships/slideLayout" Target="../slideLayouts/slideLayout2.xml"/><Relationship Id="rId4" Type="http://schemas.openxmlformats.org/officeDocument/2006/relationships/hyperlink" Target="http://biblia.com/bible/nkjv/2%20Corinthians%2012.7-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1600200" y="1066800"/>
            <a:ext cx="6019800" cy="1066800"/>
          </a:xfrm>
        </p:spPr>
        <p:txBody>
          <a:bodyPr>
            <a:normAutofit fontScale="90000"/>
          </a:bodyPr>
          <a:lstStyle/>
          <a:p>
            <a:pPr eaLnBrk="1" hangingPunct="1"/>
            <a:r>
              <a:rPr lang="en-US" sz="5400" i="1" dirty="0" smtClean="0"/>
              <a:t>“Name It &amp; Claim It”</a:t>
            </a:r>
          </a:p>
        </p:txBody>
      </p:sp>
      <p:pic>
        <p:nvPicPr>
          <p:cNvPr id="4" name="Picture 3" descr="http://www.lookinguntojesus.net/images/20110306c.jpg"/>
          <p:cNvPicPr/>
          <p:nvPr/>
        </p:nvPicPr>
        <p:blipFill>
          <a:blip r:embed="rId2"/>
          <a:srcRect/>
          <a:stretch>
            <a:fillRect/>
          </a:stretch>
        </p:blipFill>
        <p:spPr bwMode="auto">
          <a:xfrm>
            <a:off x="2895600" y="2209800"/>
            <a:ext cx="3276600" cy="3200400"/>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66800" y="609600"/>
            <a:ext cx="6964363" cy="1201737"/>
          </a:xfrm>
        </p:spPr>
        <p:txBody>
          <a:bodyPr/>
          <a:lstStyle/>
          <a:p>
            <a:pPr eaLnBrk="1" hangingPunct="1"/>
            <a:r>
              <a:rPr lang="en-US" dirty="0" smtClean="0"/>
              <a:t>Conclusion</a:t>
            </a:r>
          </a:p>
        </p:txBody>
      </p:sp>
      <p:sp>
        <p:nvSpPr>
          <p:cNvPr id="57347" name="Rectangle 3"/>
          <p:cNvSpPr>
            <a:spLocks noGrp="1" noChangeArrowheads="1"/>
          </p:cNvSpPr>
          <p:nvPr>
            <p:ph idx="1"/>
          </p:nvPr>
        </p:nvSpPr>
        <p:spPr>
          <a:xfrm>
            <a:off x="762000" y="1524000"/>
            <a:ext cx="7543800" cy="4724400"/>
          </a:xfrm>
        </p:spPr>
        <p:txBody>
          <a:bodyPr/>
          <a:lstStyle/>
          <a:p>
            <a:r>
              <a:rPr lang="en-AU" sz="2800" dirty="0" smtClean="0"/>
              <a:t>Osteen and his cohorts say </a:t>
            </a:r>
            <a:r>
              <a:rPr lang="en-AU" sz="2800" i="1" dirty="0" smtClean="0"/>
              <a:t>"name it and claim it,"</a:t>
            </a:r>
            <a:r>
              <a:rPr lang="en-AU" sz="2800" dirty="0" smtClean="0"/>
              <a:t> making God their own personal Santa. </a:t>
            </a:r>
          </a:p>
          <a:p>
            <a:r>
              <a:rPr lang="en-AU" sz="2800" dirty="0" smtClean="0"/>
              <a:t>Paul named his thorn and God said "No.“</a:t>
            </a:r>
          </a:p>
          <a:p>
            <a:r>
              <a:rPr lang="en-AU" sz="2800" dirty="0" smtClean="0"/>
              <a:t> If Paul couldn't "name and claim," nor taught such - how dare any today? </a:t>
            </a:r>
          </a:p>
          <a:p>
            <a:r>
              <a:rPr lang="en-AU" sz="2800" dirty="0" smtClean="0"/>
              <a:t>It is another gospel, a perversion.</a:t>
            </a:r>
          </a:p>
          <a:p>
            <a:pPr lvl="1"/>
            <a:r>
              <a:rPr lang="en-AU" sz="2400" dirty="0" smtClean="0"/>
              <a:t>“</a:t>
            </a:r>
            <a:r>
              <a:rPr lang="en-US" sz="2400" baseline="30000" dirty="0" smtClean="0"/>
              <a:t>10</a:t>
            </a:r>
            <a:r>
              <a:rPr lang="en-US" sz="2400" dirty="0" smtClean="0"/>
              <a:t> </a:t>
            </a:r>
            <a:r>
              <a:rPr lang="en-US" sz="2400" i="1" dirty="0" smtClean="0"/>
              <a:t>For do I now persuade men, or God? Or do I seek to please men? For if I still pleased men, I would not be a bondservant of Christ.” </a:t>
            </a:r>
            <a:r>
              <a:rPr lang="en-US" sz="2400" dirty="0" smtClean="0"/>
              <a:t>– Galatians 1:10</a:t>
            </a:r>
            <a:endParaRPr lang="en-US" sz="24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wipe(down)">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wipe(down)">
                                      <p:cBhvr>
                                        <p:cTn id="12" dur="500"/>
                                        <p:tgtEl>
                                          <p:spTgt spid="57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wipe(down)">
                                      <p:cBhvr>
                                        <p:cTn id="17" dur="500"/>
                                        <p:tgtEl>
                                          <p:spTgt spid="57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7347">
                                            <p:txEl>
                                              <p:pRg st="3" end="3"/>
                                            </p:txEl>
                                          </p:spTgt>
                                        </p:tgtEl>
                                        <p:attrNameLst>
                                          <p:attrName>style.visibility</p:attrName>
                                        </p:attrNameLst>
                                      </p:cBhvr>
                                      <p:to>
                                        <p:strVal val="visible"/>
                                      </p:to>
                                    </p:set>
                                    <p:animEffect transition="in" filter="wipe(down)">
                                      <p:cBhvr>
                                        <p:cTn id="22" dur="500"/>
                                        <p:tgtEl>
                                          <p:spTgt spid="57347">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7347">
                                            <p:txEl>
                                              <p:pRg st="4" end="4"/>
                                            </p:txEl>
                                          </p:spTgt>
                                        </p:tgtEl>
                                        <p:attrNameLst>
                                          <p:attrName>style.visibility</p:attrName>
                                        </p:attrNameLst>
                                      </p:cBhvr>
                                      <p:to>
                                        <p:strVal val="visible"/>
                                      </p:to>
                                    </p:set>
                                    <p:animEffect transition="in" filter="wipe(down)">
                                      <p:cBhvr>
                                        <p:cTn id="25" dur="500"/>
                                        <p:tgtEl>
                                          <p:spTgt spid="573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ubcfayetteville.org/wp-content/uploads/2007/05/renew.gif"/>
          <p:cNvPicPr>
            <a:picLocks noChangeAspect="1" noChangeArrowheads="1"/>
          </p:cNvPicPr>
          <p:nvPr/>
        </p:nvPicPr>
        <p:blipFill>
          <a:blip r:embed="rId2"/>
          <a:srcRect/>
          <a:stretch>
            <a:fillRect/>
          </a:stretch>
        </p:blipFill>
        <p:spPr bwMode="auto">
          <a:xfrm>
            <a:off x="1219200" y="609600"/>
            <a:ext cx="6705600" cy="5713171"/>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lookinguntojesus.net/images/20110306b.jpg"/>
          <p:cNvPicPr/>
          <p:nvPr/>
        </p:nvPicPr>
        <p:blipFill>
          <a:blip r:embed="rId2"/>
          <a:srcRect/>
          <a:stretch>
            <a:fillRect/>
          </a:stretch>
        </p:blipFill>
        <p:spPr bwMode="auto">
          <a:xfrm>
            <a:off x="1676400" y="990600"/>
            <a:ext cx="5562600" cy="4876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990600" y="609600"/>
            <a:ext cx="7239000" cy="5562600"/>
          </a:xfrm>
        </p:spPr>
        <p:txBody>
          <a:bodyPr/>
          <a:lstStyle/>
          <a:p>
            <a:r>
              <a:rPr lang="en-AU" sz="2800" dirty="0" smtClean="0"/>
              <a:t>Joel Osteen assures his readers and followers that...</a:t>
            </a:r>
            <a:endParaRPr lang="en-US" sz="2800" dirty="0" smtClean="0"/>
          </a:p>
          <a:p>
            <a:pPr lvl="1"/>
            <a:r>
              <a:rPr lang="en-AU" sz="2600" i="1" dirty="0" smtClean="0"/>
              <a:t>“God wants us to prosper financially, to have plenty of money, to </a:t>
            </a:r>
            <a:r>
              <a:rPr lang="en-AU" sz="2600" i="1" dirty="0" err="1" smtClean="0"/>
              <a:t>fulfill</a:t>
            </a:r>
            <a:r>
              <a:rPr lang="en-AU" sz="2600" i="1" dirty="0" smtClean="0"/>
              <a:t> the destiny He has laid out for us.”</a:t>
            </a:r>
          </a:p>
          <a:p>
            <a:r>
              <a:rPr lang="en-AU" sz="2800" dirty="0" smtClean="0"/>
              <a:t>He preaches a </a:t>
            </a:r>
            <a:r>
              <a:rPr lang="en-AU" sz="2800" i="1" dirty="0" smtClean="0"/>
              <a:t>"name it and claim it"</a:t>
            </a:r>
            <a:r>
              <a:rPr lang="en-AU" sz="2800" dirty="0" smtClean="0"/>
              <a:t> gospel; turning Christianity into a religion about temporal happiness rather than devoted service to the God of heaven in hope of eternal life. He tells us that... </a:t>
            </a:r>
            <a:endParaRPr lang="en-US" sz="2800" dirty="0" smtClean="0"/>
          </a:p>
          <a:p>
            <a:pPr lvl="1"/>
            <a:r>
              <a:rPr lang="en-AU" sz="2600" i="1" dirty="0" smtClean="0"/>
              <a:t>“If we say it long enough eventually we're going to reap a harvest. We're going to get exactly what we're saying.”</a:t>
            </a:r>
            <a:endParaRPr lang="en-US" sz="2600" dirty="0" smtClean="0"/>
          </a:p>
          <a:p>
            <a:endParaRPr lang="en-AU" sz="2800" i="1" dirty="0" smtClean="0"/>
          </a:p>
          <a:p>
            <a:endParaRPr lang="en-US" sz="24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00"/>
                                        <p:tgtEl>
                                          <p:spTgt spid="4099">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wipe(down)">
                                      <p:cBhvr>
                                        <p:cTn id="10" dur="500"/>
                                        <p:tgtEl>
                                          <p:spTgt spid="409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wipe(down)">
                                      <p:cBhvr>
                                        <p:cTn id="15" dur="500"/>
                                        <p:tgtEl>
                                          <p:spTgt spid="4099">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099">
                                            <p:txEl>
                                              <p:pRg st="3" end="3"/>
                                            </p:txEl>
                                          </p:spTgt>
                                        </p:tgtEl>
                                        <p:attrNameLst>
                                          <p:attrName>style.visibility</p:attrName>
                                        </p:attrNameLst>
                                      </p:cBhvr>
                                      <p:to>
                                        <p:strVal val="visible"/>
                                      </p:to>
                                    </p:set>
                                    <p:animEffect transition="in" filter="wipe(down)">
                                      <p:cBhvr>
                                        <p:cTn id="18"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838200" y="762000"/>
            <a:ext cx="7543800" cy="5486400"/>
          </a:xfrm>
        </p:spPr>
        <p:txBody>
          <a:bodyPr/>
          <a:lstStyle/>
          <a:p>
            <a:r>
              <a:rPr lang="en-AU" sz="3200" dirty="0" smtClean="0"/>
              <a:t>Again, he tells us... </a:t>
            </a:r>
            <a:endParaRPr lang="en-US" sz="3200" dirty="0" smtClean="0"/>
          </a:p>
          <a:p>
            <a:pPr lvl="1"/>
            <a:r>
              <a:rPr lang="en-AU" sz="2800" b="1" i="1" dirty="0" smtClean="0"/>
              <a:t>“If you develop an image of success, health, abundance, joy, peace, happiness - nothing on earth will be able to hold those things from you.”</a:t>
            </a:r>
            <a:endParaRPr lang="en-US" sz="2800" b="1" dirty="0" smtClean="0"/>
          </a:p>
          <a:p>
            <a:pPr algn="ctr">
              <a:buNone/>
            </a:pPr>
            <a:r>
              <a:rPr lang="en-AU" sz="3200" i="1" dirty="0" smtClean="0"/>
              <a:t>Such things appeal to the flesh...</a:t>
            </a:r>
          </a:p>
          <a:p>
            <a:r>
              <a:rPr lang="en-AU" sz="2800" dirty="0" smtClean="0"/>
              <a:t>Prosperity preaching is based in a misuse of a few Bible texts, and an utter disregard of several more.</a:t>
            </a:r>
          </a:p>
          <a:p>
            <a:r>
              <a:rPr lang="en-AU" sz="2800" dirty="0" smtClean="0"/>
              <a:t> It teaches self-interest, not selflessness. </a:t>
            </a:r>
          </a:p>
          <a:p>
            <a:r>
              <a:rPr lang="en-AU" sz="2800" dirty="0" smtClean="0"/>
              <a:t>It emphasizes materialism, not spiritual things.</a:t>
            </a:r>
            <a:endParaRPr lang="en-US" sz="2800"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00"/>
                                        <p:tgtEl>
                                          <p:spTgt spid="4099">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wipe(down)">
                                      <p:cBhvr>
                                        <p:cTn id="10" dur="500"/>
                                        <p:tgtEl>
                                          <p:spTgt spid="409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wipe(down)">
                                      <p:cBhvr>
                                        <p:cTn id="15" dur="500"/>
                                        <p:tgtEl>
                                          <p:spTgt spid="409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099">
                                            <p:txEl>
                                              <p:pRg st="3" end="3"/>
                                            </p:txEl>
                                          </p:spTgt>
                                        </p:tgtEl>
                                        <p:attrNameLst>
                                          <p:attrName>style.visibility</p:attrName>
                                        </p:attrNameLst>
                                      </p:cBhvr>
                                      <p:to>
                                        <p:strVal val="visible"/>
                                      </p:to>
                                    </p:set>
                                    <p:animEffect transition="in" filter="wipe(down)">
                                      <p:cBhvr>
                                        <p:cTn id="20" dur="500"/>
                                        <p:tgtEl>
                                          <p:spTgt spid="409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Effect transition="in" filter="wipe(down)">
                                      <p:cBhvr>
                                        <p:cTn id="25" dur="500"/>
                                        <p:tgtEl>
                                          <p:spTgt spid="409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099">
                                            <p:txEl>
                                              <p:pRg st="5" end="5"/>
                                            </p:txEl>
                                          </p:spTgt>
                                        </p:tgtEl>
                                        <p:attrNameLst>
                                          <p:attrName>style.visibility</p:attrName>
                                        </p:attrNameLst>
                                      </p:cBhvr>
                                      <p:to>
                                        <p:strVal val="visible"/>
                                      </p:to>
                                    </p:set>
                                    <p:animEffect transition="in" filter="wipe(down)">
                                      <p:cBhvr>
                                        <p:cTn id="30"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762000" y="609600"/>
            <a:ext cx="7391400" cy="5562600"/>
          </a:xfrm>
        </p:spPr>
        <p:txBody>
          <a:bodyPr/>
          <a:lstStyle/>
          <a:p>
            <a:r>
              <a:rPr lang="en-AU" b="1" i="1" dirty="0" smtClean="0"/>
              <a:t>“I marvel that you are turning away so soon from Him who called you in the grace of Christ, to a different gospel, which is not another; but there are some who trouble you and want to pervert the gospel of Christ.” 					- </a:t>
            </a:r>
            <a:r>
              <a:rPr lang="en-AU" b="1" dirty="0" smtClean="0"/>
              <a:t>(</a:t>
            </a:r>
            <a:r>
              <a:rPr lang="en-AU" b="1" dirty="0" smtClean="0">
                <a:hlinkClick r:id="rId2"/>
              </a:rPr>
              <a:t>Galatians 1:6-7</a:t>
            </a:r>
            <a:r>
              <a:rPr lang="en-AU" b="1" dirty="0" smtClean="0"/>
              <a:t>)</a:t>
            </a:r>
            <a:endParaRPr lang="en-US" b="1" dirty="0" smtClean="0"/>
          </a:p>
          <a:p>
            <a:r>
              <a:rPr lang="en-AU" sz="2200" b="1" dirty="0" smtClean="0"/>
              <a:t>Men have perverted the gospel in a variety of ways  through the ages.</a:t>
            </a:r>
          </a:p>
          <a:p>
            <a:r>
              <a:rPr lang="en-AU" sz="2200" b="1" dirty="0" smtClean="0"/>
              <a:t>In Paul's day, the Jewish Christians insisted that the Gentiles keep Moses' law (</a:t>
            </a:r>
            <a:r>
              <a:rPr lang="en-AU" sz="2200" b="1" dirty="0" smtClean="0">
                <a:hlinkClick r:id="rId3"/>
              </a:rPr>
              <a:t>Acts 15:5</a:t>
            </a:r>
            <a:r>
              <a:rPr lang="en-AU" sz="2200" b="1" dirty="0" smtClean="0"/>
              <a:t>). </a:t>
            </a:r>
          </a:p>
          <a:p>
            <a:r>
              <a:rPr lang="en-AU" sz="2200" b="1" dirty="0" smtClean="0"/>
              <a:t>Years later, the roots which would eventually result in men adding a overabundance of doctrines, grounded in human tradition, not in the word of God.</a:t>
            </a:r>
          </a:p>
          <a:p>
            <a:r>
              <a:rPr lang="en-AU" sz="2200" b="1" dirty="0" smtClean="0"/>
              <a:t>There have been several different “gospels” taught through the centuries, each one a perversion of the truth of God's word</a:t>
            </a:r>
            <a:r>
              <a:rPr lang="en-AU" sz="2200" dirty="0" smtClean="0"/>
              <a:t>.</a:t>
            </a:r>
            <a:endParaRPr lang="en-US" sz="2200" dirty="0" smtClean="0"/>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wipe(down)">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wipe(down)">
                                      <p:cBhvr>
                                        <p:cTn id="12" dur="500"/>
                                        <p:tgtEl>
                                          <p:spTgt spid="66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Effect transition="in" filter="wipe(down)">
                                      <p:cBhvr>
                                        <p:cTn id="17" dur="500"/>
                                        <p:tgtEl>
                                          <p:spTgt spid="665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6563">
                                            <p:txEl>
                                              <p:pRg st="3" end="3"/>
                                            </p:txEl>
                                          </p:spTgt>
                                        </p:tgtEl>
                                        <p:attrNameLst>
                                          <p:attrName>style.visibility</p:attrName>
                                        </p:attrNameLst>
                                      </p:cBhvr>
                                      <p:to>
                                        <p:strVal val="visible"/>
                                      </p:to>
                                    </p:set>
                                    <p:animEffect transition="in" filter="wipe(down)">
                                      <p:cBhvr>
                                        <p:cTn id="22" dur="500"/>
                                        <p:tgtEl>
                                          <p:spTgt spid="665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6563">
                                            <p:txEl>
                                              <p:pRg st="4" end="4"/>
                                            </p:txEl>
                                          </p:spTgt>
                                        </p:tgtEl>
                                        <p:attrNameLst>
                                          <p:attrName>style.visibility</p:attrName>
                                        </p:attrNameLst>
                                      </p:cBhvr>
                                      <p:to>
                                        <p:strVal val="visible"/>
                                      </p:to>
                                    </p:set>
                                    <p:animEffect transition="in" filter="wipe(down)">
                                      <p:cBhvr>
                                        <p:cTn id="27" dur="500"/>
                                        <p:tgtEl>
                                          <p:spTgt spid="665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762000" y="685800"/>
            <a:ext cx="7467600" cy="5486400"/>
          </a:xfrm>
        </p:spPr>
        <p:txBody>
          <a:bodyPr/>
          <a:lstStyle/>
          <a:p>
            <a:r>
              <a:rPr lang="en-AU" dirty="0" smtClean="0"/>
              <a:t>You will hear prosperity preachers say that God wants you to have "an abundant life." Indeed, Jesus said, </a:t>
            </a:r>
            <a:endParaRPr lang="en-US" dirty="0" smtClean="0"/>
          </a:p>
          <a:p>
            <a:pPr lvl="1"/>
            <a:r>
              <a:rPr lang="en-AU" b="1" i="1" dirty="0" smtClean="0"/>
              <a:t>“I have come that they may have life, and that they may have it more abundantly.”</a:t>
            </a:r>
            <a:r>
              <a:rPr lang="en-AU" b="1" dirty="0" smtClean="0"/>
              <a:t> (</a:t>
            </a:r>
            <a:r>
              <a:rPr lang="en-AU" b="1" dirty="0" smtClean="0">
                <a:hlinkClick r:id="rId2"/>
              </a:rPr>
              <a:t>John 10:10</a:t>
            </a:r>
            <a:r>
              <a:rPr lang="en-AU" b="1" dirty="0" smtClean="0"/>
              <a:t>)</a:t>
            </a:r>
            <a:endParaRPr lang="en-US" b="1" dirty="0" smtClean="0"/>
          </a:p>
          <a:p>
            <a:r>
              <a:rPr lang="en-AU" dirty="0" smtClean="0"/>
              <a:t>Was Jesus promising His followers cars, vacation homes, boats, etc.? </a:t>
            </a:r>
          </a:p>
          <a:p>
            <a:r>
              <a:rPr lang="en-AU" dirty="0" smtClean="0"/>
              <a:t>The life which He gives is in contrast with the death and destruction that the thief causes (v 10). </a:t>
            </a:r>
          </a:p>
          <a:p>
            <a:r>
              <a:rPr lang="en-AU" sz="2800" dirty="0" smtClean="0"/>
              <a:t>Who is the thief? Is it not the devil? </a:t>
            </a:r>
            <a:r>
              <a:rPr lang="en-AU" sz="2600" dirty="0" smtClean="0"/>
              <a:t> </a:t>
            </a:r>
            <a:endParaRPr lang="en-US" sz="2600" dirty="0" smtClean="0"/>
          </a:p>
          <a:p>
            <a:pPr lvl="1"/>
            <a:r>
              <a:rPr lang="en-AU" b="1" dirty="0" smtClean="0"/>
              <a:t>Satan does not begrudge us prosperity in things of this world. He wanted Eve to have the fruit; he offered the nations to Jesus, and was happy for Judas to have 30 pieces of silver. </a:t>
            </a:r>
            <a:endParaRPr lang="en-US" b="1" i="1" dirty="0" smtClean="0">
              <a:solidFill>
                <a:schemeClr val="bg2">
                  <a:lumMod val="50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wipe(down)">
                                      <p:cBhvr>
                                        <p:cTn id="7" dur="500"/>
                                        <p:tgtEl>
                                          <p:spTgt spid="68611">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8611">
                                            <p:txEl>
                                              <p:pRg st="1" end="1"/>
                                            </p:txEl>
                                          </p:spTgt>
                                        </p:tgtEl>
                                        <p:attrNameLst>
                                          <p:attrName>style.visibility</p:attrName>
                                        </p:attrNameLst>
                                      </p:cBhvr>
                                      <p:to>
                                        <p:strVal val="visible"/>
                                      </p:to>
                                    </p:set>
                                    <p:animEffect transition="in" filter="wipe(down)">
                                      <p:cBhvr>
                                        <p:cTn id="10" dur="500"/>
                                        <p:tgtEl>
                                          <p:spTgt spid="686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animEffect transition="in" filter="wipe(down)">
                                      <p:cBhvr>
                                        <p:cTn id="15" dur="500"/>
                                        <p:tgtEl>
                                          <p:spTgt spid="686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8611">
                                            <p:txEl>
                                              <p:pRg st="3" end="3"/>
                                            </p:txEl>
                                          </p:spTgt>
                                        </p:tgtEl>
                                        <p:attrNameLst>
                                          <p:attrName>style.visibility</p:attrName>
                                        </p:attrNameLst>
                                      </p:cBhvr>
                                      <p:to>
                                        <p:strVal val="visible"/>
                                      </p:to>
                                    </p:set>
                                    <p:animEffect transition="in" filter="wipe(down)">
                                      <p:cBhvr>
                                        <p:cTn id="20" dur="500"/>
                                        <p:tgtEl>
                                          <p:spTgt spid="686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8611">
                                            <p:txEl>
                                              <p:pRg st="4" end="4"/>
                                            </p:txEl>
                                          </p:spTgt>
                                        </p:tgtEl>
                                        <p:attrNameLst>
                                          <p:attrName>style.visibility</p:attrName>
                                        </p:attrNameLst>
                                      </p:cBhvr>
                                      <p:to>
                                        <p:strVal val="visible"/>
                                      </p:to>
                                    </p:set>
                                    <p:animEffect transition="in" filter="wipe(down)">
                                      <p:cBhvr>
                                        <p:cTn id="25" dur="500"/>
                                        <p:tgtEl>
                                          <p:spTgt spid="68611">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8611">
                                            <p:txEl>
                                              <p:pRg st="5" end="5"/>
                                            </p:txEl>
                                          </p:spTgt>
                                        </p:tgtEl>
                                        <p:attrNameLst>
                                          <p:attrName>style.visibility</p:attrName>
                                        </p:attrNameLst>
                                      </p:cBhvr>
                                      <p:to>
                                        <p:strVal val="visible"/>
                                      </p:to>
                                    </p:set>
                                    <p:animEffect transition="in" filter="wipe(down)">
                                      <p:cBhvr>
                                        <p:cTn id="28" dur="500"/>
                                        <p:tgtEl>
                                          <p:spTgt spid="686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762000" y="609600"/>
            <a:ext cx="7543800" cy="5562600"/>
          </a:xfrm>
        </p:spPr>
        <p:txBody>
          <a:bodyPr/>
          <a:lstStyle/>
          <a:p>
            <a:r>
              <a:rPr lang="en-AU" dirty="0" smtClean="0"/>
              <a:t>The abundant life which Jesus does not major in materialism. </a:t>
            </a:r>
            <a:r>
              <a:rPr lang="en-AU" dirty="0" smtClean="0">
                <a:hlinkClick r:id="rId2"/>
              </a:rPr>
              <a:t>Matthew 6:25-34</a:t>
            </a:r>
            <a:endParaRPr lang="en-AU" dirty="0" smtClean="0"/>
          </a:p>
          <a:p>
            <a:r>
              <a:rPr lang="en-AU" dirty="0" smtClean="0"/>
              <a:t>He commanded the rich young ruler to sell what he had, for his material wealth </a:t>
            </a:r>
            <a:r>
              <a:rPr lang="en-AU" u="sng" dirty="0" smtClean="0"/>
              <a:t>stood between him and eternal life</a:t>
            </a:r>
            <a:r>
              <a:rPr lang="en-AU" dirty="0" smtClean="0"/>
              <a:t> - (</a:t>
            </a:r>
            <a:r>
              <a:rPr lang="en-AU" dirty="0" smtClean="0">
                <a:hlinkClick r:id="rId3"/>
              </a:rPr>
              <a:t>Matthew 19:16-22</a:t>
            </a:r>
            <a:r>
              <a:rPr lang="en-AU" dirty="0" smtClean="0"/>
              <a:t>).</a:t>
            </a:r>
          </a:p>
          <a:p>
            <a:r>
              <a:rPr lang="en-AU" dirty="0" smtClean="0"/>
              <a:t>Another favourite text of the health and wealth folks is </a:t>
            </a:r>
            <a:r>
              <a:rPr lang="en-AU" dirty="0" smtClean="0">
                <a:hlinkClick r:id="rId4"/>
              </a:rPr>
              <a:t>2 Corinthians 8:9</a:t>
            </a:r>
            <a:r>
              <a:rPr lang="en-AU" dirty="0" smtClean="0"/>
              <a:t>. There, we read, </a:t>
            </a:r>
            <a:endParaRPr lang="en-US" dirty="0" smtClean="0"/>
          </a:p>
          <a:p>
            <a:pPr lvl="1"/>
            <a:r>
              <a:rPr lang="en-AU" b="1" i="1" dirty="0" smtClean="0"/>
              <a:t>“For you know the grace of our Lord Jesus Christ, that though He was rich, yet for your sakes He became poor, that you through His poverty might become rich.”</a:t>
            </a:r>
            <a:endParaRPr lang="en-US" b="1" dirty="0" smtClean="0"/>
          </a:p>
          <a:p>
            <a:r>
              <a:rPr lang="en-AU" sz="2200" b="1" dirty="0" smtClean="0"/>
              <a:t>Paul encouraged the Corinthians to minister to the needs of others. There was no promise of wealth, but rather an acknowledgement that when they might be in need, others would minister to them (v 14).</a:t>
            </a:r>
            <a:endParaRPr lang="en-US" sz="2200" b="1" dirty="0" smtClean="0"/>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wipe(down)">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wipe(down)">
                                      <p:cBhvr>
                                        <p:cTn id="12" dur="5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wipe(down)">
                                      <p:cBhvr>
                                        <p:cTn id="17" dur="500"/>
                                        <p:tgtEl>
                                          <p:spTgt spid="68611">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8611">
                                            <p:txEl>
                                              <p:pRg st="3" end="3"/>
                                            </p:txEl>
                                          </p:spTgt>
                                        </p:tgtEl>
                                        <p:attrNameLst>
                                          <p:attrName>style.visibility</p:attrName>
                                        </p:attrNameLst>
                                      </p:cBhvr>
                                      <p:to>
                                        <p:strVal val="visible"/>
                                      </p:to>
                                    </p:set>
                                    <p:animEffect transition="in" filter="wipe(down)">
                                      <p:cBhvr>
                                        <p:cTn id="20" dur="500"/>
                                        <p:tgtEl>
                                          <p:spTgt spid="686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8611">
                                            <p:txEl>
                                              <p:pRg st="4" end="4"/>
                                            </p:txEl>
                                          </p:spTgt>
                                        </p:tgtEl>
                                        <p:attrNameLst>
                                          <p:attrName>style.visibility</p:attrName>
                                        </p:attrNameLst>
                                      </p:cBhvr>
                                      <p:to>
                                        <p:strVal val="visible"/>
                                      </p:to>
                                    </p:set>
                                    <p:animEffect transition="in" filter="wipe(down)">
                                      <p:cBhvr>
                                        <p:cTn id="25" dur="500"/>
                                        <p:tgtEl>
                                          <p:spTgt spid="68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762000" y="609600"/>
            <a:ext cx="7543800" cy="5562600"/>
          </a:xfrm>
        </p:spPr>
        <p:txBody>
          <a:bodyPr/>
          <a:lstStyle/>
          <a:p>
            <a:r>
              <a:rPr lang="en-AU" dirty="0" smtClean="0"/>
              <a:t>Jesus became poor in that He dwelt as a man and died for our sins (</a:t>
            </a:r>
            <a:r>
              <a:rPr lang="en-AU" dirty="0" smtClean="0">
                <a:hlinkClick r:id="rId2"/>
              </a:rPr>
              <a:t>Philippians 2:6-8</a:t>
            </a:r>
            <a:r>
              <a:rPr lang="en-AU" dirty="0" smtClean="0"/>
              <a:t>). </a:t>
            </a:r>
          </a:p>
          <a:p>
            <a:r>
              <a:rPr lang="en-AU" dirty="0" smtClean="0"/>
              <a:t>We become rich in Him in faith, not in dollars and cents (</a:t>
            </a:r>
            <a:r>
              <a:rPr lang="en-AU" dirty="0" smtClean="0">
                <a:hlinkClick r:id="rId3"/>
              </a:rPr>
              <a:t>2 Corinthians 6:4-10</a:t>
            </a:r>
            <a:r>
              <a:rPr lang="en-AU" dirty="0" smtClean="0"/>
              <a:t>; </a:t>
            </a:r>
            <a:r>
              <a:rPr lang="en-AU" dirty="0" smtClean="0">
                <a:hlinkClick r:id="rId4"/>
              </a:rPr>
              <a:t>James 2:5</a:t>
            </a:r>
            <a:r>
              <a:rPr lang="en-AU" dirty="0" smtClean="0"/>
              <a:t>).</a:t>
            </a:r>
            <a:endParaRPr lang="en-US" dirty="0" smtClean="0"/>
          </a:p>
          <a:p>
            <a:r>
              <a:rPr lang="en-AU" dirty="0" smtClean="0"/>
              <a:t>Finally, you may hear prosperity proponents citing 	</a:t>
            </a:r>
            <a:r>
              <a:rPr lang="en-AU" dirty="0" smtClean="0">
                <a:hlinkClick r:id="rId5"/>
              </a:rPr>
              <a:t>3 John 2</a:t>
            </a:r>
            <a:r>
              <a:rPr lang="en-AU" dirty="0" smtClean="0"/>
              <a:t>: </a:t>
            </a:r>
            <a:endParaRPr lang="en-US" dirty="0" smtClean="0"/>
          </a:p>
          <a:p>
            <a:pPr lvl="1"/>
            <a:r>
              <a:rPr lang="en-AU" b="1" i="1" dirty="0" smtClean="0"/>
              <a:t>“Beloved, I pray that you may prosper in all things and  be in health, just as your soul prospers.”</a:t>
            </a:r>
          </a:p>
          <a:p>
            <a:pPr lvl="1"/>
            <a:r>
              <a:rPr lang="en-AU" dirty="0" smtClean="0"/>
              <a:t>It was a greeting, nothing more or less.</a:t>
            </a:r>
            <a:endParaRPr lang="en-US" b="1"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wipe(down)">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wipe(down)">
                                      <p:cBhvr>
                                        <p:cTn id="12" dur="5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wipe(down)">
                                      <p:cBhvr>
                                        <p:cTn id="17" dur="500"/>
                                        <p:tgtEl>
                                          <p:spTgt spid="68611">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8611">
                                            <p:txEl>
                                              <p:pRg st="3" end="3"/>
                                            </p:txEl>
                                          </p:spTgt>
                                        </p:tgtEl>
                                        <p:attrNameLst>
                                          <p:attrName>style.visibility</p:attrName>
                                        </p:attrNameLst>
                                      </p:cBhvr>
                                      <p:to>
                                        <p:strVal val="visible"/>
                                      </p:to>
                                    </p:set>
                                    <p:animEffect transition="in" filter="wipe(down)">
                                      <p:cBhvr>
                                        <p:cTn id="20" dur="500"/>
                                        <p:tgtEl>
                                          <p:spTgt spid="68611">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8611">
                                            <p:txEl>
                                              <p:pRg st="4" end="4"/>
                                            </p:txEl>
                                          </p:spTgt>
                                        </p:tgtEl>
                                        <p:attrNameLst>
                                          <p:attrName>style.visibility</p:attrName>
                                        </p:attrNameLst>
                                      </p:cBhvr>
                                      <p:to>
                                        <p:strVal val="visible"/>
                                      </p:to>
                                    </p:set>
                                    <p:animEffect transition="in" filter="wipe(down)">
                                      <p:cBhvr>
                                        <p:cTn id="23" dur="500"/>
                                        <p:tgtEl>
                                          <p:spTgt spid="68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762000" y="914400"/>
            <a:ext cx="7543800" cy="4724400"/>
          </a:xfrm>
        </p:spPr>
        <p:txBody>
          <a:bodyPr/>
          <a:lstStyle/>
          <a:p>
            <a:r>
              <a:rPr lang="en-AU" sz="2800" dirty="0" smtClean="0"/>
              <a:t>If health &amp; wealth are in a linear relationship to faith, then...</a:t>
            </a:r>
          </a:p>
          <a:p>
            <a:pPr lvl="1"/>
            <a:r>
              <a:rPr lang="en-AU" sz="2600" dirty="0" smtClean="0"/>
              <a:t>Timothy (</a:t>
            </a:r>
            <a:r>
              <a:rPr lang="en-AU" sz="2600" dirty="0" smtClean="0">
                <a:hlinkClick r:id="rId2"/>
              </a:rPr>
              <a:t>1 Timothy 5:23</a:t>
            </a:r>
            <a:r>
              <a:rPr lang="en-AU" sz="2600" dirty="0" smtClean="0"/>
              <a:t>), </a:t>
            </a:r>
          </a:p>
          <a:p>
            <a:pPr lvl="1"/>
            <a:r>
              <a:rPr lang="en-AU" sz="2600" dirty="0" err="1" smtClean="0"/>
              <a:t>Epaphroditus</a:t>
            </a:r>
            <a:r>
              <a:rPr lang="en-AU" sz="2600" dirty="0" smtClean="0"/>
              <a:t> (</a:t>
            </a:r>
            <a:r>
              <a:rPr lang="en-AU" sz="2600" dirty="0" smtClean="0">
                <a:hlinkClick r:id="rId3"/>
              </a:rPr>
              <a:t>Philippians 2:27</a:t>
            </a:r>
            <a:r>
              <a:rPr lang="en-AU" sz="2600" dirty="0" smtClean="0"/>
              <a:t>), and others were not very faithful. </a:t>
            </a:r>
          </a:p>
          <a:p>
            <a:pPr lvl="1"/>
            <a:r>
              <a:rPr lang="en-AU" sz="2600" dirty="0" smtClean="0"/>
              <a:t>Paul suffered health issues. </a:t>
            </a:r>
          </a:p>
          <a:p>
            <a:pPr lvl="2"/>
            <a:r>
              <a:rPr lang="en-AU" sz="2400" dirty="0" smtClean="0"/>
              <a:t>He asked God to take it away, but He did not 	(</a:t>
            </a:r>
            <a:r>
              <a:rPr lang="en-AU" sz="2400" dirty="0" smtClean="0">
                <a:hlinkClick r:id="rId4"/>
              </a:rPr>
              <a:t>2 Corinthians 12:7-10</a:t>
            </a:r>
            <a:r>
              <a:rPr lang="en-AU" sz="2400" dirty="0" smtClean="0"/>
              <a:t>).</a:t>
            </a:r>
            <a:endParaRPr lang="en-US" sz="2400"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wipe(down)">
                                      <p:cBhvr>
                                        <p:cTn id="7" dur="500"/>
                                        <p:tgtEl>
                                          <p:spTgt spid="5734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7347">
                                            <p:txEl>
                                              <p:pRg st="1" end="1"/>
                                            </p:txEl>
                                          </p:spTgt>
                                        </p:tgtEl>
                                        <p:attrNameLst>
                                          <p:attrName>style.visibility</p:attrName>
                                        </p:attrNameLst>
                                      </p:cBhvr>
                                      <p:to>
                                        <p:strVal val="visible"/>
                                      </p:to>
                                    </p:set>
                                    <p:animEffect transition="in" filter="wipe(down)">
                                      <p:cBhvr>
                                        <p:cTn id="10" dur="500"/>
                                        <p:tgtEl>
                                          <p:spTgt spid="57347">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Effect transition="in" filter="wipe(down)">
                                      <p:cBhvr>
                                        <p:cTn id="13" dur="500"/>
                                        <p:tgtEl>
                                          <p:spTgt spid="57347">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7347">
                                            <p:txEl>
                                              <p:pRg st="3" end="3"/>
                                            </p:txEl>
                                          </p:spTgt>
                                        </p:tgtEl>
                                        <p:attrNameLst>
                                          <p:attrName>style.visibility</p:attrName>
                                        </p:attrNameLst>
                                      </p:cBhvr>
                                      <p:to>
                                        <p:strVal val="visible"/>
                                      </p:to>
                                    </p:set>
                                    <p:animEffect transition="in" filter="wipe(down)">
                                      <p:cBhvr>
                                        <p:cTn id="16" dur="500"/>
                                        <p:tgtEl>
                                          <p:spTgt spid="57347">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7347">
                                            <p:txEl>
                                              <p:pRg st="4" end="4"/>
                                            </p:txEl>
                                          </p:spTgt>
                                        </p:tgtEl>
                                        <p:attrNameLst>
                                          <p:attrName>style.visibility</p:attrName>
                                        </p:attrNameLst>
                                      </p:cBhvr>
                                      <p:to>
                                        <p:strVal val="visible"/>
                                      </p:to>
                                    </p:set>
                                    <p:animEffect transition="in" filter="wipe(down)">
                                      <p:cBhvr>
                                        <p:cTn id="19" dur="500"/>
                                        <p:tgtEl>
                                          <p:spTgt spid="573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791</TotalTime>
  <Words>690</Words>
  <Application>Microsoft Office PowerPoint</Application>
  <PresentationFormat>On-screen Show (4:3)</PresentationFormat>
  <Paragraphs>43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Pushpin</vt:lpstr>
      <vt:lpstr>“Name It &amp; Claim It”</vt:lpstr>
      <vt:lpstr>Slide 2</vt:lpstr>
      <vt:lpstr>Slide 3</vt:lpstr>
      <vt:lpstr>Slide 4</vt:lpstr>
      <vt:lpstr>Slide 5</vt:lpstr>
      <vt:lpstr>Slide 6</vt:lpstr>
      <vt:lpstr>Slide 7</vt:lpstr>
      <vt:lpstr>Slide 8</vt:lpstr>
      <vt:lpstr>Slide 9</vt:lpstr>
      <vt:lpstr>Conclusion</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It &amp; Claim It</dc:title>
  <dc:creator>Joaquin Church of Christ</dc:creator>
  <cp:keywords/>
  <cp:lastModifiedBy>Mike Martin</cp:lastModifiedBy>
  <cp:revision>183</cp:revision>
  <dcterms:created xsi:type="dcterms:W3CDTF">2005-08-21T03:57:02Z</dcterms:created>
  <dcterms:modified xsi:type="dcterms:W3CDTF">2011-06-10T10:08:20Z</dcterms:modified>
</cp:coreProperties>
</file>