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90" r:id="rId35"/>
    <p:sldId id="291" r:id="rId36"/>
    <p:sldId id="288" r:id="rId37"/>
    <p:sldId id="292" r:id="rId38"/>
    <p:sldId id="294" r:id="rId39"/>
    <p:sldId id="293" r:id="rId40"/>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936" y="-84"/>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CBA3A2-4F07-4AFF-9D9F-39B18F087961}" type="datetimeFigureOut">
              <a:rPr lang="en-US" smtClean="0"/>
              <a:t>7/12/2012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3A0A8-E158-465C-B28E-D788FC45AA6A}" type="slidenum">
              <a:rPr lang="en-US" smtClean="0"/>
              <a:t>‹#›</a:t>
            </a:fld>
            <a:endParaRPr lang="en-US"/>
          </a:p>
        </p:txBody>
      </p:sp>
      <p:pic>
        <p:nvPicPr>
          <p:cNvPr id="2051"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1206330"/>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CBA3A2-4F07-4AFF-9D9F-39B18F087961}" type="datetimeFigureOut">
              <a:rPr lang="en-US" smtClean="0"/>
              <a:t>7/12/2012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3A0A8-E158-465C-B28E-D788FC45AA6A}" type="slidenum">
              <a:rPr lang="en-US" smtClean="0"/>
              <a:t>‹#›</a:t>
            </a:fld>
            <a:endParaRPr lang="en-US"/>
          </a:p>
        </p:txBody>
      </p:sp>
    </p:spTree>
    <p:extLst>
      <p:ext uri="{BB962C8B-B14F-4D97-AF65-F5344CB8AC3E}">
        <p14:creationId xmlns:p14="http://schemas.microsoft.com/office/powerpoint/2010/main" val="3801787120"/>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CBA3A2-4F07-4AFF-9D9F-39B18F087961}" type="datetimeFigureOut">
              <a:rPr lang="en-US" smtClean="0"/>
              <a:t>7/12/2012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3A0A8-E158-465C-B28E-D788FC45AA6A}" type="slidenum">
              <a:rPr lang="en-US" smtClean="0"/>
              <a:t>‹#›</a:t>
            </a:fld>
            <a:endParaRPr lang="en-US"/>
          </a:p>
        </p:txBody>
      </p:sp>
    </p:spTree>
    <p:extLst>
      <p:ext uri="{BB962C8B-B14F-4D97-AF65-F5344CB8AC3E}">
        <p14:creationId xmlns:p14="http://schemas.microsoft.com/office/powerpoint/2010/main" val="1315694052"/>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CBA3A2-4F07-4AFF-9D9F-39B18F087961}" type="datetimeFigureOut">
              <a:rPr lang="en-US" smtClean="0"/>
              <a:t>7/12/2012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3A0A8-E158-465C-B28E-D788FC45AA6A}" type="slidenum">
              <a:rPr lang="en-US" smtClean="0"/>
              <a:t>‹#›</a:t>
            </a:fld>
            <a:endParaRPr lang="en-US"/>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969"/>
            <a:ext cx="91440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2523429"/>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CBA3A2-4F07-4AFF-9D9F-39B18F087961}" type="datetimeFigureOut">
              <a:rPr lang="en-US" smtClean="0"/>
              <a:t>7/12/2012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3A0A8-E158-465C-B28E-D788FC45AA6A}" type="slidenum">
              <a:rPr lang="en-US" smtClean="0"/>
              <a:t>‹#›</a:t>
            </a:fld>
            <a:endParaRPr lang="en-US"/>
          </a:p>
        </p:txBody>
      </p:sp>
    </p:spTree>
    <p:extLst>
      <p:ext uri="{BB962C8B-B14F-4D97-AF65-F5344CB8AC3E}">
        <p14:creationId xmlns:p14="http://schemas.microsoft.com/office/powerpoint/2010/main" val="2952663588"/>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CBA3A2-4F07-4AFF-9D9F-39B18F087961}" type="datetimeFigureOut">
              <a:rPr lang="en-US" smtClean="0"/>
              <a:t>7/12/2012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3A0A8-E158-465C-B28E-D788FC45AA6A}" type="slidenum">
              <a:rPr lang="en-US" smtClean="0"/>
              <a:t>‹#›</a:t>
            </a:fld>
            <a:endParaRPr lang="en-US"/>
          </a:p>
        </p:txBody>
      </p:sp>
    </p:spTree>
    <p:extLst>
      <p:ext uri="{BB962C8B-B14F-4D97-AF65-F5344CB8AC3E}">
        <p14:creationId xmlns:p14="http://schemas.microsoft.com/office/powerpoint/2010/main" val="4110775888"/>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CBA3A2-4F07-4AFF-9D9F-39B18F087961}" type="datetimeFigureOut">
              <a:rPr lang="en-US" smtClean="0"/>
              <a:t>7/12/2012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3A0A8-E158-465C-B28E-D788FC45AA6A}" type="slidenum">
              <a:rPr lang="en-US" smtClean="0"/>
              <a:t>‹#›</a:t>
            </a:fld>
            <a:endParaRPr lang="en-US"/>
          </a:p>
        </p:txBody>
      </p:sp>
    </p:spTree>
    <p:extLst>
      <p:ext uri="{BB962C8B-B14F-4D97-AF65-F5344CB8AC3E}">
        <p14:creationId xmlns:p14="http://schemas.microsoft.com/office/powerpoint/2010/main" val="697601871"/>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CBA3A2-4F07-4AFF-9D9F-39B18F087961}" type="datetimeFigureOut">
              <a:rPr lang="en-US" smtClean="0"/>
              <a:t>7/12/2012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3A0A8-E158-465C-B28E-D788FC45AA6A}" type="slidenum">
              <a:rPr lang="en-US" smtClean="0"/>
              <a:t>‹#›</a:t>
            </a:fld>
            <a:endParaRPr lang="en-US"/>
          </a:p>
        </p:txBody>
      </p:sp>
    </p:spTree>
    <p:extLst>
      <p:ext uri="{BB962C8B-B14F-4D97-AF65-F5344CB8AC3E}">
        <p14:creationId xmlns:p14="http://schemas.microsoft.com/office/powerpoint/2010/main" val="2507845406"/>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BA3A2-4F07-4AFF-9D9F-39B18F087961}" type="datetimeFigureOut">
              <a:rPr lang="en-US" smtClean="0"/>
              <a:t>7/12/2012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3A0A8-E158-465C-B28E-D788FC45AA6A}" type="slidenum">
              <a:rPr lang="en-US" smtClean="0"/>
              <a:t>‹#›</a:t>
            </a:fld>
            <a:endParaRPr lang="en-US"/>
          </a:p>
        </p:txBody>
      </p:sp>
    </p:spTree>
    <p:extLst>
      <p:ext uri="{BB962C8B-B14F-4D97-AF65-F5344CB8AC3E}">
        <p14:creationId xmlns:p14="http://schemas.microsoft.com/office/powerpoint/2010/main" val="1319017211"/>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CBA3A2-4F07-4AFF-9D9F-39B18F087961}" type="datetimeFigureOut">
              <a:rPr lang="en-US" smtClean="0"/>
              <a:t>7/12/2012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3A0A8-E158-465C-B28E-D788FC45AA6A}" type="slidenum">
              <a:rPr lang="en-US" smtClean="0"/>
              <a:t>‹#›</a:t>
            </a:fld>
            <a:endParaRPr lang="en-US"/>
          </a:p>
        </p:txBody>
      </p:sp>
    </p:spTree>
    <p:extLst>
      <p:ext uri="{BB962C8B-B14F-4D97-AF65-F5344CB8AC3E}">
        <p14:creationId xmlns:p14="http://schemas.microsoft.com/office/powerpoint/2010/main" val="4011560412"/>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CBA3A2-4F07-4AFF-9D9F-39B18F087961}" type="datetimeFigureOut">
              <a:rPr lang="en-US" smtClean="0"/>
              <a:t>7/12/2012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3A0A8-E158-465C-B28E-D788FC45AA6A}" type="slidenum">
              <a:rPr lang="en-US" smtClean="0"/>
              <a:t>‹#›</a:t>
            </a:fld>
            <a:endParaRPr lang="en-US"/>
          </a:p>
        </p:txBody>
      </p:sp>
    </p:spTree>
    <p:extLst>
      <p:ext uri="{BB962C8B-B14F-4D97-AF65-F5344CB8AC3E}">
        <p14:creationId xmlns:p14="http://schemas.microsoft.com/office/powerpoint/2010/main" val="4130419816"/>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47CBA3A2-4F07-4AFF-9D9F-39B18F087961}" type="datetimeFigureOut">
              <a:rPr lang="en-US" smtClean="0"/>
              <a:t>7/12/2012</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0F33A0A8-E158-465C-B28E-D788FC45AA6A}" type="slidenum">
              <a:rPr lang="en-US" smtClean="0"/>
              <a:t>‹#›</a:t>
            </a:fld>
            <a:endParaRPr lang="en-US"/>
          </a:p>
        </p:txBody>
      </p:sp>
    </p:spTree>
    <p:extLst>
      <p:ext uri="{BB962C8B-B14F-4D97-AF65-F5344CB8AC3E}">
        <p14:creationId xmlns:p14="http://schemas.microsoft.com/office/powerpoint/2010/main" val="161867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7777" y="1333500"/>
            <a:ext cx="6324600" cy="2554545"/>
          </a:xfrm>
          <a:prstGeom prst="rect">
            <a:avLst/>
          </a:prstGeom>
        </p:spPr>
        <p:txBody>
          <a:bodyPr wrap="square">
            <a:spAutoFit/>
          </a:bodyPr>
          <a:lstStyle/>
          <a:p>
            <a:pPr lvl="0" algn="ctr">
              <a:defRPr/>
            </a:pPr>
            <a:r>
              <a:rPr lang="en-US" sz="8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 </a:t>
            </a:r>
            <a:r>
              <a:rPr lang="en-US" sz="8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‘Living on in the Flesh…’</a:t>
            </a:r>
          </a:p>
        </p:txBody>
      </p:sp>
      <p:sp>
        <p:nvSpPr>
          <p:cNvPr id="5" name="Rectangle 4"/>
          <p:cNvSpPr/>
          <p:nvPr/>
        </p:nvSpPr>
        <p:spPr>
          <a:xfrm>
            <a:off x="224287" y="4268450"/>
            <a:ext cx="8763000" cy="1446550"/>
          </a:xfrm>
          <a:prstGeom prst="rect">
            <a:avLst/>
          </a:prstGeom>
        </p:spPr>
        <p:txBody>
          <a:bodyPr wrap="square">
            <a:spAutoFit/>
          </a:bodyPr>
          <a:lstStyle/>
          <a:p>
            <a:pPr lvl="0" algn="ctr">
              <a:defRPr/>
            </a:pPr>
            <a:r>
              <a:rPr lang="en-US" sz="88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“Fruitful Labor”</a:t>
            </a:r>
            <a:endParaRPr lang="en-US" sz="88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489858055"/>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19"/>
            <a:ext cx="8839200" cy="3771636"/>
          </a:xfrm>
        </p:spPr>
        <p:txBody>
          <a:bodyPr>
            <a:noAutofit/>
          </a:bodyPr>
          <a:lstStyle/>
          <a:p>
            <a:pPr marL="0" indent="0" algn="ctr">
              <a:buNone/>
            </a:pPr>
            <a:r>
              <a:rPr lang="en-US" i="1" dirty="0" smtClean="0"/>
              <a:t>“And </a:t>
            </a:r>
            <a:r>
              <a:rPr lang="en-US" i="1" dirty="0"/>
              <a:t>behold, the Lord stood above it and said: “I am the Lord God of Abraham your father and the God of Isaac; the land on which you lie I will give to you and your descendants. 14 Also your descendants shall be as the dust of the earth; you shall spread abroad to the west and the east, to the north and the south; and in you and in your seed all the families of the earth shall be blessed</a:t>
            </a:r>
            <a:r>
              <a:rPr lang="en-US" i="1" dirty="0" smtClean="0"/>
              <a:t>.”</a:t>
            </a:r>
            <a:endParaRPr lang="en-US" i="1" dirty="0"/>
          </a:p>
        </p:txBody>
      </p:sp>
      <p:sp>
        <p:nvSpPr>
          <p:cNvPr id="4" name="Rectangle 3"/>
          <p:cNvSpPr/>
          <p:nvPr/>
        </p:nvSpPr>
        <p:spPr>
          <a:xfrm>
            <a:off x="1295400" y="46247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Genesis 28:13,14</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539078931"/>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0500"/>
            <a:ext cx="8839200" cy="3771636"/>
          </a:xfrm>
        </p:spPr>
        <p:txBody>
          <a:bodyPr>
            <a:normAutofit/>
          </a:bodyPr>
          <a:lstStyle/>
          <a:p>
            <a:r>
              <a:rPr lang="en-US" dirty="0"/>
              <a:t>Do we plead the promises?  </a:t>
            </a:r>
            <a:endParaRPr lang="en-US" dirty="0" smtClean="0"/>
          </a:p>
          <a:p>
            <a:pPr lvl="1"/>
            <a:r>
              <a:rPr lang="en-US" sz="2900" dirty="0" smtClean="0"/>
              <a:t>When </a:t>
            </a:r>
            <a:r>
              <a:rPr lang="en-US" sz="2900" dirty="0"/>
              <a:t>unity is threatened do we plead </a:t>
            </a:r>
            <a:r>
              <a:rPr lang="en-US" sz="2900" dirty="0" smtClean="0"/>
              <a:t>Jn. </a:t>
            </a:r>
            <a:r>
              <a:rPr lang="en-US" sz="2900" dirty="0"/>
              <a:t>17:20-21?  </a:t>
            </a:r>
            <a:endParaRPr lang="en-US" sz="2900" dirty="0" smtClean="0"/>
          </a:p>
          <a:p>
            <a:pPr lvl="1"/>
            <a:r>
              <a:rPr lang="en-US" sz="2900" dirty="0" smtClean="0"/>
              <a:t>When </a:t>
            </a:r>
            <a:r>
              <a:rPr lang="en-US" sz="2900" dirty="0"/>
              <a:t>we feel alone do we plead Hebrews 13:5-6?  </a:t>
            </a:r>
            <a:endParaRPr lang="en-US" sz="2900" dirty="0" smtClean="0"/>
          </a:p>
          <a:p>
            <a:pPr lvl="1"/>
            <a:r>
              <a:rPr lang="en-US" sz="2900" dirty="0" smtClean="0"/>
              <a:t>When </a:t>
            </a:r>
            <a:r>
              <a:rPr lang="en-US" sz="2900" dirty="0"/>
              <a:t>we are tempted do we plead 1 </a:t>
            </a:r>
            <a:r>
              <a:rPr lang="en-US" sz="2900" dirty="0" smtClean="0"/>
              <a:t>Cor. 10:13</a:t>
            </a:r>
            <a:r>
              <a:rPr lang="en-US" sz="2900" dirty="0"/>
              <a:t>?</a:t>
            </a:r>
          </a:p>
        </p:txBody>
      </p:sp>
      <p:sp>
        <p:nvSpPr>
          <p:cNvPr id="4" name="Rectangle 3"/>
          <p:cNvSpPr/>
          <p:nvPr/>
        </p:nvSpPr>
        <p:spPr>
          <a:xfrm>
            <a:off x="1447800" y="4762500"/>
            <a:ext cx="8763000" cy="830997"/>
          </a:xfrm>
          <a:prstGeom prst="rect">
            <a:avLst/>
          </a:prstGeom>
        </p:spPr>
        <p:txBody>
          <a:bodyPr wrap="square">
            <a:spAutoFit/>
          </a:bodyPr>
          <a:lstStyle/>
          <a:p>
            <a:pPr algn="ctr">
              <a:defRPr/>
            </a:pPr>
            <a:r>
              <a:rPr lang="en-US" sz="48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“Pleading The Promises”</a:t>
            </a:r>
            <a:endParaRPr lang="en-US" sz="48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412002946"/>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1333500"/>
            <a:ext cx="6934200" cy="2554545"/>
          </a:xfrm>
          <a:prstGeom prst="rect">
            <a:avLst/>
          </a:prstGeom>
        </p:spPr>
        <p:txBody>
          <a:bodyPr wrap="square">
            <a:spAutoFit/>
          </a:bodyPr>
          <a:lstStyle/>
          <a:p>
            <a:pPr algn="ctr">
              <a:defRPr/>
            </a:pPr>
            <a:r>
              <a:rPr lang="en-US" sz="8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“Enlarge My Border”</a:t>
            </a:r>
            <a:endParaRPr lang="en-US" sz="8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
        <p:nvSpPr>
          <p:cNvPr id="3" name="Rectangle 2"/>
          <p:cNvSpPr/>
          <p:nvPr/>
        </p:nvSpPr>
        <p:spPr>
          <a:xfrm>
            <a:off x="304800" y="4457700"/>
            <a:ext cx="84582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The Prayer of </a:t>
            </a:r>
            <a:r>
              <a:rPr lang="en-US" sz="6600" b="1" i="1" spc="50" dirty="0" err="1"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Jabez</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317345765"/>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0500"/>
            <a:ext cx="8839200" cy="3771636"/>
          </a:xfrm>
        </p:spPr>
        <p:txBody>
          <a:bodyPr>
            <a:normAutofit/>
          </a:bodyPr>
          <a:lstStyle/>
          <a:p>
            <a:r>
              <a:rPr lang="en-US" dirty="0"/>
              <a:t>For </a:t>
            </a:r>
            <a:r>
              <a:rPr lang="en-US" dirty="0" err="1"/>
              <a:t>Jabez</a:t>
            </a:r>
            <a:r>
              <a:rPr lang="en-US" dirty="0"/>
              <a:t> this may have meant an increase of </a:t>
            </a:r>
            <a:r>
              <a:rPr lang="en-US" dirty="0" smtClean="0"/>
              <a:t>land; especially </a:t>
            </a:r>
            <a:r>
              <a:rPr lang="en-US" dirty="0"/>
              <a:t>true during the period when the Israelites were seeking to drive out the </a:t>
            </a:r>
            <a:r>
              <a:rPr lang="en-US" dirty="0" smtClean="0"/>
              <a:t>Canaanites.</a:t>
            </a:r>
          </a:p>
          <a:p>
            <a:pPr lvl="1"/>
            <a:r>
              <a:rPr lang="en-US" dirty="0"/>
              <a:t>For us, enlarge our </a:t>
            </a:r>
            <a:r>
              <a:rPr lang="en-US" u="sng" dirty="0"/>
              <a:t>spiritual</a:t>
            </a:r>
            <a:r>
              <a:rPr lang="en-US" dirty="0"/>
              <a:t> borders in terms of </a:t>
            </a:r>
            <a:r>
              <a:rPr lang="en-US" u="sng" dirty="0"/>
              <a:t>opportunities</a:t>
            </a:r>
            <a:r>
              <a:rPr lang="en-US" dirty="0"/>
              <a:t>, </a:t>
            </a:r>
            <a:r>
              <a:rPr lang="en-US" u="sng" dirty="0"/>
              <a:t>more</a:t>
            </a:r>
            <a:r>
              <a:rPr lang="en-US" dirty="0"/>
              <a:t> </a:t>
            </a:r>
            <a:r>
              <a:rPr lang="en-US" u="sng" dirty="0"/>
              <a:t>responsibilities</a:t>
            </a:r>
            <a:r>
              <a:rPr lang="en-US" dirty="0"/>
              <a:t>, </a:t>
            </a:r>
            <a:r>
              <a:rPr lang="en-US" dirty="0" smtClean="0"/>
              <a:t>&amp; </a:t>
            </a:r>
            <a:r>
              <a:rPr lang="en-US" u="sng" dirty="0" smtClean="0"/>
              <a:t>more</a:t>
            </a:r>
            <a:r>
              <a:rPr lang="en-US" dirty="0" smtClean="0"/>
              <a:t> </a:t>
            </a:r>
            <a:r>
              <a:rPr lang="en-US" u="sng" dirty="0"/>
              <a:t>influence</a:t>
            </a:r>
            <a:r>
              <a:rPr lang="en-US" dirty="0"/>
              <a:t>. </a:t>
            </a:r>
          </a:p>
        </p:txBody>
      </p:sp>
      <p:sp>
        <p:nvSpPr>
          <p:cNvPr id="4" name="Rectangle 3"/>
          <p:cNvSpPr/>
          <p:nvPr/>
        </p:nvSpPr>
        <p:spPr>
          <a:xfrm>
            <a:off x="1447800" y="4762500"/>
            <a:ext cx="8763000" cy="830997"/>
          </a:xfrm>
          <a:prstGeom prst="rect">
            <a:avLst/>
          </a:prstGeom>
        </p:spPr>
        <p:txBody>
          <a:bodyPr wrap="square">
            <a:spAutoFit/>
          </a:bodyPr>
          <a:lstStyle/>
          <a:p>
            <a:pPr algn="ctr">
              <a:defRPr/>
            </a:pPr>
            <a:r>
              <a:rPr lang="en-US" sz="48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“Enlarge My Borders”</a:t>
            </a:r>
            <a:endParaRPr lang="en-US" sz="48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251350978"/>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0500"/>
            <a:ext cx="8839200" cy="3771636"/>
          </a:xfrm>
        </p:spPr>
        <p:txBody>
          <a:bodyPr>
            <a:normAutofit/>
          </a:bodyPr>
          <a:lstStyle/>
          <a:p>
            <a:pPr marL="0" indent="0" algn="ctr">
              <a:buNone/>
            </a:pPr>
            <a:r>
              <a:rPr lang="en-US" sz="5800" i="1" dirty="0" smtClean="0"/>
              <a:t>“When </a:t>
            </a:r>
            <a:r>
              <a:rPr lang="en-US" sz="5800" i="1" dirty="0"/>
              <a:t>was the last time we prayed and asked God that He would </a:t>
            </a:r>
            <a:r>
              <a:rPr lang="en-US" sz="5800" i="1" u="sng" dirty="0"/>
              <a:t>give</a:t>
            </a:r>
            <a:r>
              <a:rPr lang="en-US" sz="5800" i="1" dirty="0"/>
              <a:t> </a:t>
            </a:r>
            <a:r>
              <a:rPr lang="en-US" sz="5800" i="1" u="sng" dirty="0"/>
              <a:t>us</a:t>
            </a:r>
            <a:r>
              <a:rPr lang="en-US" sz="5800" i="1" dirty="0"/>
              <a:t> </a:t>
            </a:r>
            <a:r>
              <a:rPr lang="en-US" sz="5800" i="1" u="sng" dirty="0"/>
              <a:t>more</a:t>
            </a:r>
            <a:r>
              <a:rPr lang="en-US" sz="5800" i="1" dirty="0"/>
              <a:t> </a:t>
            </a:r>
            <a:r>
              <a:rPr lang="en-US" sz="5800" i="1" u="sng" dirty="0"/>
              <a:t>to</a:t>
            </a:r>
            <a:r>
              <a:rPr lang="en-US" sz="5800" i="1" dirty="0"/>
              <a:t> </a:t>
            </a:r>
            <a:r>
              <a:rPr lang="en-US" sz="5800" i="1" u="sng" dirty="0"/>
              <a:t>do</a:t>
            </a:r>
            <a:r>
              <a:rPr lang="en-US" sz="5800" i="1" dirty="0"/>
              <a:t> </a:t>
            </a:r>
            <a:r>
              <a:rPr lang="en-US" sz="5800" i="1" u="sng" dirty="0"/>
              <a:t>in</a:t>
            </a:r>
            <a:r>
              <a:rPr lang="en-US" sz="5800" i="1" dirty="0"/>
              <a:t> </a:t>
            </a:r>
            <a:r>
              <a:rPr lang="en-US" sz="5800" i="1" u="sng" dirty="0"/>
              <a:t>His</a:t>
            </a:r>
            <a:r>
              <a:rPr lang="en-US" sz="5800" i="1" dirty="0"/>
              <a:t> </a:t>
            </a:r>
            <a:r>
              <a:rPr lang="en-US" sz="5800" i="1" u="sng" dirty="0"/>
              <a:t>kingdom</a:t>
            </a:r>
            <a:r>
              <a:rPr lang="en-US" sz="5800" i="1" dirty="0" smtClean="0"/>
              <a:t>?”</a:t>
            </a:r>
            <a:endParaRPr lang="en-US" sz="5800" i="1" dirty="0"/>
          </a:p>
        </p:txBody>
      </p:sp>
      <p:sp>
        <p:nvSpPr>
          <p:cNvPr id="4" name="Rectangle 3"/>
          <p:cNvSpPr/>
          <p:nvPr/>
        </p:nvSpPr>
        <p:spPr>
          <a:xfrm>
            <a:off x="1447800" y="4762500"/>
            <a:ext cx="8763000" cy="830997"/>
          </a:xfrm>
          <a:prstGeom prst="rect">
            <a:avLst/>
          </a:prstGeom>
        </p:spPr>
        <p:txBody>
          <a:bodyPr wrap="square">
            <a:spAutoFit/>
          </a:bodyPr>
          <a:lstStyle/>
          <a:p>
            <a:pPr algn="ctr">
              <a:defRPr/>
            </a:pPr>
            <a:r>
              <a:rPr lang="en-US" sz="48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“Enlarge My Borders”</a:t>
            </a:r>
            <a:endParaRPr lang="en-US" sz="48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197152658"/>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71500"/>
            <a:ext cx="8839200" cy="2628181"/>
          </a:xfrm>
        </p:spPr>
        <p:txBody>
          <a:bodyPr>
            <a:noAutofit/>
          </a:bodyPr>
          <a:lstStyle/>
          <a:p>
            <a:pPr marL="0" indent="0" algn="ctr">
              <a:buNone/>
            </a:pPr>
            <a:r>
              <a:rPr lang="en-US" sz="5400" i="1" dirty="0"/>
              <a:t>“He had served the purpose of God in his own generation”</a:t>
            </a:r>
          </a:p>
        </p:txBody>
      </p:sp>
      <p:sp>
        <p:nvSpPr>
          <p:cNvPr id="4" name="Rectangle 3"/>
          <p:cNvSpPr/>
          <p:nvPr/>
        </p:nvSpPr>
        <p:spPr>
          <a:xfrm>
            <a:off x="1295400" y="46247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Acts 13:36</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352242951"/>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71500"/>
            <a:ext cx="8839200" cy="2628181"/>
          </a:xfrm>
        </p:spPr>
        <p:txBody>
          <a:bodyPr>
            <a:noAutofit/>
          </a:bodyPr>
          <a:lstStyle/>
          <a:p>
            <a:pPr marL="0" indent="0" algn="ctr">
              <a:buNone/>
            </a:pPr>
            <a:r>
              <a:rPr lang="en-US" sz="5400" i="1" dirty="0"/>
              <a:t>“The Lord will accomplish what concerns me” </a:t>
            </a:r>
          </a:p>
        </p:txBody>
      </p:sp>
      <p:sp>
        <p:nvSpPr>
          <p:cNvPr id="4" name="Rectangle 3"/>
          <p:cNvSpPr/>
          <p:nvPr/>
        </p:nvSpPr>
        <p:spPr>
          <a:xfrm>
            <a:off x="1295400" y="46247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Psalm 138:8</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668160430"/>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0500"/>
            <a:ext cx="8839200" cy="2628181"/>
          </a:xfrm>
        </p:spPr>
        <p:txBody>
          <a:bodyPr>
            <a:noAutofit/>
          </a:bodyPr>
          <a:lstStyle/>
          <a:p>
            <a:pPr marL="0" indent="0" algn="ctr">
              <a:buNone/>
            </a:pPr>
            <a:r>
              <a:rPr lang="en-US" sz="4800" i="1" dirty="0" smtClean="0"/>
              <a:t>“so </a:t>
            </a:r>
            <a:r>
              <a:rPr lang="en-US" sz="4800" i="1" dirty="0"/>
              <a:t>that they should seek the Lord, in the hope that they might </a:t>
            </a:r>
            <a:r>
              <a:rPr lang="en-US" sz="4800" i="1" dirty="0" smtClean="0"/>
              <a:t>feel </a:t>
            </a:r>
            <a:r>
              <a:rPr lang="en-US" sz="4800" i="1" dirty="0"/>
              <a:t>for Him and find Him, though He is not far from each one of us</a:t>
            </a:r>
            <a:r>
              <a:rPr lang="en-US" sz="4800" i="1" dirty="0" smtClean="0"/>
              <a:t>;”</a:t>
            </a:r>
            <a:endParaRPr lang="en-US" sz="4800" i="1" dirty="0"/>
          </a:p>
        </p:txBody>
      </p:sp>
      <p:sp>
        <p:nvSpPr>
          <p:cNvPr id="4" name="Rectangle 3"/>
          <p:cNvSpPr/>
          <p:nvPr/>
        </p:nvSpPr>
        <p:spPr>
          <a:xfrm>
            <a:off x="1295400" y="46247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Acts 17:27</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627558433"/>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0500"/>
            <a:ext cx="8839200" cy="3771636"/>
          </a:xfrm>
        </p:spPr>
        <p:txBody>
          <a:bodyPr>
            <a:noAutofit/>
          </a:bodyPr>
          <a:lstStyle/>
          <a:p>
            <a:pPr marL="0" indent="0" algn="ctr">
              <a:buNone/>
            </a:pPr>
            <a:r>
              <a:rPr lang="en-US" sz="5400" i="1" dirty="0" smtClean="0"/>
              <a:t>“God </a:t>
            </a:r>
            <a:r>
              <a:rPr lang="en-US" sz="5400" i="1" dirty="0"/>
              <a:t>is seeking men and women with good and honest hearts—and God is seeking such people who are </a:t>
            </a:r>
            <a:r>
              <a:rPr lang="en-US" sz="5400" b="1" i="1" dirty="0"/>
              <a:t>available</a:t>
            </a:r>
            <a:r>
              <a:rPr lang="en-US" sz="5400" i="1" dirty="0" smtClean="0"/>
              <a:t>.” </a:t>
            </a:r>
            <a:endParaRPr lang="en-US" sz="5400" i="1" dirty="0"/>
          </a:p>
        </p:txBody>
      </p:sp>
      <p:sp>
        <p:nvSpPr>
          <p:cNvPr id="4" name="Rectangle 3"/>
          <p:cNvSpPr/>
          <p:nvPr/>
        </p:nvSpPr>
        <p:spPr>
          <a:xfrm>
            <a:off x="1447800" y="4762500"/>
            <a:ext cx="8763000" cy="830997"/>
          </a:xfrm>
          <a:prstGeom prst="rect">
            <a:avLst/>
          </a:prstGeom>
        </p:spPr>
        <p:txBody>
          <a:bodyPr wrap="square">
            <a:spAutoFit/>
          </a:bodyPr>
          <a:lstStyle/>
          <a:p>
            <a:pPr algn="ctr">
              <a:defRPr/>
            </a:pPr>
            <a:r>
              <a:rPr lang="en-US" sz="48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“Enlarge My Borders”</a:t>
            </a:r>
            <a:endParaRPr lang="en-US" sz="48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486545146"/>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0500"/>
            <a:ext cx="8839200" cy="2628181"/>
          </a:xfrm>
        </p:spPr>
        <p:txBody>
          <a:bodyPr>
            <a:noAutofit/>
          </a:bodyPr>
          <a:lstStyle/>
          <a:p>
            <a:pPr marL="0" indent="0" algn="ctr">
              <a:buNone/>
            </a:pPr>
            <a:r>
              <a:rPr lang="en-US" sz="4800" i="1" dirty="0"/>
              <a:t>“Now to Him who is able to do far more abundantly beyond all that we ask or think, according to the power that works within us” </a:t>
            </a:r>
          </a:p>
        </p:txBody>
      </p:sp>
      <p:sp>
        <p:nvSpPr>
          <p:cNvPr id="4" name="Rectangle 3"/>
          <p:cNvSpPr/>
          <p:nvPr/>
        </p:nvSpPr>
        <p:spPr>
          <a:xfrm>
            <a:off x="1447800" y="46247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Ephesians 3:20</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820317129"/>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19"/>
            <a:ext cx="8839200" cy="3771636"/>
          </a:xfrm>
        </p:spPr>
        <p:txBody>
          <a:bodyPr>
            <a:noAutofit/>
          </a:bodyPr>
          <a:lstStyle/>
          <a:p>
            <a:pPr marL="0" indent="0" algn="ctr">
              <a:buNone/>
            </a:pPr>
            <a:r>
              <a:rPr lang="en-US" sz="4800" i="1" dirty="0" smtClean="0"/>
              <a:t>“For to me, to live is Christ and to die is gain.  But if I am to live on in the flesh, this will mean fruitful labor for me; and I do not know which to choose”</a:t>
            </a:r>
            <a:endParaRPr lang="en-US" sz="4800" i="1" dirty="0"/>
          </a:p>
        </p:txBody>
      </p:sp>
      <p:sp>
        <p:nvSpPr>
          <p:cNvPr id="4" name="Rectangle 3"/>
          <p:cNvSpPr/>
          <p:nvPr/>
        </p:nvSpPr>
        <p:spPr>
          <a:xfrm>
            <a:off x="1295400" y="4624755"/>
            <a:ext cx="8763000" cy="1107996"/>
          </a:xfrm>
          <a:prstGeom prst="rect">
            <a:avLst/>
          </a:prstGeom>
        </p:spPr>
        <p:txBody>
          <a:bodyPr wrap="square">
            <a:spAutoFit/>
          </a:bodyPr>
          <a:lstStyle/>
          <a:p>
            <a:pPr lvl="0"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Phil. 1:21,22</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702811840"/>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0500"/>
            <a:ext cx="8839200" cy="2628181"/>
          </a:xfrm>
        </p:spPr>
        <p:txBody>
          <a:bodyPr>
            <a:noAutofit/>
          </a:bodyPr>
          <a:lstStyle/>
          <a:p>
            <a:pPr marL="0" indent="0" algn="ctr">
              <a:buNone/>
            </a:pPr>
            <a:r>
              <a:rPr lang="en-US" sz="6000" i="1" dirty="0"/>
              <a:t>“You are the salt of the earth…You are the light of the world”</a:t>
            </a:r>
          </a:p>
        </p:txBody>
      </p:sp>
      <p:sp>
        <p:nvSpPr>
          <p:cNvPr id="4" name="Rectangle 3"/>
          <p:cNvSpPr/>
          <p:nvPr/>
        </p:nvSpPr>
        <p:spPr>
          <a:xfrm>
            <a:off x="1447800" y="46247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Matthew 5:13,14</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1474730015"/>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0500"/>
            <a:ext cx="8839200" cy="2628181"/>
          </a:xfrm>
        </p:spPr>
        <p:txBody>
          <a:bodyPr>
            <a:noAutofit/>
          </a:bodyPr>
          <a:lstStyle/>
          <a:p>
            <a:pPr marL="0" indent="0" algn="ctr">
              <a:buNone/>
            </a:pPr>
            <a:r>
              <a:rPr lang="en-US" sz="4200" i="1" dirty="0" smtClean="0"/>
              <a:t>“But </a:t>
            </a:r>
            <a:r>
              <a:rPr lang="en-US" sz="4200" i="1" dirty="0"/>
              <a:t>when they did not find them, they dragged Jason and some brethren to the rulers of the city, crying out, “These who have turned the world upside down have come here too</a:t>
            </a:r>
            <a:r>
              <a:rPr lang="en-US" sz="4200" i="1" dirty="0" smtClean="0"/>
              <a:t>.”</a:t>
            </a:r>
            <a:endParaRPr lang="en-US" sz="4200" i="1" dirty="0"/>
          </a:p>
        </p:txBody>
      </p:sp>
      <p:sp>
        <p:nvSpPr>
          <p:cNvPr id="4" name="Rectangle 3"/>
          <p:cNvSpPr/>
          <p:nvPr/>
        </p:nvSpPr>
        <p:spPr>
          <a:xfrm>
            <a:off x="1447800" y="46247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Acts 17:6</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650182222"/>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30" y="190500"/>
            <a:ext cx="8991600" cy="3771636"/>
          </a:xfrm>
        </p:spPr>
        <p:txBody>
          <a:bodyPr>
            <a:normAutofit/>
          </a:bodyPr>
          <a:lstStyle/>
          <a:p>
            <a:r>
              <a:rPr lang="en-US" sz="3600" dirty="0"/>
              <a:t>Do we pray that the gospel message would penetrate borders that seem unconquerable?  </a:t>
            </a:r>
            <a:endParaRPr lang="en-US" sz="3600" dirty="0" smtClean="0"/>
          </a:p>
          <a:p>
            <a:r>
              <a:rPr lang="en-US" sz="3600" dirty="0" smtClean="0"/>
              <a:t>Do </a:t>
            </a:r>
            <a:r>
              <a:rPr lang="en-US" sz="3600" dirty="0"/>
              <a:t>we pray that we can drive back the armies of darkness and regain territory that has been lost to Satan?</a:t>
            </a:r>
          </a:p>
        </p:txBody>
      </p:sp>
      <p:sp>
        <p:nvSpPr>
          <p:cNvPr id="4" name="Rectangle 3"/>
          <p:cNvSpPr/>
          <p:nvPr/>
        </p:nvSpPr>
        <p:spPr>
          <a:xfrm>
            <a:off x="1447800" y="4762500"/>
            <a:ext cx="8763000" cy="830997"/>
          </a:xfrm>
          <a:prstGeom prst="rect">
            <a:avLst/>
          </a:prstGeom>
        </p:spPr>
        <p:txBody>
          <a:bodyPr wrap="square">
            <a:spAutoFit/>
          </a:bodyPr>
          <a:lstStyle/>
          <a:p>
            <a:pPr algn="ctr">
              <a:defRPr/>
            </a:pPr>
            <a:r>
              <a:rPr lang="en-US" sz="48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“Enlarge My Borders”</a:t>
            </a:r>
            <a:endParaRPr lang="en-US" sz="48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177647059"/>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57842" y="1409700"/>
            <a:ext cx="7772400" cy="1938992"/>
          </a:xfrm>
          <a:prstGeom prst="rect">
            <a:avLst/>
          </a:prstGeom>
        </p:spPr>
        <p:txBody>
          <a:bodyPr wrap="square">
            <a:spAutoFit/>
          </a:bodyPr>
          <a:lstStyle/>
          <a:p>
            <a:pPr algn="ctr">
              <a:defRPr/>
            </a:pPr>
            <a:r>
              <a:rPr lang="en-US" sz="54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a:t>
            </a: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Your hand </a:t>
            </a:r>
          </a:p>
          <a:p>
            <a:pPr algn="ctr">
              <a:defRPr/>
            </a:pP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might be with me”</a:t>
            </a:r>
            <a:endParaRPr lang="en-US" sz="6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
        <p:nvSpPr>
          <p:cNvPr id="3" name="Rectangle 2"/>
          <p:cNvSpPr/>
          <p:nvPr/>
        </p:nvSpPr>
        <p:spPr>
          <a:xfrm>
            <a:off x="304800" y="4457700"/>
            <a:ext cx="84582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The Prayer of </a:t>
            </a:r>
            <a:r>
              <a:rPr lang="en-US" sz="6600" b="1" i="1" spc="50" dirty="0" err="1"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Jabez</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013638457"/>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19100"/>
            <a:ext cx="8839200" cy="2628181"/>
          </a:xfrm>
        </p:spPr>
        <p:txBody>
          <a:bodyPr>
            <a:noAutofit/>
          </a:bodyPr>
          <a:lstStyle/>
          <a:p>
            <a:pPr marL="0" indent="0" algn="ctr">
              <a:buNone/>
            </a:pPr>
            <a:r>
              <a:rPr lang="en-US" sz="6000" i="1" dirty="0"/>
              <a:t>“If Your presence does not go with us, do not lead us up from here” </a:t>
            </a:r>
          </a:p>
        </p:txBody>
      </p:sp>
      <p:sp>
        <p:nvSpPr>
          <p:cNvPr id="4" name="Rectangle 3"/>
          <p:cNvSpPr/>
          <p:nvPr/>
        </p:nvSpPr>
        <p:spPr>
          <a:xfrm>
            <a:off x="1447800" y="46247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Exodus 33:15</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622526446"/>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19100"/>
            <a:ext cx="8839200" cy="2628181"/>
          </a:xfrm>
        </p:spPr>
        <p:txBody>
          <a:bodyPr>
            <a:noAutofit/>
          </a:bodyPr>
          <a:lstStyle/>
          <a:p>
            <a:pPr marL="0" indent="0" algn="ctr">
              <a:buNone/>
            </a:pPr>
            <a:r>
              <a:rPr lang="en-US" sz="6000" i="1" dirty="0"/>
              <a:t>“Unless the Lord builds the house, they labor in vain who build </a:t>
            </a:r>
            <a:r>
              <a:rPr lang="en-US" sz="6000" i="1" dirty="0" smtClean="0"/>
              <a:t>it.” </a:t>
            </a:r>
            <a:endParaRPr lang="en-US" sz="6000" i="1" dirty="0"/>
          </a:p>
        </p:txBody>
      </p:sp>
      <p:sp>
        <p:nvSpPr>
          <p:cNvPr id="4" name="Rectangle 3"/>
          <p:cNvSpPr/>
          <p:nvPr/>
        </p:nvSpPr>
        <p:spPr>
          <a:xfrm>
            <a:off x="1447800" y="46247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Psalm 127:1</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368852368"/>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30" y="190500"/>
            <a:ext cx="8991600" cy="3771636"/>
          </a:xfrm>
        </p:spPr>
        <p:txBody>
          <a:bodyPr>
            <a:normAutofit/>
          </a:bodyPr>
          <a:lstStyle/>
          <a:p>
            <a:pPr marL="0" indent="0" algn="ctr">
              <a:buNone/>
            </a:pPr>
            <a:r>
              <a:rPr lang="en-US" sz="4400" i="1" dirty="0" smtClean="0"/>
              <a:t>“Do </a:t>
            </a:r>
            <a:r>
              <a:rPr lang="en-US" sz="4400" i="1" dirty="0"/>
              <a:t>we feel an </a:t>
            </a:r>
            <a:r>
              <a:rPr lang="en-US" sz="4400" b="1" i="1" dirty="0"/>
              <a:t>absolute</a:t>
            </a:r>
            <a:r>
              <a:rPr lang="en-US" sz="4400" i="1" dirty="0"/>
              <a:t> </a:t>
            </a:r>
            <a:r>
              <a:rPr lang="en-US" sz="4400" b="1" i="1" dirty="0"/>
              <a:t>dependence</a:t>
            </a:r>
            <a:r>
              <a:rPr lang="en-US" sz="4400" i="1" dirty="0"/>
              <a:t> </a:t>
            </a:r>
            <a:r>
              <a:rPr lang="en-US" sz="4400" b="1" i="1" dirty="0"/>
              <a:t>upon</a:t>
            </a:r>
            <a:r>
              <a:rPr lang="en-US" sz="4400" i="1" dirty="0"/>
              <a:t> </a:t>
            </a:r>
            <a:r>
              <a:rPr lang="en-US" sz="4400" b="1" i="1" dirty="0"/>
              <a:t>Him</a:t>
            </a:r>
            <a:r>
              <a:rPr lang="en-US" sz="4400" i="1" dirty="0"/>
              <a:t> and are we </a:t>
            </a:r>
            <a:r>
              <a:rPr lang="en-US" sz="4400" b="1" i="1" dirty="0"/>
              <a:t>unwilling</a:t>
            </a:r>
            <a:r>
              <a:rPr lang="en-US" sz="4400" i="1" dirty="0"/>
              <a:t> </a:t>
            </a:r>
            <a:r>
              <a:rPr lang="en-US" sz="4400" b="1" i="1" dirty="0"/>
              <a:t>to go any further </a:t>
            </a:r>
            <a:r>
              <a:rPr lang="en-US" sz="4400" i="1" dirty="0"/>
              <a:t>in life </a:t>
            </a:r>
            <a:r>
              <a:rPr lang="en-US" sz="4400" b="1" i="1" u="sng" dirty="0"/>
              <a:t>unless</a:t>
            </a:r>
            <a:r>
              <a:rPr lang="en-US" sz="4400" i="1" dirty="0"/>
              <a:t> we know that we are </a:t>
            </a:r>
            <a:r>
              <a:rPr lang="en-US" sz="4400" b="1" i="1" dirty="0"/>
              <a:t>right with Him </a:t>
            </a:r>
            <a:r>
              <a:rPr lang="en-US" sz="4400" i="1" dirty="0"/>
              <a:t>and that </a:t>
            </a:r>
            <a:r>
              <a:rPr lang="en-US" sz="4400" b="1" i="1" dirty="0"/>
              <a:t>He is with us</a:t>
            </a:r>
            <a:r>
              <a:rPr lang="en-US" sz="4400" i="1" dirty="0" smtClean="0"/>
              <a:t>?”</a:t>
            </a:r>
            <a:endParaRPr lang="en-US" sz="4400" i="1" dirty="0"/>
          </a:p>
        </p:txBody>
      </p:sp>
      <p:sp>
        <p:nvSpPr>
          <p:cNvPr id="4" name="Rectangle 3"/>
          <p:cNvSpPr/>
          <p:nvPr/>
        </p:nvSpPr>
        <p:spPr>
          <a:xfrm>
            <a:off x="1295400" y="4762499"/>
            <a:ext cx="8763000" cy="830997"/>
          </a:xfrm>
          <a:prstGeom prst="rect">
            <a:avLst/>
          </a:prstGeom>
        </p:spPr>
        <p:txBody>
          <a:bodyPr wrap="square">
            <a:spAutoFit/>
          </a:bodyPr>
          <a:lstStyle/>
          <a:p>
            <a:pPr algn="ctr">
              <a:defRPr/>
            </a:pPr>
            <a:r>
              <a:rPr lang="en-US" sz="48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“Your Hand Be With Me”</a:t>
            </a:r>
            <a:endParaRPr lang="en-US" sz="48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857518436"/>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19100"/>
            <a:ext cx="8839200" cy="2628181"/>
          </a:xfrm>
        </p:spPr>
        <p:txBody>
          <a:bodyPr>
            <a:noAutofit/>
          </a:bodyPr>
          <a:lstStyle/>
          <a:p>
            <a:pPr marL="0" indent="0" algn="ctr">
              <a:buNone/>
            </a:pPr>
            <a:r>
              <a:rPr lang="en-US" i="1" dirty="0"/>
              <a:t>“Unless the Lord builds the house, they labor in vain who build </a:t>
            </a:r>
            <a:r>
              <a:rPr lang="en-US" i="1" dirty="0" smtClean="0"/>
              <a:t>it.” </a:t>
            </a:r>
            <a:endParaRPr lang="en-US" i="1" dirty="0"/>
          </a:p>
        </p:txBody>
      </p:sp>
      <p:sp>
        <p:nvSpPr>
          <p:cNvPr id="4" name="Rectangle 3"/>
          <p:cNvSpPr/>
          <p:nvPr/>
        </p:nvSpPr>
        <p:spPr>
          <a:xfrm>
            <a:off x="1447800" y="46247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Psalm 19:7-13</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980533702"/>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400" y="1409700"/>
            <a:ext cx="7772400" cy="1938992"/>
          </a:xfrm>
          <a:prstGeom prst="rect">
            <a:avLst/>
          </a:prstGeom>
        </p:spPr>
        <p:txBody>
          <a:bodyPr wrap="square">
            <a:spAutoFit/>
          </a:bodyPr>
          <a:lstStyle/>
          <a:p>
            <a:pPr algn="ctr">
              <a:defRPr/>
            </a:pPr>
            <a:r>
              <a:rPr lang="en-US" sz="54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“That You </a:t>
            </a: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Keep</a:t>
            </a:r>
          </a:p>
          <a:p>
            <a:pPr algn="ctr">
              <a:defRPr/>
            </a:pP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Me From Harm”</a:t>
            </a:r>
            <a:endParaRPr lang="en-US" sz="6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
        <p:nvSpPr>
          <p:cNvPr id="3" name="Rectangle 2"/>
          <p:cNvSpPr/>
          <p:nvPr/>
        </p:nvSpPr>
        <p:spPr>
          <a:xfrm>
            <a:off x="304800" y="4457700"/>
            <a:ext cx="84582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The Prayer of </a:t>
            </a:r>
            <a:r>
              <a:rPr lang="en-US" sz="6600" b="1" i="1" spc="50" dirty="0" err="1"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Jabez</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500109252"/>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2628181"/>
          </a:xfrm>
        </p:spPr>
        <p:txBody>
          <a:bodyPr>
            <a:noAutofit/>
          </a:bodyPr>
          <a:lstStyle/>
          <a:p>
            <a:pPr marL="0" indent="0" algn="ctr">
              <a:buNone/>
            </a:pPr>
            <a:r>
              <a:rPr lang="en-US" sz="5400" i="1" dirty="0"/>
              <a:t>“Blessed are you when people insult you and persecute you, and falsely say all kinds of evil against you because of Me” </a:t>
            </a:r>
            <a:endParaRPr lang="en-US" sz="5400" i="1" dirty="0"/>
          </a:p>
        </p:txBody>
      </p:sp>
      <p:sp>
        <p:nvSpPr>
          <p:cNvPr id="4" name="Rectangle 3"/>
          <p:cNvSpPr/>
          <p:nvPr/>
        </p:nvSpPr>
        <p:spPr>
          <a:xfrm>
            <a:off x="1447800" y="46247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Matthew 5:11</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114132377"/>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0500"/>
            <a:ext cx="9144000" cy="3771636"/>
          </a:xfrm>
        </p:spPr>
        <p:txBody>
          <a:bodyPr>
            <a:normAutofit/>
          </a:bodyPr>
          <a:lstStyle/>
          <a:p>
            <a:r>
              <a:rPr lang="en-US" sz="3600" dirty="0" smtClean="0"/>
              <a:t>How do we view our future?  </a:t>
            </a:r>
          </a:p>
          <a:p>
            <a:pPr lvl="1"/>
            <a:r>
              <a:rPr lang="en-US" sz="2900" dirty="0" smtClean="0"/>
              <a:t>Paul was confident that whatever time he had left on the earth would be time involved in “fruitful labor”.  </a:t>
            </a:r>
          </a:p>
          <a:p>
            <a:pPr lvl="1"/>
            <a:r>
              <a:rPr lang="en-US" sz="2900" dirty="0" smtClean="0"/>
              <a:t>Do we anticipate being involved in God’s work and do we believe that this work will be enjoyable, productive and edifying? </a:t>
            </a:r>
            <a:endParaRPr lang="en-US" sz="2900" dirty="0"/>
          </a:p>
        </p:txBody>
      </p:sp>
    </p:spTree>
    <p:extLst>
      <p:ext uri="{BB962C8B-B14F-4D97-AF65-F5344CB8AC3E}">
        <p14:creationId xmlns:p14="http://schemas.microsoft.com/office/powerpoint/2010/main" val="2402506147"/>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3695700"/>
          </a:xfrm>
        </p:spPr>
        <p:txBody>
          <a:bodyPr>
            <a:noAutofit/>
          </a:bodyPr>
          <a:lstStyle/>
          <a:p>
            <a:pPr marL="0" indent="0" algn="ctr">
              <a:buNone/>
            </a:pPr>
            <a:r>
              <a:rPr lang="en-US" sz="4950" i="1" dirty="0"/>
              <a:t>“These things I have spoken to you, so that in Me you may have peace. </a:t>
            </a:r>
            <a:r>
              <a:rPr lang="en-US" sz="4950" i="1" dirty="0" smtClean="0"/>
              <a:t>In </a:t>
            </a:r>
            <a:r>
              <a:rPr lang="en-US" sz="4950" i="1" dirty="0"/>
              <a:t>the world you have tribulation, but take courage; I have overcome the world” </a:t>
            </a:r>
            <a:endParaRPr lang="en-US" sz="4950" i="1" dirty="0"/>
          </a:p>
        </p:txBody>
      </p:sp>
      <p:sp>
        <p:nvSpPr>
          <p:cNvPr id="4" name="Rectangle 3"/>
          <p:cNvSpPr/>
          <p:nvPr/>
        </p:nvSpPr>
        <p:spPr>
          <a:xfrm>
            <a:off x="1447800" y="46247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John 16:33</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052666666"/>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30" y="190500"/>
            <a:ext cx="8991600" cy="3771636"/>
          </a:xfrm>
        </p:spPr>
        <p:txBody>
          <a:bodyPr>
            <a:normAutofit/>
          </a:bodyPr>
          <a:lstStyle/>
          <a:p>
            <a:r>
              <a:rPr lang="en-US" sz="3600" dirty="0" smtClean="0"/>
              <a:t>I don’t believe that </a:t>
            </a:r>
            <a:r>
              <a:rPr lang="en-US" sz="3600" dirty="0" err="1" smtClean="0"/>
              <a:t>Jabez</a:t>
            </a:r>
            <a:r>
              <a:rPr lang="en-US" sz="3600" dirty="0" smtClean="0"/>
              <a:t> </a:t>
            </a:r>
            <a:r>
              <a:rPr lang="en-US" sz="3600" dirty="0"/>
              <a:t>was </a:t>
            </a:r>
            <a:r>
              <a:rPr lang="en-US" sz="3600" dirty="0" smtClean="0"/>
              <a:t>praying </a:t>
            </a:r>
            <a:r>
              <a:rPr lang="en-US" sz="3600" dirty="0"/>
              <a:t>for an immunity from temptation, earthly pain, or suffering, but </a:t>
            </a:r>
            <a:r>
              <a:rPr lang="en-US" sz="3600" b="1" u="sng" dirty="0"/>
              <a:t>protection</a:t>
            </a:r>
            <a:r>
              <a:rPr lang="en-US" sz="3600" dirty="0"/>
              <a:t> </a:t>
            </a:r>
            <a:r>
              <a:rPr lang="en-US" sz="3600" b="1" u="sng" dirty="0"/>
              <a:t>from</a:t>
            </a:r>
            <a:r>
              <a:rPr lang="en-US" sz="3600" dirty="0"/>
              <a:t> </a:t>
            </a:r>
            <a:r>
              <a:rPr lang="en-US" sz="3600" b="1" u="sng" dirty="0"/>
              <a:t>evil</a:t>
            </a:r>
            <a:r>
              <a:rPr lang="en-US" sz="3600" dirty="0"/>
              <a:t>.  </a:t>
            </a:r>
            <a:endParaRPr lang="en-US" sz="3600" dirty="0" smtClean="0"/>
          </a:p>
          <a:p>
            <a:r>
              <a:rPr lang="en-US" sz="3600" dirty="0" err="1" smtClean="0"/>
              <a:t>Jabez</a:t>
            </a:r>
            <a:r>
              <a:rPr lang="en-US" sz="3600" dirty="0" smtClean="0"/>
              <a:t> may </a:t>
            </a:r>
            <a:r>
              <a:rPr lang="en-US" sz="3600" dirty="0"/>
              <a:t>have been praying that God would keep him </a:t>
            </a:r>
            <a:r>
              <a:rPr lang="en-US" sz="3600" b="1" u="sng" dirty="0"/>
              <a:t>alive</a:t>
            </a:r>
            <a:r>
              <a:rPr lang="en-US" sz="3600" dirty="0"/>
              <a:t> </a:t>
            </a:r>
            <a:r>
              <a:rPr lang="en-US" sz="3600" b="1" u="sng" dirty="0"/>
              <a:t>during</a:t>
            </a:r>
            <a:r>
              <a:rPr lang="en-US" sz="3600" dirty="0"/>
              <a:t> </a:t>
            </a:r>
            <a:r>
              <a:rPr lang="en-US" sz="3600" b="1" u="sng" dirty="0"/>
              <a:t>battle</a:t>
            </a:r>
            <a:r>
              <a:rPr lang="en-US" sz="3600" dirty="0"/>
              <a:t>. </a:t>
            </a:r>
            <a:endParaRPr lang="en-US" sz="3600" dirty="0"/>
          </a:p>
        </p:txBody>
      </p:sp>
      <p:sp>
        <p:nvSpPr>
          <p:cNvPr id="4" name="Rectangle 3"/>
          <p:cNvSpPr/>
          <p:nvPr/>
        </p:nvSpPr>
        <p:spPr>
          <a:xfrm>
            <a:off x="1447800" y="4762500"/>
            <a:ext cx="8763000" cy="830997"/>
          </a:xfrm>
          <a:prstGeom prst="rect">
            <a:avLst/>
          </a:prstGeom>
        </p:spPr>
        <p:txBody>
          <a:bodyPr wrap="square">
            <a:spAutoFit/>
          </a:bodyPr>
          <a:lstStyle/>
          <a:p>
            <a:pPr algn="ctr">
              <a:defRPr/>
            </a:pPr>
            <a:r>
              <a:rPr lang="en-US" sz="48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“Keep Me From Harm”</a:t>
            </a:r>
            <a:endParaRPr lang="en-US" sz="48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143233985"/>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42900"/>
            <a:ext cx="8839200" cy="2628181"/>
          </a:xfrm>
        </p:spPr>
        <p:txBody>
          <a:bodyPr>
            <a:noAutofit/>
          </a:bodyPr>
          <a:lstStyle/>
          <a:p>
            <a:pPr marL="0" indent="0" algn="ctr">
              <a:buNone/>
            </a:pPr>
            <a:r>
              <a:rPr lang="en-US" sz="6600" i="1" dirty="0"/>
              <a:t>“Do not lead us into temptation, but deliver us from evil” </a:t>
            </a:r>
            <a:endParaRPr lang="en-US" sz="6600" i="1" dirty="0"/>
          </a:p>
        </p:txBody>
      </p:sp>
      <p:sp>
        <p:nvSpPr>
          <p:cNvPr id="4" name="Rectangle 3"/>
          <p:cNvSpPr/>
          <p:nvPr/>
        </p:nvSpPr>
        <p:spPr>
          <a:xfrm>
            <a:off x="1447800" y="46247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Matthew </a:t>
            </a: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6:13</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1957900880"/>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30" y="35225"/>
            <a:ext cx="9112370" cy="3771636"/>
          </a:xfrm>
        </p:spPr>
        <p:txBody>
          <a:bodyPr>
            <a:normAutofit lnSpcReduction="10000"/>
          </a:bodyPr>
          <a:lstStyle/>
          <a:p>
            <a:r>
              <a:rPr lang="en-US" dirty="0"/>
              <a:t>We need to remember that the more spiritually significant we become, the more we grow and make a determined effort, the more that the devil will try to bring us down. </a:t>
            </a:r>
            <a:endParaRPr lang="en-US" dirty="0" smtClean="0"/>
          </a:p>
          <a:p>
            <a:pPr lvl="1"/>
            <a:r>
              <a:rPr lang="en-US" sz="3000" dirty="0"/>
              <a:t>Do we pray for men and women who are giving themselves to the work?  </a:t>
            </a:r>
            <a:endParaRPr lang="en-US" sz="3000" dirty="0" smtClean="0"/>
          </a:p>
          <a:p>
            <a:pPr lvl="2"/>
            <a:r>
              <a:rPr lang="en-US" sz="3000" dirty="0" smtClean="0"/>
              <a:t>Do </a:t>
            </a:r>
            <a:r>
              <a:rPr lang="en-US" sz="3000" dirty="0"/>
              <a:t>we realize the pressures that they are under </a:t>
            </a:r>
            <a:r>
              <a:rPr lang="en-US" sz="3000" dirty="0" smtClean="0"/>
              <a:t>&amp; what </a:t>
            </a:r>
            <a:r>
              <a:rPr lang="en-US" sz="3000" dirty="0"/>
              <a:t>is at stake if they fall? </a:t>
            </a:r>
            <a:endParaRPr lang="en-US" sz="3000" dirty="0"/>
          </a:p>
        </p:txBody>
      </p:sp>
      <p:sp>
        <p:nvSpPr>
          <p:cNvPr id="4" name="Rectangle 3"/>
          <p:cNvSpPr/>
          <p:nvPr/>
        </p:nvSpPr>
        <p:spPr>
          <a:xfrm>
            <a:off x="1447800" y="4762500"/>
            <a:ext cx="8763000" cy="830997"/>
          </a:xfrm>
          <a:prstGeom prst="rect">
            <a:avLst/>
          </a:prstGeom>
        </p:spPr>
        <p:txBody>
          <a:bodyPr wrap="square">
            <a:spAutoFit/>
          </a:bodyPr>
          <a:lstStyle/>
          <a:p>
            <a:pPr algn="ctr">
              <a:defRPr/>
            </a:pPr>
            <a:r>
              <a:rPr lang="en-US" sz="48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“Keep Me From Harm”</a:t>
            </a:r>
            <a:endParaRPr lang="en-US" sz="48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100862132"/>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30" y="35225"/>
            <a:ext cx="9112370" cy="3771636"/>
          </a:xfrm>
        </p:spPr>
        <p:txBody>
          <a:bodyPr>
            <a:normAutofit/>
          </a:bodyPr>
          <a:lstStyle/>
          <a:p>
            <a:r>
              <a:rPr lang="en-US" sz="3600" dirty="0" err="1"/>
              <a:t>Jabez</a:t>
            </a:r>
            <a:r>
              <a:rPr lang="en-US" sz="3600" dirty="0"/>
              <a:t> did not want to live up to the negative undertone of his name (“pain”, “sorrow”). </a:t>
            </a:r>
            <a:endParaRPr lang="en-US" sz="3600" dirty="0" smtClean="0"/>
          </a:p>
          <a:p>
            <a:pPr lvl="1"/>
            <a:r>
              <a:rPr lang="en-US" sz="3400" i="1" dirty="0" smtClean="0"/>
              <a:t>“Are </a:t>
            </a:r>
            <a:r>
              <a:rPr lang="en-US" sz="3400" i="1" dirty="0"/>
              <a:t>we afraid of what we might become if </a:t>
            </a:r>
            <a:r>
              <a:rPr lang="en-US" sz="3400" i="1" dirty="0" smtClean="0"/>
              <a:t> God is </a:t>
            </a:r>
            <a:r>
              <a:rPr lang="en-US" sz="3400" b="1" i="1" dirty="0"/>
              <a:t>not</a:t>
            </a:r>
            <a:r>
              <a:rPr lang="en-US" sz="3400" i="1" dirty="0"/>
              <a:t> </a:t>
            </a:r>
            <a:r>
              <a:rPr lang="en-US" sz="3400" b="1" i="1" dirty="0"/>
              <a:t>with</a:t>
            </a:r>
            <a:r>
              <a:rPr lang="en-US" sz="3400" i="1" dirty="0"/>
              <a:t> </a:t>
            </a:r>
            <a:r>
              <a:rPr lang="en-US" sz="3400" b="1" i="1" dirty="0"/>
              <a:t>us</a:t>
            </a:r>
            <a:r>
              <a:rPr lang="en-US" sz="3400" i="1" dirty="0" smtClean="0"/>
              <a:t>?”</a:t>
            </a:r>
            <a:endParaRPr lang="en-US" sz="3400" i="1" dirty="0"/>
          </a:p>
        </p:txBody>
      </p:sp>
      <p:sp>
        <p:nvSpPr>
          <p:cNvPr id="4" name="Rectangle 3"/>
          <p:cNvSpPr/>
          <p:nvPr/>
        </p:nvSpPr>
        <p:spPr>
          <a:xfrm>
            <a:off x="1447800" y="4762500"/>
            <a:ext cx="8763000" cy="830997"/>
          </a:xfrm>
          <a:prstGeom prst="rect">
            <a:avLst/>
          </a:prstGeom>
        </p:spPr>
        <p:txBody>
          <a:bodyPr wrap="square">
            <a:spAutoFit/>
          </a:bodyPr>
          <a:lstStyle/>
          <a:p>
            <a:pPr algn="ctr">
              <a:defRPr/>
            </a:pPr>
            <a:r>
              <a:rPr lang="en-US" sz="48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“Keep Me From Harm”</a:t>
            </a:r>
            <a:endParaRPr lang="en-US" sz="48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837799860"/>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30" y="35225"/>
            <a:ext cx="9112370" cy="3771636"/>
          </a:xfrm>
        </p:spPr>
        <p:txBody>
          <a:bodyPr>
            <a:normAutofit/>
          </a:bodyPr>
          <a:lstStyle/>
          <a:p>
            <a:r>
              <a:rPr lang="en-US" dirty="0" err="1"/>
              <a:t>Jabez</a:t>
            </a:r>
            <a:r>
              <a:rPr lang="en-US" dirty="0"/>
              <a:t> realized that in the end only God could protect him.  </a:t>
            </a:r>
            <a:endParaRPr lang="en-US" dirty="0" smtClean="0"/>
          </a:p>
          <a:p>
            <a:pPr lvl="1"/>
            <a:r>
              <a:rPr lang="en-US" dirty="0" smtClean="0"/>
              <a:t>Do </a:t>
            </a:r>
            <a:r>
              <a:rPr lang="en-US" dirty="0"/>
              <a:t>we feel this way, that all our efforts to protect ourselves are </a:t>
            </a:r>
            <a:r>
              <a:rPr lang="en-US" b="1" dirty="0"/>
              <a:t>not</a:t>
            </a:r>
            <a:r>
              <a:rPr lang="en-US" dirty="0"/>
              <a:t> </a:t>
            </a:r>
            <a:r>
              <a:rPr lang="en-US" b="1" dirty="0"/>
              <a:t>enough</a:t>
            </a:r>
            <a:r>
              <a:rPr lang="en-US" dirty="0"/>
              <a:t> and that in the end </a:t>
            </a:r>
            <a:r>
              <a:rPr lang="en-US" b="1" dirty="0"/>
              <a:t>only</a:t>
            </a:r>
            <a:r>
              <a:rPr lang="en-US" dirty="0"/>
              <a:t> </a:t>
            </a:r>
            <a:r>
              <a:rPr lang="en-US" b="1" dirty="0"/>
              <a:t>God</a:t>
            </a:r>
            <a:r>
              <a:rPr lang="en-US" dirty="0"/>
              <a:t> can truly protect us?  </a:t>
            </a:r>
            <a:endParaRPr lang="en-US" dirty="0" smtClean="0"/>
          </a:p>
          <a:p>
            <a:pPr lvl="1"/>
            <a:r>
              <a:rPr lang="en-US" i="1" dirty="0" smtClean="0"/>
              <a:t>“</a:t>
            </a:r>
            <a:r>
              <a:rPr lang="en-US" i="1" dirty="0"/>
              <a:t>Unless the Lord guards the city, the watchman keeps awake in vain” </a:t>
            </a:r>
            <a:r>
              <a:rPr lang="en-US" dirty="0"/>
              <a:t>(Psalm 127:1). </a:t>
            </a:r>
            <a:endParaRPr lang="en-US" sz="2800" i="1" dirty="0"/>
          </a:p>
        </p:txBody>
      </p:sp>
      <p:sp>
        <p:nvSpPr>
          <p:cNvPr id="4" name="Rectangle 3"/>
          <p:cNvSpPr/>
          <p:nvPr/>
        </p:nvSpPr>
        <p:spPr>
          <a:xfrm>
            <a:off x="1447800" y="4762500"/>
            <a:ext cx="8763000" cy="830997"/>
          </a:xfrm>
          <a:prstGeom prst="rect">
            <a:avLst/>
          </a:prstGeom>
        </p:spPr>
        <p:txBody>
          <a:bodyPr wrap="square">
            <a:spAutoFit/>
          </a:bodyPr>
          <a:lstStyle/>
          <a:p>
            <a:pPr algn="ctr">
              <a:defRPr/>
            </a:pPr>
            <a:r>
              <a:rPr lang="en-US" sz="48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“Keep Me From Harm”</a:t>
            </a:r>
            <a:endParaRPr lang="en-US" sz="48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49479826"/>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400" y="1790700"/>
            <a:ext cx="7772400" cy="1323439"/>
          </a:xfrm>
          <a:prstGeom prst="rect">
            <a:avLst/>
          </a:prstGeom>
        </p:spPr>
        <p:txBody>
          <a:bodyPr wrap="square">
            <a:spAutoFit/>
          </a:bodyPr>
          <a:lstStyle/>
          <a:p>
            <a:pPr algn="ctr">
              <a:defRPr/>
            </a:pPr>
            <a:r>
              <a:rPr lang="en-US" sz="8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Conclusion</a:t>
            </a:r>
            <a:endParaRPr lang="en-US" sz="88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
        <p:nvSpPr>
          <p:cNvPr id="3" name="Rectangle 2"/>
          <p:cNvSpPr/>
          <p:nvPr/>
        </p:nvSpPr>
        <p:spPr>
          <a:xfrm>
            <a:off x="304800" y="4457700"/>
            <a:ext cx="84582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“Fruitful Labor”</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990526899"/>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30" y="114300"/>
            <a:ext cx="9112370" cy="3431875"/>
          </a:xfrm>
        </p:spPr>
        <p:txBody>
          <a:bodyPr>
            <a:normAutofit lnSpcReduction="10000"/>
          </a:bodyPr>
          <a:lstStyle/>
          <a:p>
            <a:r>
              <a:rPr lang="en-US" i="1" dirty="0" smtClean="0"/>
              <a:t>Are we confident like Paul that </a:t>
            </a:r>
            <a:r>
              <a:rPr lang="en-US" i="1" dirty="0"/>
              <a:t>whatever time </a:t>
            </a:r>
            <a:r>
              <a:rPr lang="en-US" i="1" dirty="0" smtClean="0"/>
              <a:t>we have left </a:t>
            </a:r>
            <a:r>
              <a:rPr lang="en-US" i="1" dirty="0"/>
              <a:t>on the earth </a:t>
            </a:r>
            <a:r>
              <a:rPr lang="en-US" i="1" dirty="0" smtClean="0"/>
              <a:t>will be </a:t>
            </a:r>
            <a:r>
              <a:rPr lang="en-US" i="1" dirty="0"/>
              <a:t>time involved in “</a:t>
            </a:r>
            <a:r>
              <a:rPr lang="en-US" b="1" i="1" dirty="0"/>
              <a:t>fruitful</a:t>
            </a:r>
            <a:r>
              <a:rPr lang="en-US" i="1" dirty="0"/>
              <a:t> </a:t>
            </a:r>
            <a:r>
              <a:rPr lang="en-US" b="1" i="1" dirty="0" smtClean="0"/>
              <a:t>labor</a:t>
            </a:r>
            <a:r>
              <a:rPr lang="en-US" i="1" dirty="0" smtClean="0"/>
              <a:t>”?</a:t>
            </a:r>
          </a:p>
          <a:p>
            <a:pPr lvl="1"/>
            <a:r>
              <a:rPr lang="en-US" i="1" dirty="0"/>
              <a:t>Are we anticipating being involved in God’s work this coming week? (work will be enjoyable, productive and edifying? </a:t>
            </a:r>
            <a:r>
              <a:rPr lang="en-US" i="1" dirty="0" smtClean="0"/>
              <a:t>)</a:t>
            </a:r>
          </a:p>
          <a:p>
            <a:pPr lvl="1"/>
            <a:r>
              <a:rPr lang="en-US" sz="3200" i="1" dirty="0" smtClean="0"/>
              <a:t>Are we </a:t>
            </a:r>
            <a:r>
              <a:rPr lang="en-US" sz="3200" b="1" i="1" dirty="0" smtClean="0"/>
              <a:t>available</a:t>
            </a:r>
            <a:r>
              <a:rPr lang="en-US" sz="3200" i="1" dirty="0" smtClean="0"/>
              <a:t> </a:t>
            </a:r>
            <a:r>
              <a:rPr lang="en-US" sz="3200" b="1" i="1" dirty="0" smtClean="0"/>
              <a:t>to</a:t>
            </a:r>
            <a:r>
              <a:rPr lang="en-US" sz="3200" i="1" dirty="0" smtClean="0"/>
              <a:t> </a:t>
            </a:r>
            <a:r>
              <a:rPr lang="en-US" sz="3200" b="1" i="1" dirty="0" smtClean="0"/>
              <a:t>God</a:t>
            </a:r>
            <a:r>
              <a:rPr lang="en-US" sz="3200" i="1" dirty="0" smtClean="0"/>
              <a:t>?</a:t>
            </a:r>
          </a:p>
          <a:p>
            <a:endParaRPr lang="en-US" sz="2800" i="1" dirty="0"/>
          </a:p>
        </p:txBody>
      </p:sp>
      <p:sp>
        <p:nvSpPr>
          <p:cNvPr id="4" name="Rectangle 3"/>
          <p:cNvSpPr/>
          <p:nvPr/>
        </p:nvSpPr>
        <p:spPr>
          <a:xfrm>
            <a:off x="1447800" y="4762500"/>
            <a:ext cx="8763000" cy="830997"/>
          </a:xfrm>
          <a:prstGeom prst="rect">
            <a:avLst/>
          </a:prstGeom>
        </p:spPr>
        <p:txBody>
          <a:bodyPr wrap="square">
            <a:spAutoFit/>
          </a:bodyPr>
          <a:lstStyle/>
          <a:p>
            <a:pPr algn="ctr">
              <a:defRPr/>
            </a:pPr>
            <a:r>
              <a:rPr lang="en-US" sz="48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“Keep Me From Harm”</a:t>
            </a:r>
            <a:endParaRPr lang="en-US" sz="48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1848320567"/>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19"/>
            <a:ext cx="8839200" cy="3771636"/>
          </a:xfrm>
        </p:spPr>
        <p:txBody>
          <a:bodyPr>
            <a:noAutofit/>
          </a:bodyPr>
          <a:lstStyle/>
          <a:p>
            <a:pPr marL="0" indent="0" algn="ctr">
              <a:buNone/>
            </a:pPr>
            <a:r>
              <a:rPr lang="en-US" sz="4800" i="1" dirty="0" smtClean="0"/>
              <a:t>“For to me, to live is Christ and to die is gain.  But if I am to live on in the flesh, this will mean fruitful labor for me; and I do not know which to choose”</a:t>
            </a:r>
            <a:endParaRPr lang="en-US" sz="4800" i="1" dirty="0"/>
          </a:p>
        </p:txBody>
      </p:sp>
      <p:sp>
        <p:nvSpPr>
          <p:cNvPr id="4" name="Rectangle 3"/>
          <p:cNvSpPr/>
          <p:nvPr/>
        </p:nvSpPr>
        <p:spPr>
          <a:xfrm>
            <a:off x="1295400" y="46247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Phil. 1:21,22</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1997900948"/>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7777" y="1333500"/>
            <a:ext cx="6324600" cy="2554545"/>
          </a:xfrm>
          <a:prstGeom prst="rect">
            <a:avLst/>
          </a:prstGeom>
        </p:spPr>
        <p:txBody>
          <a:bodyPr wrap="square">
            <a:spAutoFit/>
          </a:bodyPr>
          <a:lstStyle/>
          <a:p>
            <a:pPr algn="ctr">
              <a:defRPr/>
            </a:pPr>
            <a:r>
              <a:rPr lang="en-US" sz="8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 </a:t>
            </a:r>
            <a:r>
              <a:rPr lang="en-US" sz="8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‘Living on in the Flesh…’</a:t>
            </a:r>
          </a:p>
        </p:txBody>
      </p:sp>
      <p:sp>
        <p:nvSpPr>
          <p:cNvPr id="5" name="Rectangle 4"/>
          <p:cNvSpPr/>
          <p:nvPr/>
        </p:nvSpPr>
        <p:spPr>
          <a:xfrm>
            <a:off x="224287" y="4268450"/>
            <a:ext cx="8763000" cy="1446550"/>
          </a:xfrm>
          <a:prstGeom prst="rect">
            <a:avLst/>
          </a:prstGeom>
        </p:spPr>
        <p:txBody>
          <a:bodyPr wrap="square">
            <a:spAutoFit/>
          </a:bodyPr>
          <a:lstStyle/>
          <a:p>
            <a:pPr algn="ctr">
              <a:defRPr/>
            </a:pPr>
            <a:r>
              <a:rPr lang="en-US" sz="88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“Fruitful Labor”</a:t>
            </a:r>
            <a:endParaRPr lang="en-US" sz="88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705323849"/>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0" y="1104900"/>
            <a:ext cx="6934200" cy="2554545"/>
          </a:xfrm>
          <a:prstGeom prst="rect">
            <a:avLst/>
          </a:prstGeom>
        </p:spPr>
        <p:txBody>
          <a:bodyPr wrap="square">
            <a:spAutoFit/>
          </a:bodyPr>
          <a:lstStyle/>
          <a:p>
            <a:pPr algn="ctr">
              <a:defRPr/>
            </a:pPr>
            <a:r>
              <a:rPr lang="en-US" sz="8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“The Prayer </a:t>
            </a:r>
          </a:p>
          <a:p>
            <a:pPr algn="ctr">
              <a:defRPr/>
            </a:pPr>
            <a:r>
              <a:rPr lang="en-US" sz="72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of </a:t>
            </a:r>
            <a:r>
              <a:rPr lang="en-US" sz="8000" b="1" i="1" spc="50" dirty="0" err="1"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Jabez</a:t>
            </a:r>
            <a:r>
              <a:rPr lang="en-US" sz="8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a:t>
            </a:r>
            <a:endParaRPr lang="en-US" sz="8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
        <p:nvSpPr>
          <p:cNvPr id="3" name="Rectangle 2"/>
          <p:cNvSpPr/>
          <p:nvPr/>
        </p:nvSpPr>
        <p:spPr>
          <a:xfrm>
            <a:off x="1295400" y="4457700"/>
            <a:ext cx="6248399" cy="1107996"/>
          </a:xfrm>
          <a:prstGeom prst="rect">
            <a:avLst/>
          </a:prstGeom>
        </p:spPr>
        <p:txBody>
          <a:bodyPr wrap="square">
            <a:spAutoFit/>
          </a:bodyPr>
          <a:lstStyle/>
          <a:p>
            <a:pPr lvl="0"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1 Chronicles 4</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589477853"/>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19"/>
            <a:ext cx="8839200" cy="3771636"/>
          </a:xfrm>
        </p:spPr>
        <p:txBody>
          <a:bodyPr>
            <a:noAutofit/>
          </a:bodyPr>
          <a:lstStyle/>
          <a:p>
            <a:pPr marL="0" indent="0" algn="ctr">
              <a:buNone/>
            </a:pPr>
            <a:r>
              <a:rPr lang="en-US" i="1" dirty="0" smtClean="0"/>
              <a:t>“Now </a:t>
            </a:r>
            <a:r>
              <a:rPr lang="en-US" i="1" dirty="0" err="1" smtClean="0"/>
              <a:t>Jabez</a:t>
            </a:r>
            <a:r>
              <a:rPr lang="en-US" i="1" dirty="0" smtClean="0"/>
              <a:t> was more honorable than his brothers, and his mother named him </a:t>
            </a:r>
            <a:r>
              <a:rPr lang="en-US" i="1" dirty="0" err="1" smtClean="0"/>
              <a:t>Jabez</a:t>
            </a:r>
            <a:r>
              <a:rPr lang="en-US" i="1" dirty="0" smtClean="0"/>
              <a:t> saying, ‘Because I bore him with pain’.  Now </a:t>
            </a:r>
            <a:r>
              <a:rPr lang="en-US" i="1" dirty="0" err="1" smtClean="0"/>
              <a:t>Jabez</a:t>
            </a:r>
            <a:r>
              <a:rPr lang="en-US" i="1" dirty="0" smtClean="0"/>
              <a:t> called on the God of Israel, saying, ‘Oh that You would bless me indeed and enlarge my border, and that Your hand might be with me, and that You would keep me from harm that it may not pain me!’  And God granted him what he requested” </a:t>
            </a:r>
            <a:endParaRPr lang="en-US" i="1" dirty="0"/>
          </a:p>
        </p:txBody>
      </p:sp>
      <p:sp>
        <p:nvSpPr>
          <p:cNvPr id="4" name="Rectangle 3"/>
          <p:cNvSpPr/>
          <p:nvPr/>
        </p:nvSpPr>
        <p:spPr>
          <a:xfrm>
            <a:off x="1295400" y="46247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1 Chron. 4:9,10</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19980381"/>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952500"/>
            <a:ext cx="6934200" cy="3139321"/>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“Oh </a:t>
            </a:r>
            <a:r>
              <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that You would bless me indeed”</a:t>
            </a:r>
          </a:p>
        </p:txBody>
      </p:sp>
      <p:sp>
        <p:nvSpPr>
          <p:cNvPr id="3" name="Rectangle 2"/>
          <p:cNvSpPr/>
          <p:nvPr/>
        </p:nvSpPr>
        <p:spPr>
          <a:xfrm>
            <a:off x="304800" y="4457700"/>
            <a:ext cx="84582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The Prayer of </a:t>
            </a:r>
            <a:r>
              <a:rPr lang="en-US" sz="6600" b="1" i="1" spc="50" dirty="0" err="1"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Jabez</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4141732537"/>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0500"/>
            <a:ext cx="8839200" cy="3771636"/>
          </a:xfrm>
        </p:spPr>
        <p:txBody>
          <a:bodyPr>
            <a:normAutofit fontScale="92500" lnSpcReduction="10000"/>
          </a:bodyPr>
          <a:lstStyle/>
          <a:p>
            <a:r>
              <a:rPr lang="en-US" dirty="0" smtClean="0"/>
              <a:t>There is nothing wrong in wanting to receive God’s blessings, both spiritual and physical, to </a:t>
            </a:r>
            <a:r>
              <a:rPr lang="en-US" u="sng" dirty="0" smtClean="0"/>
              <a:t>use</a:t>
            </a:r>
            <a:r>
              <a:rPr lang="en-US" dirty="0" smtClean="0"/>
              <a:t> </a:t>
            </a:r>
            <a:r>
              <a:rPr lang="en-US" u="sng" dirty="0" smtClean="0"/>
              <a:t>them</a:t>
            </a:r>
            <a:r>
              <a:rPr lang="en-US" dirty="0" smtClean="0"/>
              <a:t> </a:t>
            </a:r>
            <a:r>
              <a:rPr lang="en-US" u="sng" dirty="0" smtClean="0"/>
              <a:t>in</a:t>
            </a:r>
            <a:r>
              <a:rPr lang="en-US" dirty="0" smtClean="0"/>
              <a:t> </a:t>
            </a:r>
            <a:r>
              <a:rPr lang="en-US" u="sng" dirty="0" smtClean="0"/>
              <a:t>His</a:t>
            </a:r>
            <a:r>
              <a:rPr lang="en-US" dirty="0" smtClean="0"/>
              <a:t> </a:t>
            </a:r>
            <a:r>
              <a:rPr lang="en-US" u="sng" dirty="0" smtClean="0"/>
              <a:t>service</a:t>
            </a:r>
            <a:r>
              <a:rPr lang="en-US" dirty="0" smtClean="0"/>
              <a:t>.</a:t>
            </a:r>
          </a:p>
          <a:p>
            <a:pPr lvl="1"/>
            <a:r>
              <a:rPr lang="en-US" i="1" dirty="0" smtClean="0"/>
              <a:t>“You do not have because you do not ask”</a:t>
            </a:r>
            <a:r>
              <a:rPr lang="en-US" dirty="0" smtClean="0"/>
              <a:t> (James 4:2). </a:t>
            </a:r>
          </a:p>
          <a:p>
            <a:pPr lvl="2"/>
            <a:r>
              <a:rPr lang="en-US" sz="2800" i="1" dirty="0" smtClean="0"/>
              <a:t>“Jerusalem, Jerusalem, who kills the prophets and stones those who are sent to her!  How often I wanted to gather your children together, the way a hen gathers her chicks under her wings, and you were unwilling” 	</a:t>
            </a:r>
            <a:r>
              <a:rPr lang="en-US" sz="2800" dirty="0" smtClean="0"/>
              <a:t>					         (Matthew 23:37)</a:t>
            </a:r>
            <a:endParaRPr lang="en-US" sz="2800" dirty="0"/>
          </a:p>
        </p:txBody>
      </p:sp>
    </p:spTree>
    <p:extLst>
      <p:ext uri="{BB962C8B-B14F-4D97-AF65-F5344CB8AC3E}">
        <p14:creationId xmlns:p14="http://schemas.microsoft.com/office/powerpoint/2010/main" val="1298328859"/>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1506498"/>
            <a:ext cx="6934200" cy="1323439"/>
          </a:xfrm>
          <a:prstGeom prst="rect">
            <a:avLst/>
          </a:prstGeom>
        </p:spPr>
        <p:txBody>
          <a:bodyPr wrap="square">
            <a:spAutoFit/>
          </a:bodyPr>
          <a:lstStyle/>
          <a:p>
            <a:pPr algn="ctr">
              <a:defRPr/>
            </a:pPr>
            <a:r>
              <a:rPr lang="en-US" sz="8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“Bless Me”</a:t>
            </a:r>
            <a:endParaRPr lang="en-US" sz="8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
        <p:nvSpPr>
          <p:cNvPr id="3" name="Rectangle 2"/>
          <p:cNvSpPr/>
          <p:nvPr/>
        </p:nvSpPr>
        <p:spPr>
          <a:xfrm>
            <a:off x="304800" y="4457700"/>
            <a:ext cx="84582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The Prayer of </a:t>
            </a:r>
            <a:r>
              <a:rPr lang="en-US" sz="6600" b="1" i="1" spc="50" dirty="0" err="1"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Jabez</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95137031"/>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19"/>
            <a:ext cx="8839200" cy="3771636"/>
          </a:xfrm>
        </p:spPr>
        <p:txBody>
          <a:bodyPr>
            <a:noAutofit/>
          </a:bodyPr>
          <a:lstStyle/>
          <a:p>
            <a:pPr marL="0" indent="0" algn="ctr">
              <a:buNone/>
            </a:pPr>
            <a:r>
              <a:rPr lang="en-US" sz="3600" i="1" dirty="0"/>
              <a:t>“Deliver me, I pray, from the hand of my brother, from the hand of Esau; for I fear him, that he will come and attack me and the mothers with the children.  For You said, ‘I will surely prosper you and make your descendants as the sand of the sea, which is too great to be numbered” </a:t>
            </a:r>
          </a:p>
        </p:txBody>
      </p:sp>
      <p:sp>
        <p:nvSpPr>
          <p:cNvPr id="4" name="Rectangle 3"/>
          <p:cNvSpPr/>
          <p:nvPr/>
        </p:nvSpPr>
        <p:spPr>
          <a:xfrm>
            <a:off x="1295400" y="46247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Genesis 32:11,12</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539456032"/>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1366</Words>
  <Application>Microsoft Office PowerPoint</Application>
  <PresentationFormat>On-screen Show (16:10)</PresentationFormat>
  <Paragraphs>96</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DJ Dickerson</dc:creator>
  <cp:lastModifiedBy>DJ Dickerson</cp:lastModifiedBy>
  <cp:revision>33</cp:revision>
  <dcterms:created xsi:type="dcterms:W3CDTF">2012-07-11T10:52:32Z</dcterms:created>
  <dcterms:modified xsi:type="dcterms:W3CDTF">2012-07-12T13:42:01Z</dcterms:modified>
</cp:coreProperties>
</file>