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8" r:id="rId3"/>
    <p:sldId id="317" r:id="rId4"/>
    <p:sldId id="311" r:id="rId5"/>
    <p:sldId id="318" r:id="rId6"/>
    <p:sldId id="319" r:id="rId7"/>
    <p:sldId id="331" r:id="rId8"/>
    <p:sldId id="310" r:id="rId9"/>
    <p:sldId id="33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849" autoAdjust="0"/>
  </p:normalViewPr>
  <p:slideViewPr>
    <p:cSldViewPr>
      <p:cViewPr varScale="1">
        <p:scale>
          <a:sx n="48" d="100"/>
          <a:sy n="48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1C831-C7A1-4C4E-AA86-547025903B83}" type="datetime1">
              <a:rPr lang="en-US"/>
              <a:pPr>
                <a:defRPr/>
              </a:pPr>
              <a:t>7/3/2011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5ECBDDB-11F5-480E-B447-FA3BB123C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DFCC-EB6C-4145-A539-3040B41FA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F650-55E0-4884-B40B-0798E58A8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631D-4B11-476F-B912-5B0C7D38B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42FC-EB53-4D94-9E40-2AB072C68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7FBCC-0447-4CD2-9792-4BFB6CAE0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50486-04FE-4C7C-99DA-2D5E735B3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7968-3D33-4A8F-957A-465EB675E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DCD5A-1795-4963-AAD3-D0CFBE490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D0DDF-31D0-4217-BB86-0A114E7C1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9FEEC-B22D-4553-9A78-68341AC75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07CC7F17-8CD9-4C2C-8D07-24C9F701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9" r:id="rId8"/>
    <p:sldLayoutId id="2147483750" r:id="rId9"/>
    <p:sldLayoutId id="2147483746" r:id="rId10"/>
    <p:sldLayoutId id="214748374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biblia.com/bible/nkjv/Matthew%207.24-2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iblia.com/bible/nkjv/Matthew%207.24-2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a.com/bible/nkjv/Matthew%2016.16" TargetMode="External"/><Relationship Id="rId2" Type="http://schemas.openxmlformats.org/officeDocument/2006/relationships/hyperlink" Target="http://biblia.com/bible/nkjv/1%20Corinthians%2010.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a.com/bible/nkjv/Matthew%2016.1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00200" y="1066800"/>
            <a:ext cx="6019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i="1" dirty="0" smtClean="0"/>
              <a:t>“Like A Rock”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674" t="17062" r="27413" b="24170"/>
          <a:stretch>
            <a:fillRect/>
          </a:stretch>
        </p:blipFill>
        <p:spPr bwMode="auto">
          <a:xfrm>
            <a:off x="2057400" y="2133600"/>
            <a:ext cx="5257800" cy="313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609600"/>
            <a:ext cx="7239000" cy="5562600"/>
          </a:xfrm>
        </p:spPr>
        <p:txBody>
          <a:bodyPr/>
          <a:lstStyle/>
          <a:p>
            <a:r>
              <a:rPr lang="en-AU" sz="2800" dirty="0" smtClean="0"/>
              <a:t>For as long as I can remember, truck ads for GM have use Bob Segar’s song, “Like A Rock.” </a:t>
            </a:r>
          </a:p>
          <a:p>
            <a:r>
              <a:rPr lang="en-AU" sz="2800" dirty="0" smtClean="0"/>
              <a:t>Of course, the idea General Motors wants to convey is that their trucks are </a:t>
            </a:r>
            <a:r>
              <a:rPr lang="en-AU" sz="2800" b="1" i="1" u="sng" dirty="0" smtClean="0"/>
              <a:t>strong and reliable. </a:t>
            </a:r>
          </a:p>
          <a:p>
            <a:r>
              <a:rPr lang="en-AU" sz="2800" dirty="0" smtClean="0"/>
              <a:t>Chevrolet/GM was not the first to present such an idea “like a rock”.</a:t>
            </a:r>
          </a:p>
          <a:p>
            <a:r>
              <a:rPr lang="en-AU" sz="2800" dirty="0" smtClean="0"/>
              <a:t>Interesting to note, Jesus used the stability of a rock two millennium beforehand to speak of the faithful child of God.</a:t>
            </a:r>
            <a:endParaRPr lang="en-AU" sz="2800" i="1" dirty="0" smtClean="0"/>
          </a:p>
          <a:p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762000"/>
            <a:ext cx="7543800" cy="5486400"/>
          </a:xfrm>
        </p:spPr>
        <p:txBody>
          <a:bodyPr/>
          <a:lstStyle/>
          <a:p>
            <a:r>
              <a:rPr lang="en-AU" sz="2800" dirty="0" smtClean="0"/>
              <a:t>As the discourse commonly called the sermon on the mount drew to a close, the Lord made a contrast between those who do His will and those who merely hear it. </a:t>
            </a:r>
          </a:p>
          <a:p>
            <a:r>
              <a:rPr lang="en-AU" sz="2800" dirty="0" smtClean="0"/>
              <a:t>He could simply have said the first is wise and the latter is foolish (which He did do), but to help illustrate and to make the teaching memorable, He employed a parable about two builders. </a:t>
            </a:r>
          </a:p>
          <a:p>
            <a:r>
              <a:rPr lang="en-AU" sz="2800" dirty="0" smtClean="0"/>
              <a:t>His teaching is not complex; in fact, </a:t>
            </a:r>
            <a:r>
              <a:rPr lang="en-AU" sz="2800" dirty="0" smtClean="0">
                <a:hlinkClick r:id="rId2"/>
              </a:rPr>
              <a:t>Matthew 7:24-27</a:t>
            </a:r>
            <a:r>
              <a:rPr lang="en-AU" sz="2800" dirty="0" smtClean="0"/>
              <a:t> has been fashioned into a simple children’s song. </a:t>
            </a:r>
            <a:endParaRPr 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609600"/>
            <a:ext cx="7391400" cy="5562600"/>
          </a:xfrm>
        </p:spPr>
        <p:txBody>
          <a:bodyPr/>
          <a:lstStyle/>
          <a:p>
            <a:r>
              <a:rPr lang="en-AU" sz="2800" dirty="0" smtClean="0"/>
              <a:t>Two recurring themes in the sermon on the mount are the need for us to have good works and to respond favourably to the word of God. </a:t>
            </a:r>
          </a:p>
          <a:p>
            <a:r>
              <a:rPr lang="en-AU" sz="2800" dirty="0" smtClean="0"/>
              <a:t>Much of Matthew 5 is used to combat the misuse of the Law by the religious leaders. </a:t>
            </a:r>
          </a:p>
          <a:p>
            <a:r>
              <a:rPr lang="en-AU" sz="2800" dirty="0" smtClean="0"/>
              <a:t>Matthew 6 reveals that we must set aside our worries and trust the Lord, seeking His kingdom and righteousness. </a:t>
            </a:r>
          </a:p>
          <a:p>
            <a:r>
              <a:rPr lang="en-AU" sz="2800" dirty="0" smtClean="0"/>
              <a:t>Matthew 7 begins with the need for us to handle God’s word in a responsible way.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685800"/>
            <a:ext cx="7467600" cy="5486400"/>
          </a:xfrm>
        </p:spPr>
        <p:txBody>
          <a:bodyPr/>
          <a:lstStyle/>
          <a:p>
            <a:r>
              <a:rPr lang="en-AU" sz="2800" dirty="0" smtClean="0"/>
              <a:t>In the middle of Matthew 7, the Lord tells us three things about our pursuit of a heavenly home. </a:t>
            </a:r>
            <a:endParaRPr lang="en-US" sz="2800" dirty="0" smtClean="0"/>
          </a:p>
          <a:p>
            <a:pPr lvl="1"/>
            <a:r>
              <a:rPr lang="en-AU" sz="2600" dirty="0" smtClean="0"/>
              <a:t>the way to heaven is narrow (7:13-14)</a:t>
            </a:r>
            <a:endParaRPr lang="en-US" sz="2600" dirty="0" smtClean="0"/>
          </a:p>
          <a:p>
            <a:pPr lvl="1"/>
            <a:r>
              <a:rPr lang="en-AU" sz="2600" dirty="0" smtClean="0"/>
              <a:t>some teach a way contrary to the Lord’s 		(7:15-20), and</a:t>
            </a:r>
            <a:endParaRPr lang="en-US" sz="2600" dirty="0" smtClean="0"/>
          </a:p>
          <a:p>
            <a:pPr lvl="1"/>
            <a:r>
              <a:rPr lang="en-AU" sz="2600" dirty="0" smtClean="0"/>
              <a:t>we will have no hope of heaven if we do not do God’s will (7:21-23)</a:t>
            </a:r>
          </a:p>
          <a:p>
            <a:r>
              <a:rPr lang="en-AU" sz="2800" dirty="0" smtClean="0"/>
              <a:t>With this backdrop, Jesus speaks plainly of the two possible responses to His word, those who hear and do, and those who hear and do not do.“...</a:t>
            </a:r>
            <a:r>
              <a:rPr lang="en-AU" sz="2800" dirty="0" smtClean="0">
                <a:hlinkClick r:id="rId2"/>
              </a:rPr>
              <a:t>Matthew 7:24-27</a:t>
            </a:r>
            <a:endParaRPr 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609600"/>
            <a:ext cx="7543800" cy="5562600"/>
          </a:xfrm>
        </p:spPr>
        <p:txBody>
          <a:bodyPr/>
          <a:lstStyle/>
          <a:p>
            <a:pPr algn="ctr">
              <a:buNone/>
            </a:pPr>
            <a:r>
              <a:rPr lang="en-AU" sz="2800" b="1" dirty="0" smtClean="0"/>
              <a:t>I. The Wise Man</a:t>
            </a:r>
          </a:p>
          <a:p>
            <a:r>
              <a:rPr lang="en-AU" dirty="0" smtClean="0"/>
              <a:t>To hear and do the will of God is wise. </a:t>
            </a:r>
          </a:p>
          <a:p>
            <a:r>
              <a:rPr lang="en-AU" dirty="0" smtClean="0"/>
              <a:t>Jesus pictures such a person as one who chooses to build his house on the rock. </a:t>
            </a:r>
          </a:p>
          <a:p>
            <a:r>
              <a:rPr lang="en-AU" dirty="0" smtClean="0"/>
              <a:t>This is not a pebble or a small stone (Gr. </a:t>
            </a:r>
            <a:r>
              <a:rPr lang="en-AU" i="1" dirty="0" err="1" smtClean="0"/>
              <a:t>petros</a:t>
            </a:r>
            <a:r>
              <a:rPr lang="en-AU" dirty="0" smtClean="0"/>
              <a:t>), but a mass of rock, bedrock (Gr. </a:t>
            </a:r>
            <a:r>
              <a:rPr lang="en-AU" i="1" dirty="0" err="1" smtClean="0"/>
              <a:t>petra</a:t>
            </a:r>
            <a:r>
              <a:rPr lang="en-AU" dirty="0" smtClean="0"/>
              <a:t>). </a:t>
            </a:r>
          </a:p>
          <a:p>
            <a:r>
              <a:rPr lang="en-AU" dirty="0" smtClean="0"/>
              <a:t>The same word is used of Jesus (</a:t>
            </a:r>
            <a:r>
              <a:rPr lang="en-AU" dirty="0" smtClean="0">
                <a:hlinkClick r:id="rId2"/>
              </a:rPr>
              <a:t>1 Corinthians 10:4</a:t>
            </a:r>
            <a:r>
              <a:rPr lang="en-AU" dirty="0" smtClean="0"/>
              <a:t>) and the confession of Him as the Christ 								   (</a:t>
            </a:r>
            <a:r>
              <a:rPr lang="en-AU" dirty="0" smtClean="0">
                <a:hlinkClick r:id="rId3"/>
              </a:rPr>
              <a:t>Matt 16:16</a:t>
            </a:r>
            <a:r>
              <a:rPr lang="en-AU" dirty="0" smtClean="0"/>
              <a:t>, </a:t>
            </a:r>
            <a:r>
              <a:rPr lang="en-AU" dirty="0" smtClean="0">
                <a:hlinkClick r:id="rId4"/>
              </a:rPr>
              <a:t>18</a:t>
            </a:r>
            <a:r>
              <a:rPr lang="en-AU" dirty="0" smtClean="0"/>
              <a:t>).</a:t>
            </a:r>
            <a:endParaRPr lang="en-US" dirty="0" smtClean="0"/>
          </a:p>
          <a:p>
            <a:r>
              <a:rPr lang="en-AU" dirty="0" smtClean="0"/>
              <a:t>A house built on bedrock is secure. </a:t>
            </a:r>
          </a:p>
          <a:p>
            <a:pPr lvl="1"/>
            <a:r>
              <a:rPr lang="en-AU" dirty="0" smtClean="0"/>
              <a:t>Its foundation will not be swept away by a flood of water, nor will it be easily shaken by the wind. </a:t>
            </a:r>
          </a:p>
          <a:p>
            <a:r>
              <a:rPr lang="en-AU" dirty="0" smtClean="0"/>
              <a:t>So it is with those who have placed their confidence in Christ, and demonstrate such through obedience.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609600"/>
            <a:ext cx="7543800" cy="5562600"/>
          </a:xfrm>
        </p:spPr>
        <p:txBody>
          <a:bodyPr/>
          <a:lstStyle/>
          <a:p>
            <a:pPr algn="ctr">
              <a:buNone/>
            </a:pPr>
            <a:r>
              <a:rPr lang="en-AU" sz="2800" b="1" dirty="0" smtClean="0"/>
              <a:t>II. The Foolish Man</a:t>
            </a:r>
            <a:endParaRPr lang="en-AU" sz="2800" dirty="0" smtClean="0"/>
          </a:p>
          <a:p>
            <a:r>
              <a:rPr lang="en-AU" dirty="0" smtClean="0"/>
              <a:t>To hear and not do the will of God is foolish. </a:t>
            </a:r>
          </a:p>
          <a:p>
            <a:r>
              <a:rPr lang="en-AU" dirty="0" smtClean="0"/>
              <a:t>Jesus pictures such a person as one who chooses to build his house on the sand. This house is not even built on the </a:t>
            </a:r>
            <a:r>
              <a:rPr lang="en-AU" i="1" dirty="0" err="1" smtClean="0"/>
              <a:t>petros</a:t>
            </a:r>
            <a:r>
              <a:rPr lang="en-AU" dirty="0" smtClean="0"/>
              <a:t> (pebbles), but on </a:t>
            </a:r>
            <a:r>
              <a:rPr lang="en-AU" i="1" dirty="0" smtClean="0"/>
              <a:t>ammos</a:t>
            </a:r>
            <a:r>
              <a:rPr lang="en-AU" dirty="0" smtClean="0"/>
              <a:t>, sand as on the beach.</a:t>
            </a:r>
            <a:endParaRPr lang="en-US" dirty="0" smtClean="0"/>
          </a:p>
          <a:p>
            <a:r>
              <a:rPr lang="en-AU" dirty="0" smtClean="0"/>
              <a:t>Beaches are great for early morning walks, hunting for seashell and building sand castles, but it is not a good place to build a house. Sand is not a good foundation. </a:t>
            </a:r>
          </a:p>
          <a:p>
            <a:r>
              <a:rPr lang="en-AU" dirty="0" smtClean="0"/>
              <a:t>Have you ever heard someone speak of something being “set in sand”? Things that are set in sand are swept away.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14400"/>
            <a:ext cx="7696200" cy="5257800"/>
          </a:xfrm>
        </p:spPr>
        <p:txBody>
          <a:bodyPr/>
          <a:lstStyle/>
          <a:p>
            <a:r>
              <a:rPr lang="en-AU" dirty="0" smtClean="0"/>
              <a:t>Neither will the one who claims confidence in Christ, but does not show it by faithful obedience to the word of God stand. </a:t>
            </a:r>
          </a:p>
          <a:p>
            <a:r>
              <a:rPr lang="en-AU" dirty="0" smtClean="0"/>
              <a:t>Jesus said of the house, “...great was its fall.” </a:t>
            </a:r>
          </a:p>
          <a:p>
            <a:r>
              <a:rPr lang="en-AU" dirty="0" smtClean="0"/>
              <a:t>Of how much greater magnitude is the fall of a soul due to neglect of God’s word?</a:t>
            </a:r>
          </a:p>
          <a:p>
            <a:r>
              <a:rPr lang="en-AU" dirty="0" smtClean="0"/>
              <a:t>The children’s song based on this text tells us to build our lives on the Lord Jesus Christ. </a:t>
            </a:r>
          </a:p>
          <a:p>
            <a:r>
              <a:rPr lang="en-AU" dirty="0" smtClean="0"/>
              <a:t>It associates the blessings of God with our fervent prayers. </a:t>
            </a:r>
          </a:p>
          <a:p>
            <a:r>
              <a:rPr lang="en-AU" dirty="0" smtClean="0"/>
              <a:t>Let us live and pray as we should - if we do as we should, we can certainly have confidence that God will do as He has promised.</a:t>
            </a:r>
            <a:endParaRPr lang="en-US" dirty="0" smtClean="0"/>
          </a:p>
          <a:p>
            <a:endParaRPr 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6964363" cy="1201737"/>
          </a:xfrm>
        </p:spPr>
        <p:txBody>
          <a:bodyPr/>
          <a:lstStyle/>
          <a:p>
            <a:pPr eaLnBrk="1" hangingPunct="1"/>
            <a:r>
              <a:rPr lang="en-US" dirty="0" smtClean="0"/>
              <a:t>Conclusion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543800" cy="4724400"/>
          </a:xfrm>
        </p:spPr>
        <p:txBody>
          <a:bodyPr/>
          <a:lstStyle/>
          <a:p>
            <a:r>
              <a:rPr lang="en-US" sz="2800" dirty="0" smtClean="0"/>
              <a:t>Where have we placed our confidence?</a:t>
            </a:r>
          </a:p>
          <a:p>
            <a:r>
              <a:rPr lang="en-US" sz="2800" dirty="0" smtClean="0"/>
              <a:t>Have we built upon the sand… or the rock?</a:t>
            </a:r>
          </a:p>
          <a:p>
            <a:pPr lvl="1"/>
            <a:r>
              <a:rPr lang="en-US" sz="2600" dirty="0" smtClean="0"/>
              <a:t>1 Corinthians 3:5-17</a:t>
            </a:r>
          </a:p>
          <a:p>
            <a:pPr lvl="1"/>
            <a:r>
              <a:rPr lang="en-US" sz="2600" dirty="0" smtClean="0"/>
              <a:t>Have we showed ourselves wise or foolish?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1915</TotalTime>
  <Words>638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“Like A Rock”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It &amp; Claim It</dc:title>
  <dc:creator>Joaquin Church of Christ</dc:creator>
  <cp:keywords/>
  <cp:lastModifiedBy>DJ Dickerson</cp:lastModifiedBy>
  <cp:revision>192</cp:revision>
  <dcterms:created xsi:type="dcterms:W3CDTF">2005-08-21T03:57:02Z</dcterms:created>
  <dcterms:modified xsi:type="dcterms:W3CDTF">2011-07-04T17:13:56Z</dcterms:modified>
</cp:coreProperties>
</file>