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Lst>
  <p:sldIdLst>
    <p:sldId id="280" r:id="rId8"/>
    <p:sldId id="256" r:id="rId9"/>
    <p:sldId id="257" r:id="rId10"/>
    <p:sldId id="258" r:id="rId11"/>
    <p:sldId id="259" r:id="rId12"/>
    <p:sldId id="260" r:id="rId13"/>
    <p:sldId id="261" r:id="rId14"/>
    <p:sldId id="263" r:id="rId15"/>
    <p:sldId id="262"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36" y="-84"/>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1BEB7-D839-49F4-B33C-33811D4EE527}"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7BC0F-DDB8-4131-8149-D095F886DB62}" type="slidenum">
              <a:rPr lang="en-US" smtClean="0"/>
              <a:t>‹#›</a:t>
            </a:fld>
            <a:endParaRPr lang="en-US"/>
          </a:p>
        </p:txBody>
      </p:sp>
      <p:pic>
        <p:nvPicPr>
          <p:cNvPr id="2050" name="Picture 2" descr="C:\Users\ddizzle\Desktop\stairway_to_heaven.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4781"/>
          <a:stretch/>
        </p:blipFill>
        <p:spPr bwMode="auto">
          <a:xfrm>
            <a:off x="-17106" y="41347"/>
            <a:ext cx="4012163" cy="56956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1916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7BC0F-DDB8-4131-8149-D095F886DB62}" type="slidenum">
              <a:rPr lang="en-US" smtClean="0"/>
              <a:t>‹#›</a:t>
            </a:fld>
            <a:endParaRPr lang="en-US"/>
          </a:p>
        </p:txBody>
      </p:sp>
    </p:spTree>
    <p:extLst>
      <p:ext uri="{BB962C8B-B14F-4D97-AF65-F5344CB8AC3E}">
        <p14:creationId xmlns:p14="http://schemas.microsoft.com/office/powerpoint/2010/main" val="38007164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7BC0F-DDB8-4131-8149-D095F886DB62}" type="slidenum">
              <a:rPr lang="en-US" smtClean="0"/>
              <a:t>‹#›</a:t>
            </a:fld>
            <a:endParaRPr lang="en-US"/>
          </a:p>
        </p:txBody>
      </p:sp>
    </p:spTree>
    <p:extLst>
      <p:ext uri="{BB962C8B-B14F-4D97-AF65-F5344CB8AC3E}">
        <p14:creationId xmlns:p14="http://schemas.microsoft.com/office/powerpoint/2010/main" val="13065058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2050" name="Picture 2" descr="C:\Users\ddizzle\Desktop\stairway_to_heaven.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4781"/>
          <a:stretch/>
        </p:blipFill>
        <p:spPr bwMode="auto">
          <a:xfrm>
            <a:off x="-17106" y="41347"/>
            <a:ext cx="4012163" cy="56956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4617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1026" name="Picture 2" descr="C:\Users\ddizzle\Desktop\heavenstairway92.jp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34000"/>
                    </a14:imgEffect>
                  </a14:imgLayer>
                </a14:imgProps>
              </a:ext>
              <a:ext uri="{28A0092B-C50C-407E-A947-70E740481C1C}">
                <a14:useLocalDpi xmlns:a14="http://schemas.microsoft.com/office/drawing/2010/main" val="0"/>
              </a:ext>
            </a:extLst>
          </a:blip>
          <a:srcRect/>
          <a:stretch>
            <a:fillRect/>
          </a:stretch>
        </p:blipFill>
        <p:spPr bwMode="auto">
          <a:xfrm>
            <a:off x="0" y="37207"/>
            <a:ext cx="9144000" cy="5640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7266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30730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89612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8623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98967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09197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0124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7BC0F-DDB8-4131-8149-D095F886DB62}" type="slidenum">
              <a:rPr lang="en-US" smtClean="0"/>
              <a:t>‹#›</a:t>
            </a:fld>
            <a:endParaRPr lang="en-US"/>
          </a:p>
        </p:txBody>
      </p:sp>
      <p:pic>
        <p:nvPicPr>
          <p:cNvPr id="1026" name="Picture 2" descr="C:\Users\ddizzle\Desktop\heavenstairway92.jp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34000"/>
                    </a14:imgEffect>
                  </a14:imgLayer>
                </a14:imgProps>
              </a:ext>
              <a:ext uri="{28A0092B-C50C-407E-A947-70E740481C1C}">
                <a14:useLocalDpi xmlns:a14="http://schemas.microsoft.com/office/drawing/2010/main" val="0"/>
              </a:ext>
            </a:extLst>
          </a:blip>
          <a:srcRect/>
          <a:stretch>
            <a:fillRect/>
          </a:stretch>
        </p:blipFill>
        <p:spPr bwMode="auto">
          <a:xfrm>
            <a:off x="0" y="37207"/>
            <a:ext cx="9144000" cy="5640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7238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1692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4974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33988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2050" name="Picture 2" descr="C:\Users\ddizzle\Desktop\stairway_to_heaven.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4781"/>
          <a:stretch/>
        </p:blipFill>
        <p:spPr bwMode="auto">
          <a:xfrm>
            <a:off x="-17106" y="41347"/>
            <a:ext cx="4012163" cy="56956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6265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1026" name="Picture 2" descr="C:\Users\ddizzle\Desktop\heavenstairway92.jp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34000"/>
                    </a14:imgEffect>
                  </a14:imgLayer>
                </a14:imgProps>
              </a:ext>
              <a:ext uri="{28A0092B-C50C-407E-A947-70E740481C1C}">
                <a14:useLocalDpi xmlns:a14="http://schemas.microsoft.com/office/drawing/2010/main" val="0"/>
              </a:ext>
            </a:extLst>
          </a:blip>
          <a:srcRect/>
          <a:stretch>
            <a:fillRect/>
          </a:stretch>
        </p:blipFill>
        <p:spPr bwMode="auto">
          <a:xfrm>
            <a:off x="0" y="37207"/>
            <a:ext cx="9144000" cy="5640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4796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87402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9960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5750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96906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6756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1BEB7-D839-49F4-B33C-33811D4EE527}"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7BC0F-DDB8-4131-8149-D095F886DB62}" type="slidenum">
              <a:rPr lang="en-US" smtClean="0"/>
              <a:t>‹#›</a:t>
            </a:fld>
            <a:endParaRPr lang="en-US"/>
          </a:p>
        </p:txBody>
      </p:sp>
    </p:spTree>
    <p:extLst>
      <p:ext uri="{BB962C8B-B14F-4D97-AF65-F5344CB8AC3E}">
        <p14:creationId xmlns:p14="http://schemas.microsoft.com/office/powerpoint/2010/main" val="10980319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66468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91775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81775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48690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2050" name="Picture 2" descr="C:\Users\ddizzle\Desktop\stairway_to_heaven.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4781"/>
          <a:stretch/>
        </p:blipFill>
        <p:spPr bwMode="auto">
          <a:xfrm>
            <a:off x="-17106" y="41347"/>
            <a:ext cx="4012163" cy="56956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5667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1026" name="Picture 2" descr="C:\Users\ddizzle\Desktop\heavenstairway92.jp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34000"/>
                    </a14:imgEffect>
                  </a14:imgLayer>
                </a14:imgProps>
              </a:ext>
              <a:ext uri="{28A0092B-C50C-407E-A947-70E740481C1C}">
                <a14:useLocalDpi xmlns:a14="http://schemas.microsoft.com/office/drawing/2010/main" val="0"/>
              </a:ext>
            </a:extLst>
          </a:blip>
          <a:srcRect/>
          <a:stretch>
            <a:fillRect/>
          </a:stretch>
        </p:blipFill>
        <p:spPr bwMode="auto">
          <a:xfrm>
            <a:off x="0" y="37207"/>
            <a:ext cx="9144000" cy="5640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7071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56414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7176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31168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40309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1BEB7-D839-49F4-B33C-33811D4EE527}" type="datetimeFigureOut">
              <a:rPr lang="en-US" smtClean="0"/>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7BC0F-DDB8-4131-8149-D095F886DB62}" type="slidenum">
              <a:rPr lang="en-US" smtClean="0"/>
              <a:t>‹#›</a:t>
            </a:fld>
            <a:endParaRPr lang="en-US"/>
          </a:p>
        </p:txBody>
      </p:sp>
    </p:spTree>
    <p:extLst>
      <p:ext uri="{BB962C8B-B14F-4D97-AF65-F5344CB8AC3E}">
        <p14:creationId xmlns:p14="http://schemas.microsoft.com/office/powerpoint/2010/main" val="11939619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18871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06921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76082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93017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34179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2050" name="Picture 2" descr="C:\Users\ddizzle\Desktop\stairway_to_heaven.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4781"/>
          <a:stretch/>
        </p:blipFill>
        <p:spPr bwMode="auto">
          <a:xfrm>
            <a:off x="-17106" y="41347"/>
            <a:ext cx="4012163" cy="56956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6578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1026" name="Picture 2" descr="C:\Users\ddizzle\Desktop\heavenstairway92.jp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34000"/>
                    </a14:imgEffect>
                  </a14:imgLayer>
                </a14:imgProps>
              </a:ext>
              <a:ext uri="{28A0092B-C50C-407E-A947-70E740481C1C}">
                <a14:useLocalDpi xmlns:a14="http://schemas.microsoft.com/office/drawing/2010/main" val="0"/>
              </a:ext>
            </a:extLst>
          </a:blip>
          <a:srcRect/>
          <a:stretch>
            <a:fillRect/>
          </a:stretch>
        </p:blipFill>
        <p:spPr bwMode="auto">
          <a:xfrm>
            <a:off x="0" y="37207"/>
            <a:ext cx="9144000" cy="5640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9011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20649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33230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32636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1BEB7-D839-49F4-B33C-33811D4EE527}" type="datetimeFigureOut">
              <a:rPr lang="en-US" smtClean="0"/>
              <a:t>2/26/2012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7BC0F-DDB8-4131-8149-D095F886DB62}" type="slidenum">
              <a:rPr lang="en-US" smtClean="0"/>
              <a:t>‹#›</a:t>
            </a:fld>
            <a:endParaRPr lang="en-US"/>
          </a:p>
        </p:txBody>
      </p:sp>
    </p:spTree>
    <p:extLst>
      <p:ext uri="{BB962C8B-B14F-4D97-AF65-F5344CB8AC3E}">
        <p14:creationId xmlns:p14="http://schemas.microsoft.com/office/powerpoint/2010/main" val="5702147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18136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5031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7285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52806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71541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76629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2050" name="Picture 2" descr="C:\Users\ddizzle\Desktop\stairway_to_heaven.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4781"/>
          <a:stretch/>
        </p:blipFill>
        <p:spPr bwMode="auto">
          <a:xfrm>
            <a:off x="-17106" y="41347"/>
            <a:ext cx="4012163" cy="56956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1506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1026" name="Picture 2" descr="C:\Users\ddizzle\Desktop\heavenstairway92.jp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34000"/>
                    </a14:imgEffect>
                  </a14:imgLayer>
                </a14:imgProps>
              </a:ext>
              <a:ext uri="{28A0092B-C50C-407E-A947-70E740481C1C}">
                <a14:useLocalDpi xmlns:a14="http://schemas.microsoft.com/office/drawing/2010/main" val="0"/>
              </a:ext>
            </a:extLst>
          </a:blip>
          <a:srcRect/>
          <a:stretch>
            <a:fillRect/>
          </a:stretch>
        </p:blipFill>
        <p:spPr bwMode="auto">
          <a:xfrm>
            <a:off x="0" y="37207"/>
            <a:ext cx="9144000" cy="5640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8697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23636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62890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1BEB7-D839-49F4-B33C-33811D4EE527}" type="datetimeFigureOut">
              <a:rPr lang="en-US" smtClean="0"/>
              <a:t>2/26/2012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7BC0F-DDB8-4131-8149-D095F886DB62}" type="slidenum">
              <a:rPr lang="en-US" smtClean="0"/>
              <a:t>‹#›</a:t>
            </a:fld>
            <a:endParaRPr lang="en-US"/>
          </a:p>
        </p:txBody>
      </p:sp>
    </p:spTree>
    <p:extLst>
      <p:ext uri="{BB962C8B-B14F-4D97-AF65-F5344CB8AC3E}">
        <p14:creationId xmlns:p14="http://schemas.microsoft.com/office/powerpoint/2010/main" val="23510302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22378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02018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5493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79336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40789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90324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294479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2050" name="Picture 2" descr="C:\Users\ddizzle\Desktop\stairway_to_heaven.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4781"/>
          <a:stretch/>
        </p:blipFill>
        <p:spPr bwMode="auto">
          <a:xfrm>
            <a:off x="-17106" y="41347"/>
            <a:ext cx="4012163" cy="56956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5796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pic>
        <p:nvPicPr>
          <p:cNvPr id="1026" name="Picture 2" descr="C:\Users\ddizzle\Desktop\heavenstairway92.jp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34000"/>
                    </a14:imgEffect>
                  </a14:imgLayer>
                </a14:imgProps>
              </a:ext>
              <a:ext uri="{28A0092B-C50C-407E-A947-70E740481C1C}">
                <a14:useLocalDpi xmlns:a14="http://schemas.microsoft.com/office/drawing/2010/main" val="0"/>
              </a:ext>
            </a:extLst>
          </a:blip>
          <a:srcRect/>
          <a:stretch>
            <a:fillRect/>
          </a:stretch>
        </p:blipFill>
        <p:spPr bwMode="auto">
          <a:xfrm>
            <a:off x="0" y="37207"/>
            <a:ext cx="9144000" cy="5640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8145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3016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1BEB7-D839-49F4-B33C-33811D4EE527}" type="datetimeFigureOut">
              <a:rPr lang="en-US" smtClean="0"/>
              <a:t>2/26/2012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7BC0F-DDB8-4131-8149-D095F886DB62}" type="slidenum">
              <a:rPr lang="en-US" smtClean="0"/>
              <a:t>‹#›</a:t>
            </a:fld>
            <a:endParaRPr lang="en-US"/>
          </a:p>
        </p:txBody>
      </p:sp>
    </p:spTree>
    <p:extLst>
      <p:ext uri="{BB962C8B-B14F-4D97-AF65-F5344CB8AC3E}">
        <p14:creationId xmlns:p14="http://schemas.microsoft.com/office/powerpoint/2010/main" val="23762537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66034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44341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31103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90658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73828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05869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164289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17937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smtClean="0"/>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7BC0F-DDB8-4131-8149-D095F886DB62}" type="slidenum">
              <a:rPr lang="en-US" smtClean="0"/>
              <a:t>‹#›</a:t>
            </a:fld>
            <a:endParaRPr lang="en-US"/>
          </a:p>
        </p:txBody>
      </p:sp>
    </p:spTree>
    <p:extLst>
      <p:ext uri="{BB962C8B-B14F-4D97-AF65-F5344CB8AC3E}">
        <p14:creationId xmlns:p14="http://schemas.microsoft.com/office/powerpoint/2010/main" val="6058924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BEB7-D839-49F4-B33C-33811D4EE527}" type="datetimeFigureOut">
              <a:rPr lang="en-US" smtClean="0"/>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7BC0F-DDB8-4131-8149-D095F886DB62}" type="slidenum">
              <a:rPr lang="en-US" smtClean="0"/>
              <a:t>‹#›</a:t>
            </a:fld>
            <a:endParaRPr lang="en-US"/>
          </a:p>
        </p:txBody>
      </p:sp>
    </p:spTree>
    <p:extLst>
      <p:ext uri="{BB962C8B-B14F-4D97-AF65-F5344CB8AC3E}">
        <p14:creationId xmlns:p14="http://schemas.microsoft.com/office/powerpoint/2010/main" val="1680391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9D1BEB7-D839-49F4-B33C-33811D4EE527}" type="datetimeFigureOut">
              <a:rPr lang="en-US" smtClean="0"/>
              <a:t>2/26/2012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4E7BC0F-DDB8-4131-8149-D095F886DB62}" type="slidenum">
              <a:rPr lang="en-US" smtClean="0"/>
              <a:t>‹#›</a:t>
            </a:fld>
            <a:endParaRPr lang="en-US"/>
          </a:p>
        </p:txBody>
      </p:sp>
    </p:spTree>
    <p:extLst>
      <p:ext uri="{BB962C8B-B14F-4D97-AF65-F5344CB8AC3E}">
        <p14:creationId xmlns:p14="http://schemas.microsoft.com/office/powerpoint/2010/main" val="494943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5675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41517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80683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77671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574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9D1BEB7-D839-49F4-B33C-33811D4EE527}" type="datetimeFigureOut">
              <a:rPr lang="en-US">
                <a:solidFill>
                  <a:prstClr val="black">
                    <a:tint val="75000"/>
                  </a:prstClr>
                </a:solidFill>
              </a:rPr>
              <a:pPr/>
              <a:t>2/26/2012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4E7BC0F-DDB8-4131-8149-D095F886DB6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926863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91020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266700"/>
            <a:ext cx="4572000" cy="5257800"/>
          </a:xfrm>
        </p:spPr>
        <p:txBody>
          <a:bodyPr>
            <a:normAutofit/>
          </a:bodyPr>
          <a:lstStyle/>
          <a:p>
            <a:r>
              <a:rPr lang="en-US" dirty="0" smtClean="0">
                <a:solidFill>
                  <a:schemeClr val="bg1"/>
                </a:solidFill>
              </a:rPr>
              <a:t>God steps in with a powerful message.</a:t>
            </a:r>
          </a:p>
          <a:p>
            <a:r>
              <a:rPr lang="en-US" dirty="0" smtClean="0">
                <a:solidFill>
                  <a:schemeClr val="bg1"/>
                </a:solidFill>
              </a:rPr>
              <a:t>Jacob sees a ladder with the angels of God going up and down the ladder, and the Lord standing above it.</a:t>
            </a:r>
          </a:p>
          <a:p>
            <a:endParaRPr lang="en-US" dirty="0">
              <a:solidFill>
                <a:schemeClr val="bg1"/>
              </a:solidFill>
            </a:endParaRPr>
          </a:p>
        </p:txBody>
      </p:sp>
      <p:pic>
        <p:nvPicPr>
          <p:cNvPr id="3074" name="Picture 2" descr="http://upload.wikimedia.org/wikipedia/en/thumb/7/77/JacobsLaddertoHeaven.jpg/220px-JacobsLaddertoHeav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2967" y="190500"/>
            <a:ext cx="4291161" cy="5168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1788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190500"/>
            <a:ext cx="4872966" cy="5410200"/>
          </a:xfrm>
        </p:spPr>
        <p:txBody>
          <a:bodyPr>
            <a:normAutofit fontScale="92500" lnSpcReduction="20000"/>
          </a:bodyPr>
          <a:lstStyle/>
          <a:p>
            <a:r>
              <a:rPr lang="en-US" dirty="0" smtClean="0">
                <a:solidFill>
                  <a:schemeClr val="bg1"/>
                </a:solidFill>
              </a:rPr>
              <a:t>God identifies Himself as the God of Jacob’s grandfather Abraham and the God of his father Isaac. </a:t>
            </a:r>
          </a:p>
          <a:p>
            <a:r>
              <a:rPr lang="en-US" dirty="0" smtClean="0">
                <a:solidFill>
                  <a:schemeClr val="bg1"/>
                </a:solidFill>
              </a:rPr>
              <a:t>God also tells Jacob that the ground he is lying on will be given to him and his descendants. </a:t>
            </a:r>
          </a:p>
          <a:p>
            <a:r>
              <a:rPr lang="en-US" dirty="0" smtClean="0">
                <a:solidFill>
                  <a:schemeClr val="bg1"/>
                </a:solidFill>
              </a:rPr>
              <a:t>Then, God repeats the promise that his descendants will be numerous, like the dust of the earth. </a:t>
            </a:r>
          </a:p>
        </p:txBody>
      </p:sp>
      <p:pic>
        <p:nvPicPr>
          <p:cNvPr id="3074" name="Picture 2" descr="http://upload.wikimedia.org/wikipedia/en/thumb/7/77/JacobsLaddertoHeaven.jpg/220px-JacobsLaddertoHeav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2967" y="190500"/>
            <a:ext cx="4291161" cy="5168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0266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190500"/>
            <a:ext cx="4872966" cy="5638800"/>
          </a:xfrm>
        </p:spPr>
        <p:txBody>
          <a:bodyPr>
            <a:normAutofit fontScale="92500" lnSpcReduction="10000"/>
          </a:bodyPr>
          <a:lstStyle/>
          <a:p>
            <a:r>
              <a:rPr lang="en-US" dirty="0" smtClean="0">
                <a:solidFill>
                  <a:schemeClr val="bg1"/>
                </a:solidFill>
              </a:rPr>
              <a:t>He also repeats the promise that all the families of the earth will be blessed through one of Jacob’s descendants. </a:t>
            </a:r>
          </a:p>
          <a:p>
            <a:r>
              <a:rPr lang="en-US" dirty="0" smtClean="0">
                <a:solidFill>
                  <a:schemeClr val="bg1"/>
                </a:solidFill>
              </a:rPr>
              <a:t>And then, finally, God also makes a promise that He will be with Jacob, He will keep him safe on all of his travels, and He will bring Jacob back home to this land at the appropriate time. </a:t>
            </a:r>
            <a:endParaRPr lang="en-US" dirty="0">
              <a:solidFill>
                <a:schemeClr val="bg1"/>
              </a:solidFill>
            </a:endParaRPr>
          </a:p>
        </p:txBody>
      </p:sp>
      <p:pic>
        <p:nvPicPr>
          <p:cNvPr id="3074" name="Picture 2" descr="http://upload.wikimedia.org/wikipedia/en/thumb/7/77/JacobsLaddertoHeaven.jpg/220px-JacobsLaddertoHeav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2967" y="190500"/>
            <a:ext cx="4291161" cy="5168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0961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190500"/>
            <a:ext cx="4872966" cy="5638800"/>
          </a:xfrm>
        </p:spPr>
        <p:txBody>
          <a:bodyPr>
            <a:normAutofit/>
          </a:bodyPr>
          <a:lstStyle/>
          <a:p>
            <a:r>
              <a:rPr lang="en-US" dirty="0" smtClean="0">
                <a:solidFill>
                  <a:schemeClr val="bg1"/>
                </a:solidFill>
              </a:rPr>
              <a:t>Jacob is actually being PURSUED BY GOD!</a:t>
            </a:r>
          </a:p>
          <a:p>
            <a:r>
              <a:rPr lang="en-US" dirty="0" smtClean="0">
                <a:solidFill>
                  <a:schemeClr val="bg1"/>
                </a:solidFill>
              </a:rPr>
              <a:t>God has a way of tracking us down even when we do not really want to be found. </a:t>
            </a:r>
          </a:p>
          <a:p>
            <a:r>
              <a:rPr lang="en-US" dirty="0" smtClean="0">
                <a:solidFill>
                  <a:schemeClr val="bg1"/>
                </a:solidFill>
              </a:rPr>
              <a:t>God has revealed Himself to us through His written Word!</a:t>
            </a:r>
            <a:endParaRPr lang="en-US" dirty="0">
              <a:solidFill>
                <a:schemeClr val="bg1"/>
              </a:solidFill>
            </a:endParaRPr>
          </a:p>
        </p:txBody>
      </p:sp>
      <p:pic>
        <p:nvPicPr>
          <p:cNvPr id="3074" name="Picture 2" descr="http://upload.wikimedia.org/wikipedia/en/thumb/7/77/JacobsLaddertoHeaven.jpg/220px-JacobsLaddertoHeav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2967" y="190500"/>
            <a:ext cx="4291161" cy="5168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6450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4114800" y="571500"/>
            <a:ext cx="4830074" cy="4247317"/>
          </a:xfrm>
          <a:prstGeom prst="rect">
            <a:avLst/>
          </a:prstGeom>
          <a:noFill/>
        </p:spPr>
        <p:txBody>
          <a:bodyPr wrap="square" lIns="91440" tIns="45720" rIns="91440" bIns="45720">
            <a:spAutoFit/>
          </a:bodyPr>
          <a:lstStyle/>
          <a:p>
            <a:pPr algn="ctr"/>
            <a:r>
              <a:rPr lang="en-US" sz="54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 “Jacob Responds To God’s Message </a:t>
            </a:r>
            <a:r>
              <a:rPr lang="en-US" sz="54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W</a:t>
            </a:r>
            <a:r>
              <a:rPr lang="en-US" sz="54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ith Awe &amp; Worship”</a:t>
            </a:r>
            <a:endParaRPr lang="en-US" sz="54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6884435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05358"/>
            <a:ext cx="8610600" cy="4724400"/>
          </a:xfrm>
        </p:spPr>
        <p:txBody>
          <a:bodyPr>
            <a:normAutofit/>
          </a:bodyPr>
          <a:lstStyle/>
          <a:p>
            <a:r>
              <a:rPr lang="en-US" dirty="0" smtClean="0">
                <a:solidFill>
                  <a:schemeClr val="bg1"/>
                </a:solidFill>
              </a:rPr>
              <a:t>He does not forget about the dream.</a:t>
            </a:r>
          </a:p>
          <a:p>
            <a:pPr lvl="1"/>
            <a:r>
              <a:rPr lang="en-US" dirty="0">
                <a:solidFill>
                  <a:schemeClr val="bg1"/>
                </a:solidFill>
              </a:rPr>
              <a:t>T</a:t>
            </a:r>
            <a:r>
              <a:rPr lang="en-US" dirty="0" smtClean="0">
                <a:solidFill>
                  <a:schemeClr val="bg1"/>
                </a:solidFill>
              </a:rPr>
              <a:t>his dream changes his life, it gives him a completely new perspective. </a:t>
            </a:r>
          </a:p>
          <a:p>
            <a:pPr lvl="1"/>
            <a:r>
              <a:rPr lang="en-US" dirty="0" smtClean="0">
                <a:solidFill>
                  <a:schemeClr val="bg1"/>
                </a:solidFill>
              </a:rPr>
              <a:t>He wakes up and does something about it. </a:t>
            </a:r>
          </a:p>
          <a:p>
            <a:r>
              <a:rPr lang="en-US" dirty="0" smtClean="0">
                <a:solidFill>
                  <a:schemeClr val="bg1"/>
                </a:solidFill>
              </a:rPr>
              <a:t>Jacob says “Surely, </a:t>
            </a:r>
            <a:r>
              <a:rPr lang="en-US" u="sng" dirty="0" smtClean="0">
                <a:solidFill>
                  <a:schemeClr val="bg1"/>
                </a:solidFill>
              </a:rPr>
              <a:t>the Lord is in this place</a:t>
            </a:r>
            <a:r>
              <a:rPr lang="en-US" dirty="0" smtClean="0">
                <a:solidFill>
                  <a:schemeClr val="bg1"/>
                </a:solidFill>
              </a:rPr>
              <a:t>, and I did not know it.” </a:t>
            </a:r>
          </a:p>
          <a:p>
            <a:r>
              <a:rPr lang="en-US" dirty="0" smtClean="0">
                <a:solidFill>
                  <a:schemeClr val="bg1"/>
                </a:solidFill>
              </a:rPr>
              <a:t>Jacob simply realized the fact that God was all around him.</a:t>
            </a:r>
            <a:endParaRPr lang="en-US" dirty="0">
              <a:solidFill>
                <a:schemeClr val="bg1"/>
              </a:solidFill>
            </a:endParaRPr>
          </a:p>
        </p:txBody>
      </p:sp>
      <p:sp>
        <p:nvSpPr>
          <p:cNvPr id="4" name="Rectangle 3"/>
          <p:cNvSpPr/>
          <p:nvPr/>
        </p:nvSpPr>
        <p:spPr>
          <a:xfrm>
            <a:off x="1219200" y="0"/>
            <a:ext cx="7039874" cy="923330"/>
          </a:xfrm>
          <a:prstGeom prst="rect">
            <a:avLst/>
          </a:prstGeom>
          <a:noFill/>
        </p:spPr>
        <p:txBody>
          <a:bodyPr wrap="square" lIns="91440" tIns="45720" rIns="91440" bIns="45720">
            <a:spAutoFit/>
          </a:bodyPr>
          <a:lstStyle/>
          <a:p>
            <a:pPr algn="ctr"/>
            <a:r>
              <a:rPr lang="en-US" sz="54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As Jacob Wakes Up…</a:t>
            </a:r>
            <a:endParaRPr lang="en-US" sz="54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90267429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3" y="905358"/>
            <a:ext cx="8758687" cy="4809642"/>
          </a:xfrm>
        </p:spPr>
        <p:txBody>
          <a:bodyPr>
            <a:normAutofit/>
          </a:bodyPr>
          <a:lstStyle/>
          <a:p>
            <a:r>
              <a:rPr lang="en-US" dirty="0">
                <a:solidFill>
                  <a:schemeClr val="bg1"/>
                </a:solidFill>
              </a:rPr>
              <a:t>G</a:t>
            </a:r>
            <a:r>
              <a:rPr lang="en-US" dirty="0" smtClean="0">
                <a:solidFill>
                  <a:schemeClr val="bg1"/>
                </a:solidFill>
              </a:rPr>
              <a:t>o through each day, knowing that God was with us at all times. </a:t>
            </a:r>
          </a:p>
          <a:p>
            <a:pPr lvl="1"/>
            <a:r>
              <a:rPr lang="en-US" dirty="0" smtClean="0">
                <a:solidFill>
                  <a:schemeClr val="bg1"/>
                </a:solidFill>
              </a:rPr>
              <a:t>God is sitting with us now, next to us in the line at the store, in the car, at the dinner table, etc. </a:t>
            </a:r>
          </a:p>
          <a:p>
            <a:r>
              <a:rPr lang="en-US" dirty="0" smtClean="0">
                <a:solidFill>
                  <a:schemeClr val="bg1"/>
                </a:solidFill>
              </a:rPr>
              <a:t>Such would re-arrange our priorities. </a:t>
            </a:r>
          </a:p>
          <a:p>
            <a:pPr lvl="1"/>
            <a:r>
              <a:rPr lang="en-US" dirty="0" smtClean="0">
                <a:solidFill>
                  <a:schemeClr val="bg1"/>
                </a:solidFill>
              </a:rPr>
              <a:t>Such would change the way we live. </a:t>
            </a:r>
          </a:p>
          <a:p>
            <a:r>
              <a:rPr lang="en-US" dirty="0" smtClean="0">
                <a:solidFill>
                  <a:schemeClr val="bg1"/>
                </a:solidFill>
              </a:rPr>
              <a:t>It certainly changed the way Jacob lived. </a:t>
            </a:r>
          </a:p>
          <a:p>
            <a:endParaRPr lang="en-US" dirty="0">
              <a:solidFill>
                <a:schemeClr val="bg1"/>
              </a:solidFill>
            </a:endParaRPr>
          </a:p>
        </p:txBody>
      </p:sp>
      <p:sp>
        <p:nvSpPr>
          <p:cNvPr id="4" name="Rectangle 3"/>
          <p:cNvSpPr/>
          <p:nvPr/>
        </p:nvSpPr>
        <p:spPr>
          <a:xfrm>
            <a:off x="1219200" y="0"/>
            <a:ext cx="7039874" cy="923330"/>
          </a:xfrm>
          <a:prstGeom prst="rect">
            <a:avLst/>
          </a:prstGeom>
          <a:noFill/>
        </p:spPr>
        <p:txBody>
          <a:bodyPr wrap="square" lIns="91440" tIns="45720" rIns="91440" bIns="45720">
            <a:spAutoFit/>
          </a:bodyPr>
          <a:lstStyle/>
          <a:p>
            <a:pPr algn="ctr"/>
            <a:r>
              <a:rPr lang="en-US" sz="54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Imagine If We Could…</a:t>
            </a:r>
            <a:endParaRPr lang="en-US" sz="54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6757188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05358"/>
            <a:ext cx="8758687" cy="4809642"/>
          </a:xfrm>
        </p:spPr>
        <p:txBody>
          <a:bodyPr>
            <a:normAutofit/>
          </a:bodyPr>
          <a:lstStyle/>
          <a:p>
            <a:pPr marL="0" indent="0" algn="ctr">
              <a:buNone/>
            </a:pPr>
            <a:r>
              <a:rPr lang="en-US" sz="4000" dirty="0" smtClean="0">
                <a:solidFill>
                  <a:schemeClr val="bg1"/>
                </a:solidFill>
              </a:rPr>
              <a:t>‘</a:t>
            </a:r>
            <a:r>
              <a:rPr lang="en-US" sz="4000" i="1" dirty="0" smtClean="0">
                <a:solidFill>
                  <a:schemeClr val="bg1"/>
                </a:solidFill>
              </a:rPr>
              <a:t>But Isaac said to his son, “How is it that you have found it so quickly, my son?”</a:t>
            </a:r>
            <a:r>
              <a:rPr lang="en-US" sz="4000" i="1" dirty="0">
                <a:solidFill>
                  <a:schemeClr val="bg1"/>
                </a:solidFill>
              </a:rPr>
              <a:t> </a:t>
            </a:r>
            <a:r>
              <a:rPr lang="en-US" sz="4000" i="1" dirty="0" smtClean="0">
                <a:solidFill>
                  <a:schemeClr val="bg1"/>
                </a:solidFill>
              </a:rPr>
              <a:t>And he said, “Because </a:t>
            </a:r>
            <a:r>
              <a:rPr lang="en-US" sz="4000" i="1" u="sng" dirty="0" smtClean="0">
                <a:solidFill>
                  <a:schemeClr val="bg1"/>
                </a:solidFill>
              </a:rPr>
              <a:t>the Lord your God </a:t>
            </a:r>
            <a:r>
              <a:rPr lang="en-US" sz="4000" i="1" dirty="0" smtClean="0">
                <a:solidFill>
                  <a:schemeClr val="bg1"/>
                </a:solidFill>
              </a:rPr>
              <a:t>brought it to me.”</a:t>
            </a:r>
            <a:endParaRPr lang="en-US" sz="4000" i="1" dirty="0">
              <a:solidFill>
                <a:schemeClr val="bg1"/>
              </a:solidFill>
            </a:endParaRPr>
          </a:p>
        </p:txBody>
      </p:sp>
      <p:sp>
        <p:nvSpPr>
          <p:cNvPr id="4" name="Rectangle 3"/>
          <p:cNvSpPr/>
          <p:nvPr/>
        </p:nvSpPr>
        <p:spPr>
          <a:xfrm>
            <a:off x="1219200" y="0"/>
            <a:ext cx="7039874" cy="1015663"/>
          </a:xfrm>
          <a:prstGeom prst="rect">
            <a:avLst/>
          </a:prstGeom>
          <a:noFill/>
        </p:spPr>
        <p:txBody>
          <a:bodyPr wrap="square" lIns="91440" tIns="45720" rIns="91440" bIns="45720">
            <a:spAutoFit/>
          </a:bodyPr>
          <a:lstStyle/>
          <a:p>
            <a:pPr algn="ctr"/>
            <a:r>
              <a:rPr lang="en-US" sz="60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Genesis 27:20</a:t>
            </a:r>
            <a:endParaRPr lang="en-US" sz="60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5826590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Content Placeholder 2"/>
          <p:cNvSpPr txBox="1">
            <a:spLocks/>
          </p:cNvSpPr>
          <p:nvPr/>
        </p:nvSpPr>
        <p:spPr>
          <a:xfrm>
            <a:off x="4114800" y="190500"/>
            <a:ext cx="4876800" cy="55245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pPr>
            <a:r>
              <a:rPr lang="en-US" sz="3600" dirty="0">
                <a:solidFill>
                  <a:prstClr val="white"/>
                </a:solidFill>
              </a:rPr>
              <a:t>A</a:t>
            </a:r>
            <a:r>
              <a:rPr lang="en-US" sz="3600" dirty="0" smtClean="0">
                <a:solidFill>
                  <a:prstClr val="white"/>
                </a:solidFill>
              </a:rPr>
              <a:t>fter this dream, Jacob says, “…the Lord shall be MY God.” </a:t>
            </a:r>
          </a:p>
          <a:p>
            <a:pPr marL="457200" indent="-457200" algn="l">
              <a:buFont typeface="Arial" pitchFamily="34" charset="0"/>
              <a:buChar char="•"/>
            </a:pPr>
            <a:r>
              <a:rPr lang="en-US" sz="3600" dirty="0">
                <a:solidFill>
                  <a:prstClr val="white"/>
                </a:solidFill>
              </a:rPr>
              <a:t>H</a:t>
            </a:r>
            <a:r>
              <a:rPr lang="en-US" sz="3600" dirty="0" smtClean="0">
                <a:solidFill>
                  <a:prstClr val="white"/>
                </a:solidFill>
              </a:rPr>
              <a:t>e takes his pillow (the stone) and turns it into kind of an altar. </a:t>
            </a:r>
          </a:p>
          <a:p>
            <a:pPr marL="457200" indent="-457200" algn="l">
              <a:buFont typeface="Arial" pitchFamily="34" charset="0"/>
              <a:buChar char="•"/>
            </a:pPr>
            <a:r>
              <a:rPr lang="en-US" sz="3600" dirty="0" smtClean="0">
                <a:solidFill>
                  <a:prstClr val="white"/>
                </a:solidFill>
              </a:rPr>
              <a:t>Jacob at the end makes a promise: If God will be with him, the God will be his God, the pillar would be God’s house, and Jacob would give a full tenth of his blessings to the Lord. </a:t>
            </a:r>
            <a:endParaRPr lang="en-US" sz="3600" dirty="0">
              <a:solidFill>
                <a:prstClr val="white"/>
              </a:solidFill>
            </a:endParaRPr>
          </a:p>
        </p:txBody>
      </p:sp>
    </p:spTree>
    <p:extLst>
      <p:ext uri="{BB962C8B-B14F-4D97-AF65-F5344CB8AC3E}">
        <p14:creationId xmlns:p14="http://schemas.microsoft.com/office/powerpoint/2010/main" val="31769098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Content Placeholder 2"/>
          <p:cNvSpPr txBox="1">
            <a:spLocks/>
          </p:cNvSpPr>
          <p:nvPr/>
        </p:nvSpPr>
        <p:spPr>
          <a:xfrm>
            <a:off x="3962400" y="723900"/>
            <a:ext cx="4876800" cy="55245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pPr>
            <a:r>
              <a:rPr lang="en-US" dirty="0" smtClean="0">
                <a:solidFill>
                  <a:prstClr val="white"/>
                </a:solidFill>
              </a:rPr>
              <a:t>Ladders allow us to reach things that we wouldn’t normally be able to reach. </a:t>
            </a:r>
          </a:p>
          <a:p>
            <a:pPr marL="457200" indent="-457200" algn="l">
              <a:buFont typeface="Arial" pitchFamily="34" charset="0"/>
              <a:buChar char="•"/>
            </a:pPr>
            <a:r>
              <a:rPr lang="en-US" dirty="0" smtClean="0">
                <a:solidFill>
                  <a:prstClr val="white"/>
                </a:solidFill>
              </a:rPr>
              <a:t>Ladders bridge a gap. </a:t>
            </a:r>
          </a:p>
          <a:p>
            <a:pPr marL="457200" indent="-457200" algn="l">
              <a:buFont typeface="Arial" pitchFamily="34" charset="0"/>
              <a:buChar char="•"/>
            </a:pPr>
            <a:r>
              <a:rPr lang="en-US" dirty="0" smtClean="0">
                <a:solidFill>
                  <a:prstClr val="white"/>
                </a:solidFill>
              </a:rPr>
              <a:t>The image of the ladder was God’s way of opening a channel of communication. </a:t>
            </a:r>
            <a:endParaRPr lang="en-US" dirty="0">
              <a:solidFill>
                <a:prstClr val="white"/>
              </a:solidFill>
            </a:endParaRPr>
          </a:p>
        </p:txBody>
      </p:sp>
      <p:sp>
        <p:nvSpPr>
          <p:cNvPr id="3" name="Rectangle 2"/>
          <p:cNvSpPr/>
          <p:nvPr/>
        </p:nvSpPr>
        <p:spPr>
          <a:xfrm>
            <a:off x="762000" y="8930"/>
            <a:ext cx="7039874" cy="923330"/>
          </a:xfrm>
          <a:prstGeom prst="rect">
            <a:avLst/>
          </a:prstGeom>
          <a:noFill/>
        </p:spPr>
        <p:txBody>
          <a:bodyPr wrap="square" lIns="91440" tIns="45720" rIns="91440" bIns="45720">
            <a:spAutoFit/>
          </a:bodyPr>
          <a:lstStyle/>
          <a:p>
            <a:pPr algn="ctr"/>
            <a:r>
              <a:rPr lang="en-US" sz="54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Conclusion</a:t>
            </a:r>
            <a:endParaRPr lang="en-US" sz="60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0985782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28600" y="495300"/>
            <a:ext cx="8686800" cy="2308324"/>
          </a:xfrm>
          <a:prstGeom prst="rect">
            <a:avLst/>
          </a:prstGeom>
          <a:noFill/>
        </p:spPr>
        <p:txBody>
          <a:bodyPr wrap="square" lIns="91440" tIns="45720" rIns="91440" bIns="45720">
            <a:spAutoFit/>
          </a:bodyPr>
          <a:lstStyle/>
          <a:p>
            <a:pPr algn="ctr"/>
            <a:r>
              <a:rPr lang="en-US" sz="7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Jacob</a:t>
            </a:r>
          </a:p>
          <a:p>
            <a:pPr algn="ctr"/>
            <a:r>
              <a:rPr lang="en-US" sz="7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“Stairway To Heaven”</a:t>
            </a:r>
            <a:endParaRPr lang="en-US" sz="7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
        <p:nvSpPr>
          <p:cNvPr id="5" name="Rectangle 4"/>
          <p:cNvSpPr/>
          <p:nvPr/>
        </p:nvSpPr>
        <p:spPr>
          <a:xfrm>
            <a:off x="1081896" y="3086100"/>
            <a:ext cx="6934200" cy="1015663"/>
          </a:xfrm>
          <a:prstGeom prst="rect">
            <a:avLst/>
          </a:prstGeom>
          <a:noFill/>
        </p:spPr>
        <p:txBody>
          <a:bodyPr wrap="square" lIns="91440" tIns="45720" rIns="91440" bIns="45720">
            <a:spAutoFit/>
          </a:bodyPr>
          <a:lstStyle/>
          <a:p>
            <a:pPr algn="ctr"/>
            <a:r>
              <a:rPr lang="en-US"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Genesis 28:10-22</a:t>
            </a:r>
            <a:endParaRPr lang="en-US" sz="6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2726682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79960"/>
            <a:ext cx="8758687" cy="4809642"/>
          </a:xfrm>
        </p:spPr>
        <p:txBody>
          <a:bodyPr>
            <a:normAutofit/>
          </a:bodyPr>
          <a:lstStyle/>
          <a:p>
            <a:pPr marL="0" indent="0" algn="ctr">
              <a:buNone/>
            </a:pPr>
            <a:r>
              <a:rPr lang="en-US" sz="4000" i="1" dirty="0" smtClean="0">
                <a:solidFill>
                  <a:schemeClr val="bg1"/>
                </a:solidFill>
              </a:rPr>
              <a:t>‘Jesus saw Nathanael coming toward Him, and said of him, “Behold, an Israelite indeed, in whom is no deceit!”</a:t>
            </a:r>
            <a:endParaRPr lang="en-US" sz="4000" i="1" dirty="0">
              <a:solidFill>
                <a:schemeClr val="bg1"/>
              </a:solidFill>
            </a:endParaRPr>
          </a:p>
        </p:txBody>
      </p:sp>
      <p:sp>
        <p:nvSpPr>
          <p:cNvPr id="4" name="Rectangle 3"/>
          <p:cNvSpPr/>
          <p:nvPr/>
        </p:nvSpPr>
        <p:spPr>
          <a:xfrm>
            <a:off x="1219200" y="0"/>
            <a:ext cx="7039874" cy="1107996"/>
          </a:xfrm>
          <a:prstGeom prst="rect">
            <a:avLst/>
          </a:prstGeom>
          <a:noFill/>
        </p:spPr>
        <p:txBody>
          <a:bodyPr wrap="square" lIns="91440" tIns="45720" rIns="91440" bIns="45720">
            <a:spAutoFit/>
          </a:bodyPr>
          <a:lstStyle/>
          <a:p>
            <a:pPr algn="ctr"/>
            <a:r>
              <a:rPr lang="en-US" sz="66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John 1:47</a:t>
            </a:r>
            <a:endParaRPr lang="en-US" sz="66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3117847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Content Placeholder 2"/>
          <p:cNvSpPr txBox="1">
            <a:spLocks/>
          </p:cNvSpPr>
          <p:nvPr/>
        </p:nvSpPr>
        <p:spPr>
          <a:xfrm>
            <a:off x="4114800" y="190500"/>
            <a:ext cx="4876800" cy="55245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pPr>
            <a:r>
              <a:rPr lang="en-US" sz="3600" dirty="0" smtClean="0">
                <a:solidFill>
                  <a:prstClr val="white"/>
                </a:solidFill>
              </a:rPr>
              <a:t>Jacob’s name was later changed to Israel.</a:t>
            </a:r>
          </a:p>
          <a:p>
            <a:pPr marL="457200" indent="-457200" algn="l">
              <a:buFont typeface="Arial" pitchFamily="34" charset="0"/>
              <a:buChar char="•"/>
            </a:pPr>
            <a:r>
              <a:rPr lang="en-US" sz="3600" dirty="0" smtClean="0">
                <a:solidFill>
                  <a:prstClr val="white"/>
                </a:solidFill>
              </a:rPr>
              <a:t>Jesus then is basically saying, “Look! A descendant of Jacob, in whom there is no deceit.” </a:t>
            </a:r>
          </a:p>
          <a:p>
            <a:pPr marL="457200" indent="-457200" algn="l">
              <a:buFont typeface="Arial" pitchFamily="34" charset="0"/>
              <a:buChar char="•"/>
            </a:pPr>
            <a:r>
              <a:rPr lang="en-US" sz="3600" dirty="0" smtClean="0">
                <a:solidFill>
                  <a:prstClr val="white"/>
                </a:solidFill>
              </a:rPr>
              <a:t>So, we have a contrast… Nathanael, an Israelite but unlike Jacob, he is not a crook.</a:t>
            </a:r>
            <a:endParaRPr lang="en-US" sz="3600" dirty="0">
              <a:solidFill>
                <a:prstClr val="white"/>
              </a:solidFill>
            </a:endParaRPr>
          </a:p>
        </p:txBody>
      </p:sp>
    </p:spTree>
    <p:extLst>
      <p:ext uri="{BB962C8B-B14F-4D97-AF65-F5344CB8AC3E}">
        <p14:creationId xmlns:p14="http://schemas.microsoft.com/office/powerpoint/2010/main" val="14482732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79960"/>
            <a:ext cx="8758687" cy="4809642"/>
          </a:xfrm>
        </p:spPr>
        <p:txBody>
          <a:bodyPr>
            <a:normAutofit/>
          </a:bodyPr>
          <a:lstStyle/>
          <a:p>
            <a:pPr marL="0" indent="0" algn="ctr">
              <a:buNone/>
            </a:pPr>
            <a:r>
              <a:rPr lang="en-US" sz="4400" i="1" dirty="0" smtClean="0">
                <a:solidFill>
                  <a:schemeClr val="bg1"/>
                </a:solidFill>
              </a:rPr>
              <a:t>And He said to him, “Most assuredly, I say to you, hereafter you shall see heaven open, and the angels of God ascending and descending upon the Son of Man.”</a:t>
            </a:r>
            <a:endParaRPr lang="en-US" sz="4400" i="1" dirty="0">
              <a:solidFill>
                <a:schemeClr val="bg1"/>
              </a:solidFill>
            </a:endParaRPr>
          </a:p>
        </p:txBody>
      </p:sp>
      <p:sp>
        <p:nvSpPr>
          <p:cNvPr id="4" name="Rectangle 3"/>
          <p:cNvSpPr/>
          <p:nvPr/>
        </p:nvSpPr>
        <p:spPr>
          <a:xfrm>
            <a:off x="1219200" y="0"/>
            <a:ext cx="7039874" cy="1107996"/>
          </a:xfrm>
          <a:prstGeom prst="rect">
            <a:avLst/>
          </a:prstGeom>
          <a:noFill/>
        </p:spPr>
        <p:txBody>
          <a:bodyPr wrap="square" lIns="91440" tIns="45720" rIns="91440" bIns="45720">
            <a:spAutoFit/>
          </a:bodyPr>
          <a:lstStyle/>
          <a:p>
            <a:pPr algn="ctr"/>
            <a:r>
              <a:rPr lang="en-US" sz="66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John </a:t>
            </a:r>
            <a:r>
              <a:rPr lang="en-US" sz="66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1:51</a:t>
            </a:r>
            <a:endParaRPr lang="en-US" sz="66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9448780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3" y="723900"/>
            <a:ext cx="9139687" cy="4991100"/>
          </a:xfrm>
        </p:spPr>
        <p:txBody>
          <a:bodyPr>
            <a:normAutofit fontScale="77500" lnSpcReduction="20000"/>
          </a:bodyPr>
          <a:lstStyle/>
          <a:p>
            <a:r>
              <a:rPr lang="en-US" sz="3500" dirty="0" smtClean="0">
                <a:solidFill>
                  <a:schemeClr val="bg1"/>
                </a:solidFill>
              </a:rPr>
              <a:t>Angels were:</a:t>
            </a:r>
          </a:p>
          <a:p>
            <a:pPr lvl="1"/>
            <a:r>
              <a:rPr lang="en-US" sz="3500" dirty="0" smtClean="0">
                <a:solidFill>
                  <a:schemeClr val="bg1"/>
                </a:solidFill>
              </a:rPr>
              <a:t>at the birth of Christ, </a:t>
            </a:r>
          </a:p>
          <a:p>
            <a:pPr lvl="1"/>
            <a:r>
              <a:rPr lang="en-US" sz="3500" dirty="0" smtClean="0">
                <a:solidFill>
                  <a:schemeClr val="bg1"/>
                </a:solidFill>
              </a:rPr>
              <a:t>at His temptation in the wilderness, </a:t>
            </a:r>
          </a:p>
          <a:p>
            <a:pPr lvl="1"/>
            <a:r>
              <a:rPr lang="en-US" sz="3500" dirty="0" smtClean="0">
                <a:solidFill>
                  <a:schemeClr val="bg1"/>
                </a:solidFill>
              </a:rPr>
              <a:t>present as he suffered in the garden on the night before He died, </a:t>
            </a:r>
          </a:p>
          <a:p>
            <a:pPr lvl="1"/>
            <a:r>
              <a:rPr lang="en-US" sz="3500" dirty="0" smtClean="0">
                <a:solidFill>
                  <a:schemeClr val="bg1"/>
                </a:solidFill>
              </a:rPr>
              <a:t>on standby at the crucifixion itself, </a:t>
            </a:r>
          </a:p>
          <a:p>
            <a:pPr lvl="1"/>
            <a:r>
              <a:rPr lang="en-US" sz="3500" dirty="0" smtClean="0">
                <a:solidFill>
                  <a:schemeClr val="bg1"/>
                </a:solidFill>
              </a:rPr>
              <a:t>present at the resurrection, </a:t>
            </a:r>
          </a:p>
          <a:p>
            <a:pPr lvl="1"/>
            <a:r>
              <a:rPr lang="en-US" sz="3500" dirty="0" smtClean="0">
                <a:solidFill>
                  <a:schemeClr val="bg1"/>
                </a:solidFill>
              </a:rPr>
              <a:t>there when the Lord was taken back up in the clouds into heaven at the end of His ministry.</a:t>
            </a:r>
          </a:p>
          <a:p>
            <a:r>
              <a:rPr lang="en-US" sz="3500" dirty="0" smtClean="0">
                <a:solidFill>
                  <a:schemeClr val="bg1"/>
                </a:solidFill>
              </a:rPr>
              <a:t>Jesus (through His birth, life, death, resurrection, ascension) has permanently opened the stairway to heaven. Jesus opened up access to God</a:t>
            </a:r>
            <a:endParaRPr lang="en-US" sz="3500" dirty="0">
              <a:solidFill>
                <a:schemeClr val="bg1"/>
              </a:solidFill>
            </a:endParaRPr>
          </a:p>
        </p:txBody>
      </p:sp>
      <p:sp>
        <p:nvSpPr>
          <p:cNvPr id="4" name="Rectangle 3"/>
          <p:cNvSpPr/>
          <p:nvPr/>
        </p:nvSpPr>
        <p:spPr>
          <a:xfrm>
            <a:off x="1219200" y="0"/>
            <a:ext cx="7039874" cy="923330"/>
          </a:xfrm>
          <a:prstGeom prst="rect">
            <a:avLst/>
          </a:prstGeom>
          <a:noFill/>
        </p:spPr>
        <p:txBody>
          <a:bodyPr wrap="square" lIns="91440" tIns="45720" rIns="91440" bIns="45720">
            <a:spAutoFit/>
          </a:bodyPr>
          <a:lstStyle/>
          <a:p>
            <a:pPr algn="ctr"/>
            <a:r>
              <a:rPr lang="en-US" sz="54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Remember…</a:t>
            </a:r>
            <a:endParaRPr lang="en-US" sz="54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8425222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79960"/>
            <a:ext cx="8758687" cy="4809642"/>
          </a:xfrm>
        </p:spPr>
        <p:txBody>
          <a:bodyPr>
            <a:normAutofit/>
          </a:bodyPr>
          <a:lstStyle/>
          <a:p>
            <a:pPr marL="0" indent="0" algn="ctr">
              <a:buNone/>
            </a:pPr>
            <a:r>
              <a:rPr lang="en-US" sz="4400" i="1" dirty="0" smtClean="0">
                <a:solidFill>
                  <a:schemeClr val="bg1"/>
                </a:solidFill>
              </a:rPr>
              <a:t>Jesus said to him, “I am the way, the truth, and the life. No one comes to the Father except through Me.</a:t>
            </a:r>
            <a:endParaRPr lang="en-US" sz="4400" i="1" dirty="0">
              <a:solidFill>
                <a:schemeClr val="bg1"/>
              </a:solidFill>
            </a:endParaRPr>
          </a:p>
        </p:txBody>
      </p:sp>
      <p:sp>
        <p:nvSpPr>
          <p:cNvPr id="4" name="Rectangle 3"/>
          <p:cNvSpPr/>
          <p:nvPr/>
        </p:nvSpPr>
        <p:spPr>
          <a:xfrm>
            <a:off x="1219200" y="0"/>
            <a:ext cx="7039874" cy="1107996"/>
          </a:xfrm>
          <a:prstGeom prst="rect">
            <a:avLst/>
          </a:prstGeom>
          <a:noFill/>
        </p:spPr>
        <p:txBody>
          <a:bodyPr wrap="square" lIns="91440" tIns="45720" rIns="91440" bIns="45720">
            <a:spAutoFit/>
          </a:bodyPr>
          <a:lstStyle/>
          <a:p>
            <a:pPr algn="ctr"/>
            <a:r>
              <a:rPr lang="en-US" sz="66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John </a:t>
            </a:r>
            <a:r>
              <a:rPr lang="en-US" sz="6600" b="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14:6</a:t>
            </a:r>
            <a:endParaRPr lang="en-US" sz="66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9882032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28600" y="495300"/>
            <a:ext cx="8686800" cy="2308324"/>
          </a:xfrm>
          <a:prstGeom prst="rect">
            <a:avLst/>
          </a:prstGeom>
          <a:noFill/>
        </p:spPr>
        <p:txBody>
          <a:bodyPr wrap="square" lIns="91440" tIns="45720" rIns="91440" bIns="45720">
            <a:spAutoFit/>
          </a:bodyPr>
          <a:lstStyle/>
          <a:p>
            <a:pPr algn="ctr"/>
            <a:r>
              <a:rPr lang="en-US" sz="72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Jacob</a:t>
            </a:r>
          </a:p>
          <a:p>
            <a:pPr algn="ctr"/>
            <a:r>
              <a:rPr lang="en-US" sz="72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“Stairway To Heaven”</a:t>
            </a:r>
          </a:p>
        </p:txBody>
      </p:sp>
      <p:sp>
        <p:nvSpPr>
          <p:cNvPr id="5" name="Rectangle 4"/>
          <p:cNvSpPr/>
          <p:nvPr/>
        </p:nvSpPr>
        <p:spPr>
          <a:xfrm>
            <a:off x="1081896" y="3086100"/>
            <a:ext cx="6934200" cy="1015663"/>
          </a:xfrm>
          <a:prstGeom prst="rect">
            <a:avLst/>
          </a:prstGeom>
          <a:noFill/>
        </p:spPr>
        <p:txBody>
          <a:bodyPr wrap="square" lIns="91440" tIns="45720" rIns="91440" bIns="45720">
            <a:spAutoFit/>
          </a:bodyPr>
          <a:lstStyle/>
          <a:p>
            <a:pPr algn="ctr"/>
            <a:r>
              <a:rPr lang="en-US" sz="60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Genesis 28:10-22</a:t>
            </a:r>
          </a:p>
        </p:txBody>
      </p:sp>
    </p:spTree>
    <p:extLst>
      <p:ext uri="{BB962C8B-B14F-4D97-AF65-F5344CB8AC3E}">
        <p14:creationId xmlns:p14="http://schemas.microsoft.com/office/powerpoint/2010/main" val="51756169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15663"/>
            <a:ext cx="8610600" cy="4432637"/>
          </a:xfrm>
        </p:spPr>
        <p:txBody>
          <a:bodyPr>
            <a:normAutofit lnSpcReduction="10000"/>
          </a:bodyPr>
          <a:lstStyle/>
          <a:p>
            <a:pPr marL="0" indent="0">
              <a:buNone/>
            </a:pPr>
            <a:r>
              <a:rPr lang="en-US" i="1" dirty="0" smtClean="0">
                <a:solidFill>
                  <a:schemeClr val="bg1"/>
                </a:solidFill>
              </a:rPr>
              <a:t>10 Now Jacob went out from Beersheba and went toward Haran. 11 So he came to a certain place and stayed there all night, because the sun had set. And he took one of the stones of that place and put it at his head, and he lay down in that place to sleep. 12 Then he dreamed, and behold, a ladder was set up on the earth, and its top reached to heaven; and there the angels of God were ascending and descending on it.</a:t>
            </a:r>
            <a:endParaRPr lang="en-US" i="1" dirty="0">
              <a:solidFill>
                <a:schemeClr val="bg1"/>
              </a:solidFill>
            </a:endParaRPr>
          </a:p>
        </p:txBody>
      </p:sp>
      <p:sp>
        <p:nvSpPr>
          <p:cNvPr id="4" name="Rectangle 3"/>
          <p:cNvSpPr/>
          <p:nvPr/>
        </p:nvSpPr>
        <p:spPr>
          <a:xfrm>
            <a:off x="914400" y="0"/>
            <a:ext cx="6934200" cy="1015663"/>
          </a:xfrm>
          <a:prstGeom prst="rect">
            <a:avLst/>
          </a:prstGeom>
          <a:noFill/>
        </p:spPr>
        <p:txBody>
          <a:bodyPr wrap="square" lIns="91440" tIns="45720" rIns="91440" bIns="45720">
            <a:spAutoFit/>
          </a:bodyPr>
          <a:lstStyle/>
          <a:p>
            <a:pPr algn="ctr"/>
            <a:r>
              <a:rPr lang="en-US"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Genesis 28:10-22</a:t>
            </a:r>
            <a:endParaRPr lang="en-US" sz="6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6523098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909" y="1015663"/>
            <a:ext cx="8629291" cy="4699337"/>
          </a:xfrm>
        </p:spPr>
        <p:txBody>
          <a:bodyPr>
            <a:normAutofit fontScale="92500" lnSpcReduction="10000"/>
          </a:bodyPr>
          <a:lstStyle/>
          <a:p>
            <a:pPr marL="0" indent="0">
              <a:buNone/>
            </a:pPr>
            <a:r>
              <a:rPr lang="en-US" i="1" dirty="0" smtClean="0">
                <a:solidFill>
                  <a:schemeClr val="bg1"/>
                </a:solidFill>
              </a:rPr>
              <a:t>13 And behold, the Lord stood above it and said: “I am the Lord God of Abraham your father and the God of Isaac; the land on which you lie I will give to you and your descendants. 14 Also your descendants shall be as the dust of the earth; you shall spread abroad to the west and the east, to the north and the south; and in you and in your seed all the families of the earth shall be blessed. 15 Behold, I am with you and will keep you wherever you go, and will bring you back to this land; for I will not leave you until I have done what I have spoken to you.”</a:t>
            </a:r>
            <a:endParaRPr lang="en-US" i="1" dirty="0">
              <a:solidFill>
                <a:schemeClr val="bg1"/>
              </a:solidFill>
            </a:endParaRPr>
          </a:p>
        </p:txBody>
      </p:sp>
      <p:sp>
        <p:nvSpPr>
          <p:cNvPr id="4" name="Rectangle 3"/>
          <p:cNvSpPr/>
          <p:nvPr/>
        </p:nvSpPr>
        <p:spPr>
          <a:xfrm>
            <a:off x="914400" y="0"/>
            <a:ext cx="6934200" cy="1015663"/>
          </a:xfrm>
          <a:prstGeom prst="rect">
            <a:avLst/>
          </a:prstGeom>
          <a:noFill/>
        </p:spPr>
        <p:txBody>
          <a:bodyPr wrap="square" lIns="91440" tIns="45720" rIns="91440" bIns="45720">
            <a:spAutoFit/>
          </a:bodyPr>
          <a:lstStyle/>
          <a:p>
            <a:pPr algn="ctr"/>
            <a:r>
              <a:rPr lang="en-US"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Genesis 28:10-22</a:t>
            </a:r>
            <a:endParaRPr lang="en-US" sz="6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35445725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15663"/>
            <a:ext cx="8610600" cy="4432637"/>
          </a:xfrm>
        </p:spPr>
        <p:txBody>
          <a:bodyPr>
            <a:normAutofit/>
          </a:bodyPr>
          <a:lstStyle/>
          <a:p>
            <a:pPr marL="0" indent="0">
              <a:buNone/>
            </a:pPr>
            <a:r>
              <a:rPr lang="en-US" i="1" dirty="0" smtClean="0">
                <a:solidFill>
                  <a:schemeClr val="bg1"/>
                </a:solidFill>
              </a:rPr>
              <a:t>16 Then Jacob awoke from his sleep and said, “Surely the Lord is in this place, and I did not know it.” 17 And he was afraid and said, “How awesome is this place! This is none other than the house of God, and this is the gate of heaven!” 18 Then Jacob rose early in the morning, and took the stone that he had put at his head, set it up as a pillar, and poured oil on top of it.</a:t>
            </a:r>
            <a:endParaRPr lang="en-US" i="1" dirty="0">
              <a:solidFill>
                <a:schemeClr val="bg1"/>
              </a:solidFill>
            </a:endParaRPr>
          </a:p>
        </p:txBody>
      </p:sp>
      <p:sp>
        <p:nvSpPr>
          <p:cNvPr id="4" name="Rectangle 3"/>
          <p:cNvSpPr/>
          <p:nvPr/>
        </p:nvSpPr>
        <p:spPr>
          <a:xfrm>
            <a:off x="914400" y="0"/>
            <a:ext cx="6934200" cy="1015663"/>
          </a:xfrm>
          <a:prstGeom prst="rect">
            <a:avLst/>
          </a:prstGeom>
          <a:noFill/>
        </p:spPr>
        <p:txBody>
          <a:bodyPr wrap="square" lIns="91440" tIns="45720" rIns="91440" bIns="45720">
            <a:spAutoFit/>
          </a:bodyPr>
          <a:lstStyle/>
          <a:p>
            <a:pPr algn="ctr"/>
            <a:r>
              <a:rPr lang="en-US"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Genesis 28:10-22</a:t>
            </a:r>
            <a:endParaRPr lang="en-US" sz="6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7392948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15663"/>
            <a:ext cx="8763000" cy="4508837"/>
          </a:xfrm>
        </p:spPr>
        <p:txBody>
          <a:bodyPr>
            <a:normAutofit lnSpcReduction="10000"/>
          </a:bodyPr>
          <a:lstStyle/>
          <a:p>
            <a:pPr marL="0" indent="0">
              <a:buNone/>
            </a:pPr>
            <a:r>
              <a:rPr lang="en-US" i="1" dirty="0" smtClean="0">
                <a:solidFill>
                  <a:schemeClr val="bg1"/>
                </a:solidFill>
              </a:rPr>
              <a:t>19 And he called the name of that place Bethel;[a] but the name of that city had been Luz previously. 20 Then Jacob made a vow, saying, “If God will be with me, and keep me in this way that I am going, and give me bread to eat and clothing to put on,    21 so that I come back to my father’s house in peace, then the Lord shall be my God. 22 And this stone which I have set as a pillar shall be God’s house, and of all that You give me I will surely give a tenth to You.”</a:t>
            </a:r>
            <a:endParaRPr lang="en-US" i="1" dirty="0">
              <a:solidFill>
                <a:schemeClr val="bg1"/>
              </a:solidFill>
            </a:endParaRPr>
          </a:p>
        </p:txBody>
      </p:sp>
      <p:sp>
        <p:nvSpPr>
          <p:cNvPr id="4" name="Rectangle 3"/>
          <p:cNvSpPr/>
          <p:nvPr/>
        </p:nvSpPr>
        <p:spPr>
          <a:xfrm>
            <a:off x="914400" y="0"/>
            <a:ext cx="6934200" cy="1015663"/>
          </a:xfrm>
          <a:prstGeom prst="rect">
            <a:avLst/>
          </a:prstGeom>
          <a:noFill/>
        </p:spPr>
        <p:txBody>
          <a:bodyPr wrap="square" lIns="91440" tIns="45720" rIns="91440" bIns="45720">
            <a:spAutoFit/>
          </a:bodyPr>
          <a:lstStyle/>
          <a:p>
            <a:pPr algn="ctr"/>
            <a:r>
              <a:rPr lang="en-US"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Genesis 28:10-22</a:t>
            </a:r>
            <a:endParaRPr lang="en-US" sz="6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0316837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Content Placeholder 2"/>
          <p:cNvSpPr txBox="1">
            <a:spLocks/>
          </p:cNvSpPr>
          <p:nvPr/>
        </p:nvSpPr>
        <p:spPr>
          <a:xfrm>
            <a:off x="4419600" y="647700"/>
            <a:ext cx="4419600" cy="457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pPr>
            <a:r>
              <a:rPr lang="en-US" sz="3600" dirty="0" smtClean="0">
                <a:solidFill>
                  <a:schemeClr val="bg1"/>
                </a:solidFill>
              </a:rPr>
              <a:t>God revealed Himself to Jacob in the middle of a very difficult situation.</a:t>
            </a:r>
          </a:p>
          <a:p>
            <a:pPr marL="457200" indent="-457200" algn="l">
              <a:buFont typeface="Arial" pitchFamily="34" charset="0"/>
              <a:buChar char="•"/>
            </a:pPr>
            <a:r>
              <a:rPr lang="en-US" sz="3600" dirty="0" smtClean="0">
                <a:solidFill>
                  <a:schemeClr val="bg1"/>
                </a:solidFill>
              </a:rPr>
              <a:t>Jacob reacted to God’s message with awe and worship.</a:t>
            </a:r>
            <a:endParaRPr lang="en-US" sz="3600" dirty="0">
              <a:solidFill>
                <a:schemeClr val="bg1"/>
              </a:solidFill>
            </a:endParaRPr>
          </a:p>
        </p:txBody>
      </p:sp>
    </p:spTree>
    <p:extLst>
      <p:ext uri="{BB962C8B-B14F-4D97-AF65-F5344CB8AC3E}">
        <p14:creationId xmlns:p14="http://schemas.microsoft.com/office/powerpoint/2010/main" val="22019254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4114800" y="128855"/>
            <a:ext cx="4830074" cy="5586145"/>
          </a:xfrm>
          <a:prstGeom prst="rect">
            <a:avLst/>
          </a:prstGeom>
          <a:noFill/>
        </p:spPr>
        <p:txBody>
          <a:bodyPr wrap="square" lIns="91440" tIns="45720" rIns="91440" bIns="45720">
            <a:spAutoFit/>
          </a:bodyPr>
          <a:lstStyle/>
          <a:p>
            <a:pPr algn="ctr"/>
            <a:r>
              <a:rPr lang="en-US" sz="51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“God Revealed Himself To Jacob In The Middle Of A Very Difficult Situation” </a:t>
            </a:r>
          </a:p>
          <a:p>
            <a:pPr algn="ctr"/>
            <a:r>
              <a:rPr lang="en-US" sz="51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(vs. 10-15)</a:t>
            </a:r>
            <a:endParaRPr lang="en-US" sz="51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1203241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266700"/>
            <a:ext cx="4572000" cy="5257800"/>
          </a:xfrm>
        </p:spPr>
        <p:txBody>
          <a:bodyPr>
            <a:normAutofit lnSpcReduction="10000"/>
          </a:bodyPr>
          <a:lstStyle/>
          <a:p>
            <a:r>
              <a:rPr lang="en-US" dirty="0" smtClean="0">
                <a:solidFill>
                  <a:schemeClr val="bg1"/>
                </a:solidFill>
              </a:rPr>
              <a:t>Jacob is on the run, a journey of roughly 450 miles and has to use a rock for a pillow.</a:t>
            </a:r>
          </a:p>
          <a:p>
            <a:r>
              <a:rPr lang="en-US" dirty="0" smtClean="0">
                <a:solidFill>
                  <a:schemeClr val="bg1"/>
                </a:solidFill>
              </a:rPr>
              <a:t>The emotional storm within Jacob… cut off from his mother, hated by his brother, deceived his own father, lonely, rejected, and basically poor.</a:t>
            </a:r>
            <a:endParaRPr lang="en-US" dirty="0">
              <a:solidFill>
                <a:schemeClr val="bg1"/>
              </a:solidFill>
            </a:endParaRPr>
          </a:p>
        </p:txBody>
      </p:sp>
      <p:pic>
        <p:nvPicPr>
          <p:cNvPr id="3074" name="Picture 2" descr="http://upload.wikimedia.org/wikipedia/en/thumb/7/77/JacobsLaddertoHeaven.jpg/220px-JacobsLaddertoHeav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2967" y="190500"/>
            <a:ext cx="4291161" cy="5168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6846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1289</Words>
  <Application>Microsoft Office PowerPoint</Application>
  <PresentationFormat>On-screen Show (16:10)</PresentationFormat>
  <Paragraphs>70</Paragraphs>
  <Slides>25</Slides>
  <Notes>0</Notes>
  <HiddenSlides>0</HiddenSlides>
  <MMClips>0</MMClips>
  <ScaleCrop>false</ScaleCrop>
  <HeadingPairs>
    <vt:vector size="4" baseType="variant">
      <vt:variant>
        <vt:lpstr>Theme</vt:lpstr>
      </vt:variant>
      <vt:variant>
        <vt:i4>7</vt:i4>
      </vt:variant>
      <vt:variant>
        <vt:lpstr>Slide Titles</vt:lpstr>
      </vt:variant>
      <vt:variant>
        <vt:i4>25</vt:i4>
      </vt:variant>
    </vt:vector>
  </HeadingPairs>
  <TitlesOfParts>
    <vt:vector size="32" baseType="lpstr">
      <vt:lpstr>Office Theme</vt:lpstr>
      <vt:lpstr>1_Office Theme</vt:lpstr>
      <vt:lpstr>2_Office Theme</vt:lpstr>
      <vt:lpstr>3_Office Theme</vt:lpstr>
      <vt:lpstr>4_Office Theme</vt:lpstr>
      <vt:lpstr>5_Office Theme</vt: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 Dickerson</dc:creator>
  <cp:lastModifiedBy>DJ Dickerson</cp:lastModifiedBy>
  <cp:revision>20</cp:revision>
  <dcterms:created xsi:type="dcterms:W3CDTF">2012-02-25T15:27:44Z</dcterms:created>
  <dcterms:modified xsi:type="dcterms:W3CDTF">2012-02-27T01:37:47Z</dcterms:modified>
</cp:coreProperties>
</file>