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329" r:id="rId3"/>
    <p:sldId id="258" r:id="rId4"/>
    <p:sldId id="317" r:id="rId5"/>
    <p:sldId id="311" r:id="rId6"/>
    <p:sldId id="313" r:id="rId7"/>
    <p:sldId id="318" r:id="rId8"/>
    <p:sldId id="319" r:id="rId9"/>
    <p:sldId id="284" r:id="rId10"/>
    <p:sldId id="31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50" d="100"/>
          <a:sy n="50" d="100"/>
        </p:scale>
        <p:origin x="-10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4"/>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2" descr="C:\Users\Administrator\Desktop\Pushpin Dev\Assets\pushpinLeft.png"/>
          <p:cNvPicPr>
            <a:picLocks noChangeAspect="1" noChangeArrowheads="1"/>
          </p:cNvPicPr>
          <p:nvPr/>
        </p:nvPicPr>
        <p:blipFill>
          <a:blip r:embed="rId3"/>
          <a:srcRect/>
          <a:stretch>
            <a:fillRect/>
          </a:stretch>
        </p:blipFill>
        <p:spPr bwMode="auto">
          <a:xfrm rot="1435684">
            <a:off x="769938" y="701675"/>
            <a:ext cx="566737" cy="568325"/>
          </a:xfrm>
          <a:prstGeom prst="rect">
            <a:avLst/>
          </a:prstGeom>
          <a:noFill/>
          <a:ln w="9525">
            <a:noFill/>
            <a:miter lim="800000"/>
            <a:headEnd/>
            <a:tailEnd/>
          </a:ln>
        </p:spPr>
      </p:pic>
      <p:pic>
        <p:nvPicPr>
          <p:cNvPr id="11" name="Picture 2" descr="C:\Users\Administrator\Desktop\Pushpin Dev\Assets\pushpinLeft.png"/>
          <p:cNvPicPr>
            <a:picLocks noChangeAspect="1" noChangeArrowheads="1"/>
          </p:cNvPicPr>
          <p:nvPr/>
        </p:nvPicPr>
        <p:blipFill>
          <a:blip r:embed="rId3"/>
          <a:srcRect/>
          <a:stretch>
            <a:fillRect/>
          </a:stretch>
        </p:blipFill>
        <p:spPr bwMode="auto">
          <a:xfrm rot="4096196">
            <a:off x="7854950" y="749300"/>
            <a:ext cx="566738" cy="566738"/>
          </a:xfrm>
          <a:prstGeom prst="rect">
            <a:avLst/>
          </a:prstGeom>
          <a:noFill/>
          <a:ln w="9525">
            <a:noFill/>
            <a:miter lim="800000"/>
            <a:headEnd/>
            <a:tailEnd/>
          </a:ln>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F511C831-C7A1-4C4E-AA86-547025903B83}" type="datetime1">
              <a:rPr lang="en-US"/>
              <a:pPr>
                <a:defRPr/>
              </a:pPr>
              <a:t>5/30/2011</a:t>
            </a:fld>
            <a:endParaRPr lang="en-US" dirty="0"/>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6213475" y="5357813"/>
            <a:ext cx="554038" cy="365125"/>
          </a:xfrm>
        </p:spPr>
        <p:txBody>
          <a:bodyPr/>
          <a:lstStyle>
            <a:lvl1pPr algn="ctr">
              <a:defRPr/>
            </a:lvl1pPr>
          </a:lstStyle>
          <a:p>
            <a:pPr>
              <a:defRPr/>
            </a:pPr>
            <a:fld id="{35ECBDDB-11F5-480E-B447-FA3BB123C172}"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B8DFCC-EB6C-4145-A539-3040B41FA5E9}"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8CF650-55E0-4884-B40B-0798E58A8EE8}"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0631D-4B11-476F-B912-5B0C7D38BC7B}"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342FC-EB53-4D94-9E40-2AB072C68E21}"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017FBCC-0447-4CD2-9792-4BFB6CAE07CA}"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4E650486-04FE-4C7C-99DA-2D5E735B3157}"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E5C7968-3D33-4A8F-957A-465EB675EDB7}"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3DCD5A-1795-4963-AAD3-D0CFBE490E47}"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ECFD0DDF-31D0-4217-BB86-0A114E7C1825}"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6649FEEC-B22D-4553-9A78-68341AC751BF}"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2" name="Picture 2" descr="C:\Users\Administrator\Desktop\Pushpin Dev\Assets\pushpinLeft.png"/>
          <p:cNvPicPr>
            <a:picLocks noChangeAspect="1" noChangeArrowheads="1"/>
          </p:cNvPicPr>
          <p:nvPr/>
        </p:nvPicPr>
        <p:blipFill>
          <a:blip r:embed="rId14"/>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4"/>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a:defRPr sz="1200">
                <a:solidFill>
                  <a:schemeClr val="tx2"/>
                </a:solidFill>
                <a:latin typeface="Rage Italic" pitchFamily="66" charset="0"/>
                <a:cs typeface="+mn-cs"/>
              </a:defRPr>
            </a:lvl1pPr>
          </a:lstStyle>
          <a:p>
            <a:pPr>
              <a:defRPr/>
            </a:pPr>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a:defRPr sz="1400">
                <a:solidFill>
                  <a:schemeClr val="tx2"/>
                </a:solidFill>
                <a:latin typeface="Rage Italic" pitchFamily="66" charset="0"/>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a:defRPr sz="1400">
                <a:solidFill>
                  <a:schemeClr val="tx2"/>
                </a:solidFill>
                <a:latin typeface="Rage Italic" pitchFamily="66" charset="0"/>
                <a:cs typeface="+mn-cs"/>
              </a:defRPr>
            </a:lvl1pPr>
          </a:lstStyle>
          <a:p>
            <a:pPr>
              <a:defRPr/>
            </a:pPr>
            <a:fld id="{07CC7F17-8CD9-4C2C-8D07-24C9F701B9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1" r:id="rId3"/>
    <p:sldLayoutId id="2147483742" r:id="rId4"/>
    <p:sldLayoutId id="2147483743" r:id="rId5"/>
    <p:sldLayoutId id="2147483744" r:id="rId6"/>
    <p:sldLayoutId id="2147483745" r:id="rId7"/>
    <p:sldLayoutId id="2147483749" r:id="rId8"/>
    <p:sldLayoutId id="2147483750" r:id="rId9"/>
    <p:sldLayoutId id="2147483746" r:id="rId10"/>
    <p:sldLayoutId id="2147483747"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2"/>
        </a:buClr>
        <a:buSzPct val="85000"/>
        <a:buFont typeface="Brush Script MT" pitchFamily="66" charset="0"/>
        <a:buChar char="O"/>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3pPr>
      <a:lvl4pPr marL="1279525"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4pPr>
      <a:lvl5pPr marL="1644650" indent="-228600" algn="l" rtl="0" eaLnBrk="0" fontAlgn="base" hangingPunct="0">
        <a:spcBef>
          <a:spcPct val="20000"/>
        </a:spcBef>
        <a:spcAft>
          <a:spcPct val="0"/>
        </a:spcAft>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blia.com/bible/nkjv/Daniel%20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Daniel%203.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Daniel%201.17-20" TargetMode="External"/><Relationship Id="rId2" Type="http://schemas.openxmlformats.org/officeDocument/2006/relationships/hyperlink" Target="http://biblia.com/bible/nkjv/Daniel%201.8" TargetMode="External"/><Relationship Id="rId1" Type="http://schemas.openxmlformats.org/officeDocument/2006/relationships/slideLayout" Target="../slideLayouts/slideLayout2.xml"/><Relationship Id="rId4" Type="http://schemas.openxmlformats.org/officeDocument/2006/relationships/hyperlink" Target="http://biblia.com/bible/nkjv/Daniel%203.17-1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Daniel%203.2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2286000" y="990600"/>
            <a:ext cx="4800600" cy="1066800"/>
          </a:xfrm>
        </p:spPr>
        <p:txBody>
          <a:bodyPr/>
          <a:lstStyle/>
          <a:p>
            <a:pPr eaLnBrk="1" hangingPunct="1"/>
            <a:r>
              <a:rPr lang="en-US" i="1" dirty="0" smtClean="0"/>
              <a:t>“I See Four Men”</a:t>
            </a:r>
          </a:p>
        </p:txBody>
      </p:sp>
      <p:pic>
        <p:nvPicPr>
          <p:cNvPr id="4" name="Picture 3" descr="http://www.lookinguntojesus.net/images/20110327.jpg"/>
          <p:cNvPicPr/>
          <p:nvPr/>
        </p:nvPicPr>
        <p:blipFill>
          <a:blip r:embed="rId2"/>
          <a:srcRect/>
          <a:stretch>
            <a:fillRect/>
          </a:stretch>
        </p:blipFill>
        <p:spPr bwMode="auto">
          <a:xfrm>
            <a:off x="1676400" y="2057400"/>
            <a:ext cx="5715000" cy="3657600"/>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609600"/>
            <a:ext cx="6964363" cy="1201737"/>
          </a:xfrm>
        </p:spPr>
        <p:txBody>
          <a:bodyPr/>
          <a:lstStyle/>
          <a:p>
            <a:pPr eaLnBrk="1" hangingPunct="1"/>
            <a:r>
              <a:rPr lang="en-US" dirty="0" smtClean="0"/>
              <a:t>Conclusion</a:t>
            </a:r>
          </a:p>
        </p:txBody>
      </p:sp>
      <p:sp>
        <p:nvSpPr>
          <p:cNvPr id="57347" name="Rectangle 3"/>
          <p:cNvSpPr>
            <a:spLocks noGrp="1" noChangeArrowheads="1"/>
          </p:cNvSpPr>
          <p:nvPr>
            <p:ph idx="1"/>
          </p:nvPr>
        </p:nvSpPr>
        <p:spPr>
          <a:xfrm>
            <a:off x="762000" y="1524000"/>
            <a:ext cx="7543800" cy="4648200"/>
          </a:xfrm>
        </p:spPr>
        <p:txBody>
          <a:bodyPr/>
          <a:lstStyle/>
          <a:p>
            <a:pPr algn="ctr" eaLnBrk="1" hangingPunct="1">
              <a:buNone/>
            </a:pPr>
            <a:r>
              <a:rPr lang="en-US" sz="2800" b="1" i="1" dirty="0" smtClean="0"/>
              <a:t>2 Corinthians 4:16-18 </a:t>
            </a:r>
          </a:p>
          <a:p>
            <a:pPr eaLnBrk="1" hangingPunct="1"/>
            <a:r>
              <a:rPr lang="en-US" b="1" i="1" dirty="0" smtClean="0"/>
              <a:t>“Therefore we do not lose heart. Even though our outward man is perishing, yet the inward man is being renewed day by day. </a:t>
            </a:r>
            <a:r>
              <a:rPr lang="en-US" b="1" i="1" baseline="30000" dirty="0" smtClean="0"/>
              <a:t>17</a:t>
            </a:r>
            <a:r>
              <a:rPr lang="en-US" b="1" i="1" dirty="0" smtClean="0"/>
              <a:t> For our light affliction, which is but for a moment, is working for us a far more exceeding and eternal weight of glory, </a:t>
            </a:r>
            <a:r>
              <a:rPr lang="en-US" b="1" i="1" baseline="30000" dirty="0" smtClean="0"/>
              <a:t>18</a:t>
            </a:r>
            <a:r>
              <a:rPr lang="en-US" b="1" i="1" dirty="0" smtClean="0"/>
              <a:t> while we do not look at the things which are seen, but at the things which are not seen. For the things which are seen are temporary, but the things which are not seen are eternal.”</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914400" y="1295400"/>
            <a:ext cx="7543800" cy="4876800"/>
          </a:xfrm>
        </p:spPr>
        <p:txBody>
          <a:bodyPr/>
          <a:lstStyle/>
          <a:p>
            <a:r>
              <a:rPr lang="en-AU" sz="2700" dirty="0" smtClean="0"/>
              <a:t>It was Nebuchadnezzar, king of Babylon who had a massive gold statue of himself. </a:t>
            </a:r>
          </a:p>
          <a:p>
            <a:r>
              <a:rPr lang="en-AU" sz="2700" dirty="0" smtClean="0"/>
              <a:t>Throughout the land, a proclamation was made, that upon hearing the symphony of music, all people should fall down and worship the graven image. </a:t>
            </a:r>
          </a:p>
          <a:p>
            <a:r>
              <a:rPr lang="en-AU" sz="2700" dirty="0" smtClean="0"/>
              <a:t>The warning was certain, </a:t>
            </a:r>
            <a:endParaRPr lang="en-US" sz="2700" dirty="0" smtClean="0"/>
          </a:p>
          <a:p>
            <a:pPr lvl="1"/>
            <a:r>
              <a:rPr lang="en-AU" sz="2700" i="1" dirty="0" smtClean="0"/>
              <a:t>...whoever does not fall down and worship shall be cast immediately into the midst of a burning fiery furnace.</a:t>
            </a:r>
            <a:r>
              <a:rPr lang="en-AU" sz="2700" dirty="0" smtClean="0"/>
              <a:t> (</a:t>
            </a:r>
            <a:r>
              <a:rPr lang="en-AU" sz="2700" dirty="0" smtClean="0">
                <a:hlinkClick r:id="rId2"/>
              </a:rPr>
              <a:t>Daniel 3:6</a:t>
            </a:r>
            <a:r>
              <a:rPr lang="en-AU" sz="2700" dirty="0" smtClean="0"/>
              <a:t>)</a:t>
            </a:r>
            <a:endParaRPr lang="en-US" sz="2700" dirty="0"/>
          </a:p>
        </p:txBody>
      </p:sp>
      <p:sp>
        <p:nvSpPr>
          <p:cNvPr id="5" name="Rectangle 2"/>
          <p:cNvSpPr>
            <a:spLocks noGrp="1" noChangeArrowheads="1"/>
          </p:cNvSpPr>
          <p:nvPr>
            <p:ph type="title"/>
          </p:nvPr>
        </p:nvSpPr>
        <p:spPr>
          <a:xfrm>
            <a:off x="1143000" y="381000"/>
            <a:ext cx="6964363" cy="1201738"/>
          </a:xfrm>
        </p:spPr>
        <p:txBody>
          <a:bodyPr/>
          <a:lstStyle/>
          <a:p>
            <a:pPr eaLnBrk="1" hangingPunct="1"/>
            <a:r>
              <a:rPr lang="en-US" dirty="0" smtClean="0"/>
              <a:t>Introduction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down)">
                                      <p:cBhvr>
                                        <p:cTn id="20"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90600" y="685800"/>
            <a:ext cx="7086600" cy="5410200"/>
          </a:xfrm>
        </p:spPr>
        <p:txBody>
          <a:bodyPr/>
          <a:lstStyle/>
          <a:p>
            <a:r>
              <a:rPr lang="en-AU" sz="2800" dirty="0" smtClean="0"/>
              <a:t>And so it was, when the horn, flute, harp and lyre sounded, the people would bow down and worship the statue of Nebuchadnezzar. </a:t>
            </a:r>
          </a:p>
          <a:p>
            <a:r>
              <a:rPr lang="en-AU" sz="2800" dirty="0" smtClean="0"/>
              <a:t>However, we find three men that were accused of not giving the king honour, Shadrach, Meshach, and Abed-</a:t>
            </a:r>
            <a:r>
              <a:rPr lang="en-AU" sz="2800" dirty="0" err="1" smtClean="0"/>
              <a:t>Nego</a:t>
            </a:r>
            <a:r>
              <a:rPr lang="en-AU" sz="2800" dirty="0" smtClean="0"/>
              <a:t> 		(</a:t>
            </a:r>
            <a:r>
              <a:rPr lang="en-AU" sz="2800" dirty="0" smtClean="0">
                <a:hlinkClick r:id="rId2"/>
              </a:rPr>
              <a:t>Daniel 3:12</a:t>
            </a:r>
            <a:r>
              <a:rPr lang="en-AU" sz="2800" dirty="0" smtClean="0"/>
              <a:t>). </a:t>
            </a:r>
          </a:p>
          <a:p>
            <a:r>
              <a:rPr lang="en-AU" sz="2800" dirty="0" smtClean="0"/>
              <a:t>They refused to bow unto the golden image and would not serve the Babylonian gods.</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38200" y="762000"/>
            <a:ext cx="7543800" cy="5486400"/>
          </a:xfrm>
        </p:spPr>
        <p:txBody>
          <a:bodyPr/>
          <a:lstStyle/>
          <a:p>
            <a:r>
              <a:rPr lang="en-AU" dirty="0" smtClean="0"/>
              <a:t>Infuriated, the king called for the young men to be brought before him. He graciously gave them an opportunity to mend their ways. But if they would not worship his image, the consequence would be the sentence of death by the fiery furnace. </a:t>
            </a:r>
          </a:p>
          <a:p>
            <a:r>
              <a:rPr lang="en-AU" dirty="0" smtClean="0"/>
              <a:t>Nebuchadnezzar would find that he was wasting his breath, for they, like Daniel, would not defile themselves with the things of Babylon 			(</a:t>
            </a:r>
            <a:r>
              <a:rPr lang="en-AU" dirty="0" smtClean="0">
                <a:hlinkClick r:id="rId2"/>
              </a:rPr>
              <a:t>Daniel 1:8</a:t>
            </a:r>
            <a:r>
              <a:rPr lang="en-AU" dirty="0" smtClean="0"/>
              <a:t>, </a:t>
            </a:r>
            <a:r>
              <a:rPr lang="en-AU" dirty="0" smtClean="0">
                <a:hlinkClick r:id="rId3"/>
              </a:rPr>
              <a:t>17-20</a:t>
            </a:r>
            <a:r>
              <a:rPr lang="en-AU" dirty="0" smtClean="0"/>
              <a:t>).</a:t>
            </a:r>
            <a:endParaRPr lang="en-US" dirty="0" smtClean="0"/>
          </a:p>
          <a:p>
            <a:r>
              <a:rPr lang="en-AU" dirty="0" smtClean="0"/>
              <a:t>These young men spoke to the king, </a:t>
            </a:r>
            <a:endParaRPr lang="en-US" dirty="0" smtClean="0"/>
          </a:p>
          <a:p>
            <a:pPr lvl="1"/>
            <a:r>
              <a:rPr lang="en-AU" sz="2100" b="1" i="1" dirty="0" smtClean="0"/>
              <a:t>...</a:t>
            </a:r>
            <a:r>
              <a:rPr lang="en-AU" sz="2100" b="1" i="1" u="sng" dirty="0" smtClean="0"/>
              <a:t>our God whom we serve is able to deliver us </a:t>
            </a:r>
            <a:r>
              <a:rPr lang="en-AU" sz="2100" b="1" i="1" dirty="0" smtClean="0"/>
              <a:t>from the burning fiery furnace, and </a:t>
            </a:r>
            <a:r>
              <a:rPr lang="en-AU" sz="2100" b="1" i="1" u="sng" dirty="0" smtClean="0"/>
              <a:t>He will deliver us </a:t>
            </a:r>
            <a:r>
              <a:rPr lang="en-AU" sz="2100" b="1" i="1" dirty="0" smtClean="0"/>
              <a:t>from your hand, O king. </a:t>
            </a:r>
            <a:r>
              <a:rPr lang="en-AU" sz="2100" b="1" i="1" u="sng" dirty="0" smtClean="0"/>
              <a:t>But if not, let it be known to you</a:t>
            </a:r>
            <a:r>
              <a:rPr lang="en-AU" sz="2100" b="1" i="1" dirty="0" smtClean="0"/>
              <a:t>, O king, that we do not serve your gods, nor will we worship the god image which you have set up.</a:t>
            </a:r>
            <a:r>
              <a:rPr lang="en-AU" sz="2100" b="1" dirty="0" smtClean="0"/>
              <a:t> (</a:t>
            </a:r>
            <a:r>
              <a:rPr lang="en-AU" sz="2100" b="1" dirty="0" smtClean="0">
                <a:hlinkClick r:id="rId4"/>
              </a:rPr>
              <a:t>Daniel 3:17-18</a:t>
            </a:r>
            <a:r>
              <a:rPr lang="en-AU" sz="2100" b="1" dirty="0" smtClean="0"/>
              <a:t>)</a:t>
            </a:r>
            <a:endParaRPr lang="en-US" sz="2100" b="1" dirty="0" smtClean="0"/>
          </a:p>
          <a:p>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wipe(down)">
                                      <p:cBhvr>
                                        <p:cTn id="20"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762000" y="609600"/>
            <a:ext cx="7391400" cy="5562600"/>
          </a:xfrm>
        </p:spPr>
        <p:txBody>
          <a:bodyPr/>
          <a:lstStyle/>
          <a:p>
            <a:pPr eaLnBrk="1" hangingPunct="1"/>
            <a:r>
              <a:rPr lang="en-AU" sz="2700" dirty="0" smtClean="0"/>
              <a:t>They acknowledged that He could, but did not know if He would save them from the furnace.</a:t>
            </a:r>
          </a:p>
          <a:p>
            <a:pPr eaLnBrk="1" hangingPunct="1"/>
            <a:r>
              <a:rPr lang="en-AU" sz="2700" dirty="0" smtClean="0"/>
              <a:t>But even if He did not, that would not alter their devotion to Him or confidence in His goodness. </a:t>
            </a:r>
          </a:p>
          <a:p>
            <a:pPr eaLnBrk="1" hangingPunct="1"/>
            <a:r>
              <a:rPr lang="en-AU" sz="2800" dirty="0" smtClean="0"/>
              <a:t>Nebuchadnezzar was livid at these young men already, but now his wrath climaxed. He had the furnace heated seven times more than it was usually heated. </a:t>
            </a:r>
          </a:p>
          <a:p>
            <a:pPr eaLnBrk="1" hangingPunct="1"/>
            <a:r>
              <a:rPr lang="en-AU" sz="2800" dirty="0" smtClean="0"/>
              <a:t>The king had his mighty men of </a:t>
            </a:r>
            <a:r>
              <a:rPr lang="en-AU" sz="2800" dirty="0" err="1" smtClean="0"/>
              <a:t>valor</a:t>
            </a:r>
            <a:r>
              <a:rPr lang="en-AU" sz="2800" dirty="0" smtClean="0"/>
              <a:t> bind the three Hebrews and cast them into the furnace. The fire had been kindled so hot, the men who cast them in died from the heat.</a:t>
            </a:r>
            <a:endParaRPr lang="en-US" sz="2700" b="1"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down)">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down)">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down)">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down)">
                                      <p:cBhvr>
                                        <p:cTn id="22"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http://www.lookinguntojesus.net/images/20110327.jpg"/>
          <p:cNvPicPr/>
          <p:nvPr/>
        </p:nvPicPr>
        <p:blipFill>
          <a:blip r:embed="rId2"/>
          <a:srcRect/>
          <a:stretch>
            <a:fillRect/>
          </a:stretch>
        </p:blipFill>
        <p:spPr bwMode="auto">
          <a:xfrm>
            <a:off x="762000" y="609600"/>
            <a:ext cx="7696200" cy="5715000"/>
          </a:xfrm>
          <a:prstGeom prst="rect">
            <a:avLst/>
          </a:prstGeom>
          <a:ln>
            <a:noFill/>
          </a:ln>
          <a:effectLst>
            <a:softEdge rad="112500"/>
          </a:effectLst>
        </p:spPr>
      </p:pic>
      <p:sp>
        <p:nvSpPr>
          <p:cNvPr id="6" name="Rectangle 3"/>
          <p:cNvSpPr txBox="1">
            <a:spLocks noChangeArrowheads="1"/>
          </p:cNvSpPr>
          <p:nvPr/>
        </p:nvSpPr>
        <p:spPr bwMode="auto">
          <a:xfrm>
            <a:off x="838200" y="1524000"/>
            <a:ext cx="7391400" cy="4800600"/>
          </a:xfrm>
          <a:prstGeom prst="rect">
            <a:avLst/>
          </a:prstGeom>
          <a:solidFill>
            <a:schemeClr val="tx2">
              <a:alpha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r>
              <a:rPr lang="en-AU" sz="2800" dirty="0" smtClean="0">
                <a:solidFill>
                  <a:schemeClr val="bg1"/>
                </a:solidFill>
              </a:rPr>
              <a:t>As he looked into the furnace he saw: </a:t>
            </a:r>
          </a:p>
          <a:p>
            <a:endParaRPr lang="en-US" sz="2800" dirty="0" smtClean="0">
              <a:solidFill>
                <a:schemeClr val="bg1"/>
              </a:solidFill>
            </a:endParaRPr>
          </a:p>
          <a:p>
            <a:pPr algn="ctr"/>
            <a:r>
              <a:rPr lang="en-AU" sz="2800" i="1" dirty="0" smtClean="0">
                <a:solidFill>
                  <a:schemeClr val="bg1"/>
                </a:solidFill>
              </a:rPr>
              <a:t>...four men loose, walking in the midst of the fire; and they are not hurt, and the form of the fourth is like the Son of God.</a:t>
            </a:r>
            <a:r>
              <a:rPr lang="en-AU" sz="2800" dirty="0" smtClean="0">
                <a:solidFill>
                  <a:schemeClr val="bg1"/>
                </a:solidFill>
              </a:rPr>
              <a:t> (Daniel 3:25)</a:t>
            </a:r>
            <a:endParaRPr lang="en-US" sz="2800" dirty="0" smtClean="0">
              <a:solidFill>
                <a:schemeClr val="bg1"/>
              </a:solidFill>
            </a:endParaRPr>
          </a:p>
          <a:p>
            <a:pPr marL="273050" marR="0" lvl="0" indent="-273050" algn="l" defTabSz="914400" rtl="0" eaLnBrk="1" fontAlgn="base" latinLnBrk="0" hangingPunct="1">
              <a:lnSpc>
                <a:spcPct val="100000"/>
              </a:lnSpc>
              <a:spcBef>
                <a:spcPct val="20000"/>
              </a:spcBef>
              <a:spcAft>
                <a:spcPct val="0"/>
              </a:spcAft>
              <a:buClr>
                <a:schemeClr val="accent2"/>
              </a:buClr>
              <a:buSzPct val="85000"/>
              <a:buFont typeface="Brush Script MT" pitchFamily="66" charset="0"/>
              <a:buChar char="O"/>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2"/>
          <p:cNvSpPr txBox="1">
            <a:spLocks noChangeArrowheads="1"/>
          </p:cNvSpPr>
          <p:nvPr/>
        </p:nvSpPr>
        <p:spPr bwMode="auto">
          <a:xfrm>
            <a:off x="838200" y="609600"/>
            <a:ext cx="7391400" cy="973138"/>
          </a:xfrm>
          <a:prstGeom prst="rect">
            <a:avLst/>
          </a:prstGeom>
          <a:solidFill>
            <a:schemeClr val="tx2">
              <a:alpha val="57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The King Is Astonished!</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85800"/>
            <a:ext cx="7467600" cy="5486400"/>
          </a:xfrm>
        </p:spPr>
        <p:txBody>
          <a:bodyPr/>
          <a:lstStyle/>
          <a:p>
            <a:r>
              <a:rPr lang="en-AU" sz="2800" dirty="0" smtClean="0"/>
              <a:t>The three Hebrews came out of the fire, unscathed, not a hair or a thread singed, and no smell of the fire on them. </a:t>
            </a:r>
          </a:p>
          <a:p>
            <a:r>
              <a:rPr lang="en-AU" sz="2800" dirty="0" smtClean="0"/>
              <a:t>The king then proclaimed,</a:t>
            </a:r>
          </a:p>
          <a:p>
            <a:pPr lvl="1"/>
            <a:r>
              <a:rPr lang="en-AU" sz="2200" b="1" i="1" dirty="0" smtClean="0"/>
              <a:t>Blessed be the God of Shadrach, Meshach, and Abed-</a:t>
            </a:r>
            <a:r>
              <a:rPr lang="en-AU" sz="2200" b="1" i="1" dirty="0" err="1" smtClean="0"/>
              <a:t>Nego</a:t>
            </a:r>
            <a:r>
              <a:rPr lang="en-AU" sz="2200" b="1" i="1" dirty="0" smtClean="0"/>
              <a:t>, who sent His Angel and delivered His servants who trusted in Him, and they have frustrated the king’s word, and yielded their bodies, that they should not serve nor worship any god except their own God! 						(</a:t>
            </a:r>
            <a:r>
              <a:rPr lang="en-AU" sz="2200" b="1" i="1" u="sng" dirty="0" smtClean="0">
                <a:hlinkClick r:id="rId2"/>
              </a:rPr>
              <a:t>Daniel 3:28</a:t>
            </a:r>
            <a:r>
              <a:rPr lang="en-AU" sz="2200" b="1" i="1" dirty="0" smtClean="0"/>
              <a:t>)</a:t>
            </a:r>
            <a:endParaRPr lang="en-US" sz="2200" b="1" i="1" dirty="0" smtClean="0"/>
          </a:p>
          <a:p>
            <a:r>
              <a:rPr lang="en-AU" sz="2600" dirty="0" smtClean="0"/>
              <a:t>The king went on to decree that destruction would come upon anyone who spoke against the Hebrew God, </a:t>
            </a:r>
            <a:endParaRPr lang="en-US" sz="2600" dirty="0" smtClean="0"/>
          </a:p>
          <a:p>
            <a:pPr lvl="1"/>
            <a:r>
              <a:rPr lang="en-AU" b="1" i="1" dirty="0" smtClean="0"/>
              <a:t>...for there is no other God who can deliver like this.</a:t>
            </a:r>
            <a:r>
              <a:rPr lang="en-AU" b="1" dirty="0" smtClean="0"/>
              <a:t> (29)</a:t>
            </a:r>
            <a:endParaRPr lang="en-US" b="1" dirty="0" smtClean="0"/>
          </a:p>
          <a:p>
            <a:pPr eaLnBrk="1" hangingPunct="1">
              <a:defRPr/>
            </a:pPr>
            <a:endParaRPr lang="en-US" b="1" i="1" dirty="0" smtClean="0">
              <a:solidFill>
                <a:schemeClr val="bg2">
                  <a:lumMod val="50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wipe(down)">
                                      <p:cBhvr>
                                        <p:cTn id="15" dur="500"/>
                                        <p:tgtEl>
                                          <p:spTgt spid="686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8611">
                                            <p:txEl>
                                              <p:pRg st="3" end="3"/>
                                            </p:txEl>
                                          </p:spTgt>
                                        </p:tgtEl>
                                        <p:attrNameLst>
                                          <p:attrName>style.visibility</p:attrName>
                                        </p:attrNameLst>
                                      </p:cBhvr>
                                      <p:to>
                                        <p:strVal val="visible"/>
                                      </p:to>
                                    </p:set>
                                    <p:animEffect transition="in" filter="wipe(down)">
                                      <p:cBhvr>
                                        <p:cTn id="20" dur="500"/>
                                        <p:tgtEl>
                                          <p:spTgt spid="68611">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animEffect transition="in" filter="wipe(down)">
                                      <p:cBhvr>
                                        <p:cTn id="23" dur="5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381000"/>
            <a:ext cx="6905625" cy="1201738"/>
          </a:xfrm>
        </p:spPr>
        <p:txBody>
          <a:bodyPr/>
          <a:lstStyle/>
          <a:p>
            <a:pPr eaLnBrk="1" hangingPunct="1"/>
            <a:r>
              <a:rPr lang="en-US" sz="3600" dirty="0" smtClean="0"/>
              <a:t>A Lesson For Today</a:t>
            </a:r>
          </a:p>
        </p:txBody>
      </p:sp>
      <p:sp>
        <p:nvSpPr>
          <p:cNvPr id="68611" name="Rectangle 3"/>
          <p:cNvSpPr>
            <a:spLocks noGrp="1" noChangeArrowheads="1"/>
          </p:cNvSpPr>
          <p:nvPr>
            <p:ph idx="1"/>
          </p:nvPr>
        </p:nvSpPr>
        <p:spPr>
          <a:xfrm>
            <a:off x="838200" y="1295400"/>
            <a:ext cx="7391400" cy="4876800"/>
          </a:xfrm>
        </p:spPr>
        <p:txBody>
          <a:bodyPr/>
          <a:lstStyle/>
          <a:p>
            <a:r>
              <a:rPr lang="en-AU" dirty="0" smtClean="0"/>
              <a:t>May we learn from Daniel’s friends that we should always trust in God, no matter how dire the circumstances. </a:t>
            </a:r>
          </a:p>
          <a:p>
            <a:r>
              <a:rPr lang="en-AU" dirty="0" smtClean="0"/>
              <a:t>These young men did not allow fear to guide their actions, rather it was faith! If anything other, then they would have bowed before the image and committed idolatry. </a:t>
            </a:r>
          </a:p>
          <a:p>
            <a:r>
              <a:rPr lang="en-AU" dirty="0" smtClean="0"/>
              <a:t>Many of the countrymen had done so; in fact it was the idolatry of Judah which brought them into captivity in Babylon.</a:t>
            </a:r>
          </a:p>
          <a:p>
            <a:r>
              <a:rPr lang="en-AU" dirty="0" smtClean="0"/>
              <a:t>It is important to stand for the faith, not to compromise in order to fit in or avoid punishment by those who are in power. (ex. John the Baptist)</a:t>
            </a:r>
            <a:endParaRPr lang="en-US"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down)">
                                      <p:cBhvr>
                                        <p:cTn id="17" dur="5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wipe(down)">
                                      <p:cBhvr>
                                        <p:cTn id="22"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14400" y="609600"/>
            <a:ext cx="7391400" cy="5638800"/>
          </a:xfrm>
        </p:spPr>
        <p:txBody>
          <a:bodyPr/>
          <a:lstStyle/>
          <a:p>
            <a:pPr eaLnBrk="1" hangingPunct="1"/>
            <a:r>
              <a:rPr lang="en-AU" dirty="0" smtClean="0"/>
              <a:t>Though Christians today are not being forced to worship idols, other challenges exist. </a:t>
            </a:r>
          </a:p>
          <a:p>
            <a:pPr eaLnBrk="1" hangingPunct="1"/>
            <a:r>
              <a:rPr lang="en-AU" dirty="0" smtClean="0"/>
              <a:t>We, like John, must still stand for God’s plan for marriage (one man, one woman, for life). </a:t>
            </a:r>
          </a:p>
          <a:p>
            <a:pPr eaLnBrk="1" hangingPunct="1"/>
            <a:r>
              <a:rPr lang="en-AU" dirty="0" smtClean="0"/>
              <a:t>We, like many prophets &amp; apostles, must still oppose worldly things. </a:t>
            </a:r>
          </a:p>
          <a:p>
            <a:pPr eaLnBrk="1" hangingPunct="1"/>
            <a:r>
              <a:rPr lang="en-AU" dirty="0" smtClean="0"/>
              <a:t>We, like Paul, must still stand against those who try to corrupt the church by leading people away from the word (none, not even an apostle or angel could change God’s word) Gal. 1. </a:t>
            </a:r>
          </a:p>
          <a:p>
            <a:pPr eaLnBrk="1" hangingPunct="1"/>
            <a:r>
              <a:rPr lang="en-AU" dirty="0" smtClean="0"/>
              <a:t>We, like the apostle John, must stand firm against those who claim special knowledge (</a:t>
            </a:r>
            <a:r>
              <a:rPr lang="en-AU" dirty="0" err="1" smtClean="0"/>
              <a:t>ie</a:t>
            </a:r>
            <a:r>
              <a:rPr lang="en-AU" dirty="0" smtClean="0"/>
              <a:t>. Spirit-led). </a:t>
            </a:r>
          </a:p>
          <a:p>
            <a:pPr eaLnBrk="1" hangingPunct="1"/>
            <a:r>
              <a:rPr lang="en-AU" dirty="0" smtClean="0"/>
              <a:t>Keep the faith; it will benefit you, and may affect those around you also.</a:t>
            </a:r>
            <a:endParaRPr lang="en-US" dirty="0" smtClean="0"/>
          </a:p>
          <a:p>
            <a:pPr eaLnBrk="1" hangingPunct="1"/>
            <a:endParaRPr lang="en-US"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down)">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down)">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down)">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down)">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wipe(down)">
                                      <p:cBhvr>
                                        <p:cTn id="27" dur="5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wipe(down)">
                                      <p:cBhvr>
                                        <p:cTn id="32"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725</TotalTime>
  <Words>792</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Pushpin</vt:lpstr>
      <vt:lpstr>“I See Four Men”</vt:lpstr>
      <vt:lpstr>Introduction</vt:lpstr>
      <vt:lpstr>PowerPoint Presentation</vt:lpstr>
      <vt:lpstr>PowerPoint Presentation</vt:lpstr>
      <vt:lpstr>PowerPoint Presentation</vt:lpstr>
      <vt:lpstr>PowerPoint Presentation</vt:lpstr>
      <vt:lpstr>PowerPoint Presentation</vt:lpstr>
      <vt:lpstr>A Lesson For Today</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See Four Men</dc:title>
  <dc:creator>Joaquin Church of Christ</dc:creator>
  <cp:keywords/>
  <cp:lastModifiedBy>DJ Dickerson</cp:lastModifiedBy>
  <cp:revision>168</cp:revision>
  <dcterms:created xsi:type="dcterms:W3CDTF">2005-08-21T03:57:02Z</dcterms:created>
  <dcterms:modified xsi:type="dcterms:W3CDTF">2011-05-30T18:49:29Z</dcterms:modified>
</cp:coreProperties>
</file>