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0"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A7702-BB5B-4EDA-8733-2BF6BBBDE7FB}" type="datetimeFigureOut">
              <a:rPr lang="en-US" smtClean="0"/>
              <a:t>6/21/2012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C3215-AB29-4B28-8895-27133194611A}"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80071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7702-BB5B-4EDA-8733-2BF6BBBDE7FB}" type="datetimeFigureOut">
              <a:rPr lang="en-US" smtClean="0"/>
              <a:t>6/21/2012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C3215-AB29-4B28-8895-27133194611A}" type="slidenum">
              <a:rPr lang="en-US" smtClean="0"/>
              <a:t>‹#›</a:t>
            </a:fld>
            <a:endParaRPr lang="en-US"/>
          </a:p>
        </p:txBody>
      </p:sp>
    </p:spTree>
    <p:extLst>
      <p:ext uri="{BB962C8B-B14F-4D97-AF65-F5344CB8AC3E}">
        <p14:creationId xmlns:p14="http://schemas.microsoft.com/office/powerpoint/2010/main" val="173870563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7702-BB5B-4EDA-8733-2BF6BBBDE7FB}" type="datetimeFigureOut">
              <a:rPr lang="en-US" smtClean="0"/>
              <a:t>6/21/2012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C3215-AB29-4B28-8895-27133194611A}" type="slidenum">
              <a:rPr lang="en-US" smtClean="0"/>
              <a:t>‹#›</a:t>
            </a:fld>
            <a:endParaRPr lang="en-US"/>
          </a:p>
        </p:txBody>
      </p:sp>
    </p:spTree>
    <p:extLst>
      <p:ext uri="{BB962C8B-B14F-4D97-AF65-F5344CB8AC3E}">
        <p14:creationId xmlns:p14="http://schemas.microsoft.com/office/powerpoint/2010/main" val="150548092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A7702-BB5B-4EDA-8733-2BF6BBBDE7FB}" type="datetimeFigureOut">
              <a:rPr lang="en-US" smtClean="0"/>
              <a:t>6/21/2012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C3215-AB29-4B28-8895-27133194611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1"/>
            <a:ext cx="9150351" cy="571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11768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A7702-BB5B-4EDA-8733-2BF6BBBDE7FB}" type="datetimeFigureOut">
              <a:rPr lang="en-US" smtClean="0"/>
              <a:t>6/21/2012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C3215-AB29-4B28-8895-27133194611A}" type="slidenum">
              <a:rPr lang="en-US" smtClean="0"/>
              <a:t>‹#›</a:t>
            </a:fld>
            <a:endParaRPr lang="en-US"/>
          </a:p>
        </p:txBody>
      </p:sp>
    </p:spTree>
    <p:extLst>
      <p:ext uri="{BB962C8B-B14F-4D97-AF65-F5344CB8AC3E}">
        <p14:creationId xmlns:p14="http://schemas.microsoft.com/office/powerpoint/2010/main" val="273382705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A7702-BB5B-4EDA-8733-2BF6BBBDE7FB}" type="datetimeFigureOut">
              <a:rPr lang="en-US" smtClean="0"/>
              <a:t>6/21/2012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C3215-AB29-4B28-8895-27133194611A}" type="slidenum">
              <a:rPr lang="en-US" smtClean="0"/>
              <a:t>‹#›</a:t>
            </a:fld>
            <a:endParaRPr lang="en-US"/>
          </a:p>
        </p:txBody>
      </p:sp>
    </p:spTree>
    <p:extLst>
      <p:ext uri="{BB962C8B-B14F-4D97-AF65-F5344CB8AC3E}">
        <p14:creationId xmlns:p14="http://schemas.microsoft.com/office/powerpoint/2010/main" val="55955125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A7702-BB5B-4EDA-8733-2BF6BBBDE7FB}" type="datetimeFigureOut">
              <a:rPr lang="en-US" smtClean="0"/>
              <a:t>6/21/2012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C3215-AB29-4B28-8895-27133194611A}" type="slidenum">
              <a:rPr lang="en-US" smtClean="0"/>
              <a:t>‹#›</a:t>
            </a:fld>
            <a:endParaRPr lang="en-US"/>
          </a:p>
        </p:txBody>
      </p:sp>
    </p:spTree>
    <p:extLst>
      <p:ext uri="{BB962C8B-B14F-4D97-AF65-F5344CB8AC3E}">
        <p14:creationId xmlns:p14="http://schemas.microsoft.com/office/powerpoint/2010/main" val="89167784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A7702-BB5B-4EDA-8733-2BF6BBBDE7FB}" type="datetimeFigureOut">
              <a:rPr lang="en-US" smtClean="0"/>
              <a:t>6/21/2012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C3215-AB29-4B28-8895-27133194611A}" type="slidenum">
              <a:rPr lang="en-US" smtClean="0"/>
              <a:t>‹#›</a:t>
            </a:fld>
            <a:endParaRPr lang="en-US"/>
          </a:p>
        </p:txBody>
      </p:sp>
    </p:spTree>
    <p:extLst>
      <p:ext uri="{BB962C8B-B14F-4D97-AF65-F5344CB8AC3E}">
        <p14:creationId xmlns:p14="http://schemas.microsoft.com/office/powerpoint/2010/main" val="288055527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A7702-BB5B-4EDA-8733-2BF6BBBDE7FB}" type="datetimeFigureOut">
              <a:rPr lang="en-US" smtClean="0"/>
              <a:t>6/21/2012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C3215-AB29-4B28-8895-27133194611A}" type="slidenum">
              <a:rPr lang="en-US" smtClean="0"/>
              <a:t>‹#›</a:t>
            </a:fld>
            <a:endParaRPr lang="en-US"/>
          </a:p>
        </p:txBody>
      </p:sp>
    </p:spTree>
    <p:extLst>
      <p:ext uri="{BB962C8B-B14F-4D97-AF65-F5344CB8AC3E}">
        <p14:creationId xmlns:p14="http://schemas.microsoft.com/office/powerpoint/2010/main" val="114393723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7702-BB5B-4EDA-8733-2BF6BBBDE7FB}" type="datetimeFigureOut">
              <a:rPr lang="en-US" smtClean="0"/>
              <a:t>6/21/2012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C3215-AB29-4B28-8895-27133194611A}" type="slidenum">
              <a:rPr lang="en-US" smtClean="0"/>
              <a:t>‹#›</a:t>
            </a:fld>
            <a:endParaRPr lang="en-US"/>
          </a:p>
        </p:txBody>
      </p:sp>
    </p:spTree>
    <p:extLst>
      <p:ext uri="{BB962C8B-B14F-4D97-AF65-F5344CB8AC3E}">
        <p14:creationId xmlns:p14="http://schemas.microsoft.com/office/powerpoint/2010/main" val="356792704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7702-BB5B-4EDA-8733-2BF6BBBDE7FB}" type="datetimeFigureOut">
              <a:rPr lang="en-US" smtClean="0"/>
              <a:t>6/21/2012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C3215-AB29-4B28-8895-27133194611A}" type="slidenum">
              <a:rPr lang="en-US" smtClean="0"/>
              <a:t>‹#›</a:t>
            </a:fld>
            <a:endParaRPr lang="en-US"/>
          </a:p>
        </p:txBody>
      </p:sp>
    </p:spTree>
    <p:extLst>
      <p:ext uri="{BB962C8B-B14F-4D97-AF65-F5344CB8AC3E}">
        <p14:creationId xmlns:p14="http://schemas.microsoft.com/office/powerpoint/2010/main" val="359497752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92A7702-BB5B-4EDA-8733-2BF6BBBDE7FB}" type="datetimeFigureOut">
              <a:rPr lang="en-US" smtClean="0"/>
              <a:t>6/21/2012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99C3215-AB29-4B28-8895-27133194611A}" type="slidenum">
              <a:rPr lang="en-US" smtClean="0"/>
              <a:t>‹#›</a:t>
            </a:fld>
            <a:endParaRPr lang="en-US"/>
          </a:p>
        </p:txBody>
      </p:sp>
    </p:spTree>
    <p:extLst>
      <p:ext uri="{BB962C8B-B14F-4D97-AF65-F5344CB8AC3E}">
        <p14:creationId xmlns:p14="http://schemas.microsoft.com/office/powerpoint/2010/main" val="219548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a:t>
            </a:r>
          </a:p>
        </p:txBody>
      </p:sp>
      <p:sp>
        <p:nvSpPr>
          <p:cNvPr id="6" name="Rectangle 5"/>
          <p:cNvSpPr/>
          <p:nvPr/>
        </p:nvSpPr>
        <p:spPr>
          <a:xfrm rot="20837363">
            <a:off x="-194419" y="2868097"/>
            <a:ext cx="7435299" cy="1015663"/>
          </a:xfrm>
          <a:prstGeom prst="rect">
            <a:avLst/>
          </a:prstGeom>
        </p:spPr>
        <p:txBody>
          <a:bodyPr wrap="square">
            <a:spAutoFit/>
          </a:bodyPr>
          <a:lstStyle/>
          <a:p>
            <a:pPr lvl="0" algn="ctr">
              <a:defRPr/>
            </a:pPr>
            <a:r>
              <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We Can &amp; We Must!</a:t>
            </a:r>
          </a:p>
        </p:txBody>
      </p:sp>
    </p:spTree>
    <p:extLst>
      <p:ext uri="{BB962C8B-B14F-4D97-AF65-F5344CB8AC3E}">
        <p14:creationId xmlns:p14="http://schemas.microsoft.com/office/powerpoint/2010/main" val="414993389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2900"/>
            <a:ext cx="7599872" cy="4800600"/>
          </a:xfrm>
        </p:spPr>
        <p:txBody>
          <a:bodyPr>
            <a:normAutofit/>
          </a:bodyPr>
          <a:lstStyle/>
          <a:p>
            <a:r>
              <a:rPr lang="en-US" sz="4400" dirty="0" smtClean="0"/>
              <a:t>Are </a:t>
            </a:r>
            <a:r>
              <a:rPr lang="en-US" sz="4400" dirty="0"/>
              <a:t>you a distracted Christian</a:t>
            </a:r>
            <a:r>
              <a:rPr lang="en-US" sz="4400" dirty="0" smtClean="0"/>
              <a:t>?</a:t>
            </a:r>
          </a:p>
          <a:p>
            <a:pPr lvl="1"/>
            <a:r>
              <a:rPr lang="en-US" sz="4000" dirty="0"/>
              <a:t>To actually make the most of our time on this earth, we must maintain an </a:t>
            </a:r>
            <a:r>
              <a:rPr lang="en-US" sz="4000" u="sng" dirty="0"/>
              <a:t>eternal</a:t>
            </a:r>
            <a:r>
              <a:rPr lang="en-US" sz="4000" dirty="0"/>
              <a:t> perspective. </a:t>
            </a:r>
          </a:p>
        </p:txBody>
      </p:sp>
    </p:spTree>
    <p:extLst>
      <p:ext uri="{BB962C8B-B14F-4D97-AF65-F5344CB8AC3E}">
        <p14:creationId xmlns:p14="http://schemas.microsoft.com/office/powerpoint/2010/main" val="121723642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81" y="1185233"/>
            <a:ext cx="6934200" cy="4229100"/>
          </a:xfrm>
        </p:spPr>
        <p:txBody>
          <a:bodyPr>
            <a:normAutofit/>
          </a:bodyPr>
          <a:lstStyle/>
          <a:p>
            <a:pPr marL="0" indent="0" algn="ctr">
              <a:buNone/>
            </a:pPr>
            <a:r>
              <a:rPr lang="en-US" sz="5400" i="1" dirty="0"/>
              <a:t>“No one, after putting his hand to the plow and looking back, is fit for the kingdom of God” </a:t>
            </a:r>
          </a:p>
        </p:txBody>
      </p:sp>
      <p:sp>
        <p:nvSpPr>
          <p:cNvPr id="4" name="Rectangle 3"/>
          <p:cNvSpPr/>
          <p:nvPr/>
        </p:nvSpPr>
        <p:spPr>
          <a:xfrm>
            <a:off x="533400" y="0"/>
            <a:ext cx="6232762"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Luke 9:62</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307434462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Growth</a:t>
            </a:r>
            <a:endPar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
        <p:nvSpPr>
          <p:cNvPr id="6" name="Rectangle 5"/>
          <p:cNvSpPr/>
          <p:nvPr/>
        </p:nvSpPr>
        <p:spPr>
          <a:xfrm rot="20837363">
            <a:off x="-332637" y="2997572"/>
            <a:ext cx="7243162" cy="1754326"/>
          </a:xfrm>
          <a:prstGeom prst="rect">
            <a:avLst/>
          </a:prstGeom>
        </p:spPr>
        <p:txBody>
          <a:bodyPr wrap="square">
            <a:spAutoFit/>
          </a:bodyPr>
          <a:lstStyle/>
          <a:p>
            <a:pPr lvl="0"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“Starts With Changing The Way We Think!”</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10924179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00329"/>
            <a:ext cx="7315200" cy="4395158"/>
          </a:xfrm>
        </p:spPr>
        <p:txBody>
          <a:bodyPr>
            <a:normAutofit/>
          </a:bodyPr>
          <a:lstStyle/>
          <a:p>
            <a:r>
              <a:rPr lang="en-US" sz="4000" dirty="0" smtClean="0"/>
              <a:t>that </a:t>
            </a:r>
            <a:r>
              <a:rPr lang="en-US" sz="4000" dirty="0"/>
              <a:t>behind everything we do originated with a </a:t>
            </a:r>
            <a:r>
              <a:rPr lang="en-US" sz="4000" dirty="0" smtClean="0"/>
              <a:t>thought.  </a:t>
            </a:r>
          </a:p>
          <a:p>
            <a:r>
              <a:rPr lang="en-US" sz="4000" dirty="0" smtClean="0"/>
              <a:t>that </a:t>
            </a:r>
            <a:r>
              <a:rPr lang="en-US" sz="4000" dirty="0"/>
              <a:t>every behavior is driven by a </a:t>
            </a:r>
            <a:r>
              <a:rPr lang="en-US" sz="4000" dirty="0" smtClean="0"/>
              <a:t>belief</a:t>
            </a:r>
            <a:r>
              <a:rPr lang="en-US" sz="4000" dirty="0"/>
              <a:t>.</a:t>
            </a:r>
            <a:endParaRPr lang="en-US" sz="4000" dirty="0" smtClean="0"/>
          </a:p>
          <a:p>
            <a:r>
              <a:rPr lang="en-US" sz="4000" dirty="0" smtClean="0"/>
              <a:t>that </a:t>
            </a:r>
            <a:r>
              <a:rPr lang="en-US" sz="4000" dirty="0"/>
              <a:t>every action is incited by an </a:t>
            </a:r>
            <a:r>
              <a:rPr lang="en-US" sz="4000" dirty="0" smtClean="0"/>
              <a:t>attitude</a:t>
            </a:r>
            <a:r>
              <a:rPr lang="en-US" sz="4000" dirty="0"/>
              <a:t>.</a:t>
            </a:r>
            <a:endParaRPr lang="en-US" sz="3600" dirty="0"/>
          </a:p>
        </p:txBody>
      </p:sp>
      <p:sp>
        <p:nvSpPr>
          <p:cNvPr id="4" name="Rectangle 3"/>
          <p:cNvSpPr/>
          <p:nvPr/>
        </p:nvSpPr>
        <p:spPr>
          <a:xfrm>
            <a:off x="533400" y="0"/>
            <a:ext cx="6232762"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50954068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81" y="1185233"/>
            <a:ext cx="6934200" cy="4229100"/>
          </a:xfrm>
        </p:spPr>
        <p:txBody>
          <a:bodyPr>
            <a:noAutofit/>
          </a:bodyPr>
          <a:lstStyle/>
          <a:p>
            <a:pPr marL="0" indent="0" algn="ctr">
              <a:buNone/>
            </a:pPr>
            <a:r>
              <a:rPr lang="en-US" sz="5000" i="1" dirty="0"/>
              <a:t>“Watch over your heart with all diligence, for from it flow the springs of life” </a:t>
            </a:r>
          </a:p>
        </p:txBody>
      </p:sp>
      <p:sp>
        <p:nvSpPr>
          <p:cNvPr id="4" name="Rectangle 3"/>
          <p:cNvSpPr/>
          <p:nvPr/>
        </p:nvSpPr>
        <p:spPr>
          <a:xfrm>
            <a:off x="533400" y="0"/>
            <a:ext cx="6232762"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Proverbs 4:23</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46892000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229100"/>
          </a:xfrm>
        </p:spPr>
        <p:txBody>
          <a:bodyPr>
            <a:noAutofit/>
          </a:bodyPr>
          <a:lstStyle/>
          <a:p>
            <a:pPr marL="0" indent="0" algn="ctr">
              <a:buNone/>
            </a:pPr>
            <a:r>
              <a:rPr lang="en-US" i="1" dirty="0"/>
              <a:t>“Do not lay up for yourselves treasures on earth, where moth and rust destroy and where thieves break in and steal; </a:t>
            </a:r>
            <a:r>
              <a:rPr lang="en-US" i="1" dirty="0" smtClean="0"/>
              <a:t>   20 </a:t>
            </a:r>
            <a:r>
              <a:rPr lang="en-US" i="1" dirty="0"/>
              <a:t>but lay up for yourselves treasures in heaven, where neither moth nor rust destroys and where thieves do not break in and steal. 21 For where your treasure is, there your heart will be also.</a:t>
            </a:r>
          </a:p>
        </p:txBody>
      </p:sp>
      <p:sp>
        <p:nvSpPr>
          <p:cNvPr id="4" name="Rectangle 3"/>
          <p:cNvSpPr/>
          <p:nvPr/>
        </p:nvSpPr>
        <p:spPr>
          <a:xfrm>
            <a:off x="0" y="0"/>
            <a:ext cx="7162800"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Matthew 6:19-21</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65183005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7315200" cy="4566787"/>
          </a:xfrm>
        </p:spPr>
        <p:txBody>
          <a:bodyPr>
            <a:normAutofit fontScale="92500" lnSpcReduction="10000"/>
          </a:bodyPr>
          <a:lstStyle/>
          <a:p>
            <a:r>
              <a:rPr lang="en-US" sz="3500" dirty="0"/>
              <a:t>“Here the word ‘heart’ means more </a:t>
            </a:r>
            <a:r>
              <a:rPr lang="en-US" sz="3500" dirty="0" smtClean="0"/>
              <a:t> than </a:t>
            </a:r>
            <a:r>
              <a:rPr lang="en-US" sz="3500" dirty="0"/>
              <a:t>mental or emotional capacity; it also encompasses one’s values” (Bible Knowledge Comm. p. 914</a:t>
            </a:r>
            <a:r>
              <a:rPr lang="en-US" sz="3500" dirty="0" smtClean="0"/>
              <a:t>)</a:t>
            </a:r>
          </a:p>
          <a:p>
            <a:r>
              <a:rPr lang="en-US" sz="3500" dirty="0"/>
              <a:t>“Keep thy heart more than any other keeping” (P.P. Comm. p. 91),because our habits, lifestyle, and eternal destiny will all be determined by what we allow ourselves to believe and value.</a:t>
            </a:r>
          </a:p>
        </p:txBody>
      </p:sp>
      <p:sp>
        <p:nvSpPr>
          <p:cNvPr id="4" name="Rectangle 3"/>
          <p:cNvSpPr/>
          <p:nvPr/>
        </p:nvSpPr>
        <p:spPr>
          <a:xfrm>
            <a:off x="533400" y="0"/>
            <a:ext cx="6232762"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83462793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Growth</a:t>
            </a:r>
            <a:endPar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
        <p:nvSpPr>
          <p:cNvPr id="6" name="Rectangle 5"/>
          <p:cNvSpPr/>
          <p:nvPr/>
        </p:nvSpPr>
        <p:spPr>
          <a:xfrm rot="20837363">
            <a:off x="-444374" y="2985242"/>
            <a:ext cx="7243162" cy="1015663"/>
          </a:xfrm>
          <a:prstGeom prst="rect">
            <a:avLst/>
          </a:prstGeom>
        </p:spPr>
        <p:txBody>
          <a:bodyPr wrap="square">
            <a:spAutoFit/>
          </a:bodyPr>
          <a:lstStyle/>
          <a:p>
            <a:pPr lvl="0"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“We Can Change!”</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404604337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7315200" cy="4566787"/>
          </a:xfrm>
        </p:spPr>
        <p:txBody>
          <a:bodyPr>
            <a:normAutofit fontScale="92500" lnSpcReduction="10000"/>
          </a:bodyPr>
          <a:lstStyle/>
          <a:p>
            <a:r>
              <a:rPr lang="en-US" sz="3500" dirty="0" smtClean="0"/>
              <a:t>First, one </a:t>
            </a:r>
            <a:r>
              <a:rPr lang="en-US" sz="3500" dirty="0"/>
              <a:t>must want to </a:t>
            </a:r>
            <a:r>
              <a:rPr lang="en-US" sz="3500" dirty="0" smtClean="0"/>
              <a:t>change!</a:t>
            </a:r>
          </a:p>
          <a:p>
            <a:pPr lvl="1"/>
            <a:r>
              <a:rPr lang="en-US" sz="3100" i="1" dirty="0" smtClean="0"/>
              <a:t>“And </a:t>
            </a:r>
            <a:r>
              <a:rPr lang="en-US" sz="3100" i="1" dirty="0"/>
              <a:t>behold, a woman in the city who was a sinner, when she knew that Jesus sat at the table in the Pharisee’s house, brought an alabaster flask of fragrant oil</a:t>
            </a:r>
            <a:r>
              <a:rPr lang="en-US" sz="3100" i="1" dirty="0" smtClean="0"/>
              <a:t>,” </a:t>
            </a:r>
            <a:r>
              <a:rPr lang="en-US" sz="3100" dirty="0" smtClean="0"/>
              <a:t>- Luke 7:37</a:t>
            </a:r>
          </a:p>
          <a:p>
            <a:r>
              <a:rPr lang="en-US" sz="3500" dirty="0" smtClean="0"/>
              <a:t>Secondly, there </a:t>
            </a:r>
            <a:r>
              <a:rPr lang="en-US" sz="3500" dirty="0"/>
              <a:t>also needs to be that conviction that God’s way of thinking and living is truly the right way, not just for others, but for me as </a:t>
            </a:r>
            <a:r>
              <a:rPr lang="en-US" sz="3500" dirty="0" smtClean="0"/>
              <a:t>well!</a:t>
            </a:r>
            <a:endParaRPr lang="en-US" sz="3500" dirty="0"/>
          </a:p>
        </p:txBody>
      </p:sp>
      <p:sp>
        <p:nvSpPr>
          <p:cNvPr id="4" name="Rectangle 3"/>
          <p:cNvSpPr/>
          <p:nvPr/>
        </p:nvSpPr>
        <p:spPr>
          <a:xfrm>
            <a:off x="533400" y="0"/>
            <a:ext cx="6232762"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70967994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229100"/>
          </a:xfrm>
        </p:spPr>
        <p:txBody>
          <a:bodyPr>
            <a:noAutofit/>
          </a:bodyPr>
          <a:lstStyle/>
          <a:p>
            <a:pPr marL="0" indent="0" algn="ctr">
              <a:buNone/>
            </a:pPr>
            <a:r>
              <a:rPr lang="en-US" sz="4000" i="1" dirty="0"/>
              <a:t> </a:t>
            </a:r>
            <a:r>
              <a:rPr lang="en-US" sz="4000" i="1" dirty="0" smtClean="0"/>
              <a:t>“And be not conformed to this world: but be ye </a:t>
            </a:r>
            <a:r>
              <a:rPr lang="en-US" sz="4000" i="1" dirty="0"/>
              <a:t>transformed by the renewing of your </a:t>
            </a:r>
            <a:r>
              <a:rPr lang="en-US" sz="4000" i="1" dirty="0" smtClean="0"/>
              <a:t>mind, that ye may prove that which is good, and acceptable, and perfect, will of God.”</a:t>
            </a:r>
            <a:endParaRPr lang="en-US" sz="4000" i="1" dirty="0"/>
          </a:p>
        </p:txBody>
      </p:sp>
      <p:sp>
        <p:nvSpPr>
          <p:cNvPr id="4" name="Rectangle 3"/>
          <p:cNvSpPr/>
          <p:nvPr/>
        </p:nvSpPr>
        <p:spPr>
          <a:xfrm>
            <a:off x="0" y="0"/>
            <a:ext cx="7162800"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Romans 12:2</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54924446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81" y="1200329"/>
            <a:ext cx="6934200" cy="4229100"/>
          </a:xfrm>
        </p:spPr>
        <p:txBody>
          <a:bodyPr>
            <a:normAutofit/>
          </a:bodyPr>
          <a:lstStyle/>
          <a:p>
            <a:pPr marL="0" indent="0" algn="ctr">
              <a:buNone/>
            </a:pPr>
            <a:r>
              <a:rPr lang="en-US" sz="5400" i="1" dirty="0"/>
              <a:t>“We are to grow up in all aspects into Him who is the head, even Christ” </a:t>
            </a:r>
          </a:p>
        </p:txBody>
      </p:sp>
      <p:sp>
        <p:nvSpPr>
          <p:cNvPr id="4" name="Rectangle 3"/>
          <p:cNvSpPr/>
          <p:nvPr/>
        </p:nvSpPr>
        <p:spPr>
          <a:xfrm>
            <a:off x="533400" y="0"/>
            <a:ext cx="6232762"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Ephesians 4:15</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31168182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229100"/>
          </a:xfrm>
        </p:spPr>
        <p:txBody>
          <a:bodyPr>
            <a:noAutofit/>
          </a:bodyPr>
          <a:lstStyle/>
          <a:p>
            <a:pPr marL="0" indent="0" algn="ctr">
              <a:buNone/>
            </a:pPr>
            <a:r>
              <a:rPr lang="en-US" sz="4800" i="1" dirty="0"/>
              <a:t>“that you be renewed in the spirit of your mind” </a:t>
            </a:r>
          </a:p>
        </p:txBody>
      </p:sp>
      <p:sp>
        <p:nvSpPr>
          <p:cNvPr id="4" name="Rectangle 3"/>
          <p:cNvSpPr/>
          <p:nvPr/>
        </p:nvSpPr>
        <p:spPr>
          <a:xfrm>
            <a:off x="0" y="0"/>
            <a:ext cx="7162800"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Ephesians 4:23</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73657851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229100"/>
          </a:xfrm>
        </p:spPr>
        <p:txBody>
          <a:bodyPr>
            <a:noAutofit/>
          </a:bodyPr>
          <a:lstStyle/>
          <a:p>
            <a:pPr marL="0" indent="0" algn="ctr">
              <a:buNone/>
            </a:pPr>
            <a:r>
              <a:rPr lang="en-US" sz="6000" i="1" dirty="0" smtClean="0"/>
              <a:t>“Let this mind be in you, which was also in Christ Jesus:”</a:t>
            </a:r>
            <a:endParaRPr lang="en-US" sz="6000" i="1" dirty="0"/>
          </a:p>
        </p:txBody>
      </p:sp>
      <p:sp>
        <p:nvSpPr>
          <p:cNvPr id="4" name="Rectangle 3"/>
          <p:cNvSpPr/>
          <p:nvPr/>
        </p:nvSpPr>
        <p:spPr>
          <a:xfrm>
            <a:off x="0" y="0"/>
            <a:ext cx="7162800"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Philippians 2:5</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02087319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Growth</a:t>
            </a:r>
            <a:endPar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
        <p:nvSpPr>
          <p:cNvPr id="6" name="Rectangle 5"/>
          <p:cNvSpPr/>
          <p:nvPr/>
        </p:nvSpPr>
        <p:spPr>
          <a:xfrm rot="20837363">
            <a:off x="-444374" y="2985242"/>
            <a:ext cx="7243162" cy="1015663"/>
          </a:xfrm>
          <a:prstGeom prst="rect">
            <a:avLst/>
          </a:prstGeom>
        </p:spPr>
        <p:txBody>
          <a:bodyPr wrap="square">
            <a:spAutoFit/>
          </a:bodyPr>
          <a:lstStyle/>
          <a:p>
            <a:pPr lvl="0"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“Are you serious?”</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71592791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7315200" cy="4566787"/>
          </a:xfrm>
        </p:spPr>
        <p:txBody>
          <a:bodyPr>
            <a:normAutofit/>
          </a:bodyPr>
          <a:lstStyle/>
          <a:p>
            <a:r>
              <a:rPr lang="en-US" sz="3500" dirty="0"/>
              <a:t>The Bible makes it clear that selfish thinking also leads to a life of </a:t>
            </a:r>
            <a:r>
              <a:rPr lang="en-US" sz="3500" dirty="0" smtClean="0"/>
              <a:t>sin.</a:t>
            </a:r>
          </a:p>
          <a:p>
            <a:pPr lvl="1"/>
            <a:r>
              <a:rPr lang="en-US" sz="3100" dirty="0" smtClean="0"/>
              <a:t>“because </a:t>
            </a:r>
            <a:r>
              <a:rPr lang="en-US" sz="3100" dirty="0"/>
              <a:t>the mind set on the flesh is hostile toward God; for it does not subject itself to the law of God” (Romans 8:7</a:t>
            </a:r>
            <a:r>
              <a:rPr lang="en-US" sz="3100" dirty="0" smtClean="0"/>
              <a:t>)</a:t>
            </a:r>
          </a:p>
          <a:p>
            <a:pPr lvl="1"/>
            <a:r>
              <a:rPr lang="en-US" sz="3100" dirty="0" smtClean="0"/>
              <a:t>“</a:t>
            </a:r>
            <a:r>
              <a:rPr lang="en-US" sz="3100" dirty="0"/>
              <a:t>Who set their minds on earthly things” (Philippians 3:19)</a:t>
            </a:r>
          </a:p>
        </p:txBody>
      </p:sp>
      <p:sp>
        <p:nvSpPr>
          <p:cNvPr id="4" name="Rectangle 3"/>
          <p:cNvSpPr/>
          <p:nvPr/>
        </p:nvSpPr>
        <p:spPr>
          <a:xfrm>
            <a:off x="533400" y="0"/>
            <a:ext cx="6232762"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22433610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7315200" cy="4566787"/>
          </a:xfrm>
        </p:spPr>
        <p:txBody>
          <a:bodyPr>
            <a:normAutofit lnSpcReduction="10000"/>
          </a:bodyPr>
          <a:lstStyle/>
          <a:p>
            <a:r>
              <a:rPr lang="en-US" sz="3500" dirty="0"/>
              <a:t>This is one example of immature thinking, where </a:t>
            </a:r>
            <a:r>
              <a:rPr lang="en-US" sz="3500" dirty="0" smtClean="0"/>
              <a:t>we are </a:t>
            </a:r>
            <a:r>
              <a:rPr lang="en-US" sz="3500" dirty="0"/>
              <a:t>thinking only of yourself and what </a:t>
            </a:r>
            <a:r>
              <a:rPr lang="en-US" sz="3500" dirty="0" smtClean="0"/>
              <a:t>we want </a:t>
            </a:r>
            <a:r>
              <a:rPr lang="en-US" sz="3500" dirty="0"/>
              <a:t>right now.  </a:t>
            </a:r>
            <a:endParaRPr lang="en-US" sz="3500" dirty="0" smtClean="0"/>
          </a:p>
          <a:p>
            <a:pPr lvl="1"/>
            <a:r>
              <a:rPr lang="en-US" sz="3100" dirty="0" smtClean="0"/>
              <a:t>Have </a:t>
            </a:r>
            <a:r>
              <a:rPr lang="en-US" sz="3100" dirty="0"/>
              <a:t>you grown beyond this level of thinking?   </a:t>
            </a:r>
            <a:endParaRPr lang="en-US" sz="3100" dirty="0" smtClean="0"/>
          </a:p>
          <a:p>
            <a:pPr lvl="1"/>
            <a:r>
              <a:rPr lang="en-US" sz="3100" dirty="0" smtClean="0"/>
              <a:t>If we are </a:t>
            </a:r>
            <a:r>
              <a:rPr lang="en-US" sz="3100" dirty="0"/>
              <a:t>presently unhappy or miserable, this is probably where </a:t>
            </a:r>
            <a:r>
              <a:rPr lang="en-US" sz="3100" dirty="0" smtClean="0"/>
              <a:t>we are mentally.</a:t>
            </a:r>
            <a:endParaRPr lang="en-US" sz="3100" dirty="0"/>
          </a:p>
        </p:txBody>
      </p:sp>
      <p:sp>
        <p:nvSpPr>
          <p:cNvPr id="4" name="Rectangle 3"/>
          <p:cNvSpPr/>
          <p:nvPr/>
        </p:nvSpPr>
        <p:spPr>
          <a:xfrm>
            <a:off x="533400" y="0"/>
            <a:ext cx="6232762"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369478573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0"/>
            <a:ext cx="7467599" cy="4762500"/>
          </a:xfrm>
        </p:spPr>
        <p:txBody>
          <a:bodyPr>
            <a:noAutofit/>
          </a:bodyPr>
          <a:lstStyle/>
          <a:p>
            <a:pPr marL="0" indent="0" algn="ctr">
              <a:buNone/>
            </a:pPr>
            <a:r>
              <a:rPr lang="en-US" sz="2700" i="1" dirty="0" smtClean="0"/>
              <a:t>“Where </a:t>
            </a:r>
            <a:r>
              <a:rPr lang="en-US" sz="2700" i="1" dirty="0"/>
              <a:t>do wars and fights come from among you? Do they not come from your desires for pleasure that war in your members? 2 You lust and do not have. You murder and covet and cannot obtain. You fight and war. </a:t>
            </a:r>
            <a:r>
              <a:rPr lang="en-US" sz="2700" i="1" dirty="0" smtClean="0"/>
              <a:t>Yet you </a:t>
            </a:r>
            <a:r>
              <a:rPr lang="en-US" sz="2700" i="1" dirty="0"/>
              <a:t>do not have because you do not ask. 3 You ask and do not receive, because you ask amiss, that you may spend it on your pleasures. 4 Adulterers </a:t>
            </a:r>
            <a:r>
              <a:rPr lang="en-US" sz="2700" i="1" dirty="0" smtClean="0"/>
              <a:t>and </a:t>
            </a:r>
            <a:r>
              <a:rPr lang="en-US" sz="2700" i="1" dirty="0"/>
              <a:t>adulteresses! Do you not know that friendship with the world is enmity with God? Whoever therefore wants to be a friend of the world makes himself an enemy of God</a:t>
            </a:r>
            <a:r>
              <a:rPr lang="en-US" sz="2700" i="1" dirty="0" smtClean="0"/>
              <a:t>.”</a:t>
            </a:r>
            <a:endParaRPr lang="en-US" sz="2700" i="1" dirty="0"/>
          </a:p>
        </p:txBody>
      </p:sp>
      <p:sp>
        <p:nvSpPr>
          <p:cNvPr id="4" name="Rectangle 3"/>
          <p:cNvSpPr/>
          <p:nvPr/>
        </p:nvSpPr>
        <p:spPr>
          <a:xfrm>
            <a:off x="0" y="0"/>
            <a:ext cx="7162800"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James 4:1-4</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312887123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Growth</a:t>
            </a:r>
            <a:endPar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
        <p:nvSpPr>
          <p:cNvPr id="6" name="Rectangle 5"/>
          <p:cNvSpPr/>
          <p:nvPr/>
        </p:nvSpPr>
        <p:spPr>
          <a:xfrm rot="20837363">
            <a:off x="-444374" y="2985242"/>
            <a:ext cx="7243162" cy="1015663"/>
          </a:xfrm>
          <a:prstGeom prst="rect">
            <a:avLst/>
          </a:prstGeom>
        </p:spPr>
        <p:txBody>
          <a:bodyPr wrap="square">
            <a:spAutoFit/>
          </a:bodyPr>
          <a:lstStyle/>
          <a:p>
            <a:pPr lvl="0"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“Whatever Is True!”</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59110925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229100"/>
          </a:xfrm>
        </p:spPr>
        <p:txBody>
          <a:bodyPr>
            <a:noAutofit/>
          </a:bodyPr>
          <a:lstStyle/>
          <a:p>
            <a:pPr marL="0" indent="0" algn="ctr">
              <a:buNone/>
            </a:pPr>
            <a:r>
              <a:rPr lang="en-US" sz="5400" i="1" dirty="0"/>
              <a:t>“Man shall not live on bread alone, but on every word that proceeds out of the mouth of God” </a:t>
            </a:r>
          </a:p>
        </p:txBody>
      </p:sp>
      <p:sp>
        <p:nvSpPr>
          <p:cNvPr id="4" name="Rectangle 3"/>
          <p:cNvSpPr/>
          <p:nvPr/>
        </p:nvSpPr>
        <p:spPr>
          <a:xfrm>
            <a:off x="0" y="0"/>
            <a:ext cx="7162800"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Matthew 4:4</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42237198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229100"/>
          </a:xfrm>
        </p:spPr>
        <p:txBody>
          <a:bodyPr>
            <a:noAutofit/>
          </a:bodyPr>
          <a:lstStyle/>
          <a:p>
            <a:pPr marL="0" indent="0" algn="ctr">
              <a:buNone/>
            </a:pPr>
            <a:r>
              <a:rPr lang="en-US" sz="6000" i="1" dirty="0" smtClean="0"/>
              <a:t>“Sanctify them through thy truth: Thy word is truth.”</a:t>
            </a:r>
            <a:endParaRPr lang="en-US" sz="6000" i="1" dirty="0"/>
          </a:p>
        </p:txBody>
      </p:sp>
      <p:sp>
        <p:nvSpPr>
          <p:cNvPr id="4" name="Rectangle 3"/>
          <p:cNvSpPr/>
          <p:nvPr/>
        </p:nvSpPr>
        <p:spPr>
          <a:xfrm>
            <a:off x="0" y="0"/>
            <a:ext cx="7162800"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John 17:17</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44588719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7315200" cy="4566787"/>
          </a:xfrm>
        </p:spPr>
        <p:txBody>
          <a:bodyPr>
            <a:normAutofit/>
          </a:bodyPr>
          <a:lstStyle/>
          <a:p>
            <a:r>
              <a:rPr lang="en-US" sz="3400" dirty="0"/>
              <a:t>Much of our problems transpire due to centering our decisions on undependable ideals: </a:t>
            </a:r>
            <a:endParaRPr lang="en-US" sz="3400" dirty="0" smtClean="0"/>
          </a:p>
          <a:p>
            <a:pPr lvl="1"/>
            <a:r>
              <a:rPr lang="en-US" sz="3200" dirty="0" smtClean="0"/>
              <a:t>culture </a:t>
            </a:r>
            <a:r>
              <a:rPr lang="en-US" sz="3200" dirty="0"/>
              <a:t>(“everyone is doing it</a:t>
            </a:r>
            <a:r>
              <a:rPr lang="en-US" sz="3200" dirty="0" smtClean="0"/>
              <a:t>”)</a:t>
            </a:r>
          </a:p>
          <a:p>
            <a:pPr lvl="1"/>
            <a:r>
              <a:rPr lang="en-US" sz="3200" dirty="0" smtClean="0"/>
              <a:t>tradition </a:t>
            </a:r>
            <a:r>
              <a:rPr lang="en-US" sz="3200" dirty="0"/>
              <a:t>(“we’ve always done it</a:t>
            </a:r>
            <a:r>
              <a:rPr lang="en-US" sz="3200" dirty="0" smtClean="0"/>
              <a:t>”)</a:t>
            </a:r>
          </a:p>
          <a:p>
            <a:pPr lvl="1"/>
            <a:r>
              <a:rPr lang="en-US" sz="3200" dirty="0" smtClean="0"/>
              <a:t>reason </a:t>
            </a:r>
            <a:r>
              <a:rPr lang="en-US" sz="3200" dirty="0"/>
              <a:t>(“it seemed logical</a:t>
            </a:r>
            <a:r>
              <a:rPr lang="en-US" sz="3200" dirty="0" smtClean="0"/>
              <a:t>”)</a:t>
            </a:r>
          </a:p>
          <a:p>
            <a:pPr lvl="1"/>
            <a:r>
              <a:rPr lang="en-US" sz="3200" dirty="0" smtClean="0"/>
              <a:t>emotion </a:t>
            </a:r>
            <a:r>
              <a:rPr lang="en-US" sz="3200" dirty="0"/>
              <a:t>(“it just felt right</a:t>
            </a:r>
            <a:r>
              <a:rPr lang="en-US" sz="3200" dirty="0" smtClean="0"/>
              <a:t>”)</a:t>
            </a:r>
            <a:endParaRPr lang="en-US" sz="3200" dirty="0"/>
          </a:p>
        </p:txBody>
      </p:sp>
      <p:sp>
        <p:nvSpPr>
          <p:cNvPr id="4" name="Rectangle 3"/>
          <p:cNvSpPr/>
          <p:nvPr/>
        </p:nvSpPr>
        <p:spPr>
          <a:xfrm>
            <a:off x="533400" y="0"/>
            <a:ext cx="6232762"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61561198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81" y="1200329"/>
            <a:ext cx="6934200" cy="4229100"/>
          </a:xfrm>
        </p:spPr>
        <p:txBody>
          <a:bodyPr>
            <a:normAutofit/>
          </a:bodyPr>
          <a:lstStyle/>
          <a:p>
            <a:pPr marL="0" indent="0" algn="ctr">
              <a:buNone/>
            </a:pPr>
            <a:r>
              <a:rPr lang="en-US" sz="5400" i="1" dirty="0"/>
              <a:t>“As a result, we are </a:t>
            </a:r>
            <a:r>
              <a:rPr lang="en-US" sz="5400" i="1" dirty="0" smtClean="0"/>
              <a:t>no </a:t>
            </a:r>
            <a:r>
              <a:rPr lang="en-US" sz="5400" i="1" dirty="0"/>
              <a:t>longer to be children” </a:t>
            </a:r>
          </a:p>
        </p:txBody>
      </p:sp>
      <p:sp>
        <p:nvSpPr>
          <p:cNvPr id="4" name="Rectangle 3"/>
          <p:cNvSpPr/>
          <p:nvPr/>
        </p:nvSpPr>
        <p:spPr>
          <a:xfrm>
            <a:off x="533400" y="0"/>
            <a:ext cx="6232762"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Ephesians 4:14</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42640428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229100"/>
          </a:xfrm>
        </p:spPr>
        <p:txBody>
          <a:bodyPr>
            <a:noAutofit/>
          </a:bodyPr>
          <a:lstStyle/>
          <a:p>
            <a:pPr marL="0" indent="0" algn="ctr">
              <a:buNone/>
            </a:pPr>
            <a:r>
              <a:rPr lang="en-US" sz="6000" i="1" dirty="0" smtClean="0"/>
              <a:t>“Every word of God  is pure [tested]…”</a:t>
            </a:r>
            <a:endParaRPr lang="en-US" sz="6000" i="1" dirty="0"/>
          </a:p>
        </p:txBody>
      </p:sp>
      <p:sp>
        <p:nvSpPr>
          <p:cNvPr id="4" name="Rectangle 3"/>
          <p:cNvSpPr/>
          <p:nvPr/>
        </p:nvSpPr>
        <p:spPr>
          <a:xfrm>
            <a:off x="0" y="0"/>
            <a:ext cx="7162800"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Proverbs 30:5</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98165636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229100"/>
          </a:xfrm>
        </p:spPr>
        <p:txBody>
          <a:bodyPr>
            <a:noAutofit/>
          </a:bodyPr>
          <a:lstStyle/>
          <a:p>
            <a:pPr marL="0" indent="0" algn="ctr">
              <a:buNone/>
            </a:pPr>
            <a:r>
              <a:rPr lang="en-US" sz="6000" i="1" dirty="0" smtClean="0"/>
              <a:t>“Therefore </a:t>
            </a:r>
            <a:r>
              <a:rPr lang="en-US" sz="6000" i="1" dirty="0"/>
              <a:t>all Your precepts concerning all </a:t>
            </a:r>
            <a:r>
              <a:rPr lang="en-US" sz="6000" i="1" dirty="0" smtClean="0"/>
              <a:t>things I </a:t>
            </a:r>
            <a:r>
              <a:rPr lang="en-US" sz="6000" i="1" dirty="0"/>
              <a:t>consider to be </a:t>
            </a:r>
            <a:r>
              <a:rPr lang="en-US" sz="6000" i="1" dirty="0" smtClean="0"/>
              <a:t>right; I </a:t>
            </a:r>
            <a:r>
              <a:rPr lang="en-US" sz="6000" i="1" dirty="0"/>
              <a:t>hate every false </a:t>
            </a:r>
            <a:r>
              <a:rPr lang="en-US" sz="6000" i="1" dirty="0" smtClean="0"/>
              <a:t>way.”</a:t>
            </a:r>
            <a:endParaRPr lang="en-US" sz="6000" i="1" dirty="0"/>
          </a:p>
        </p:txBody>
      </p:sp>
      <p:sp>
        <p:nvSpPr>
          <p:cNvPr id="4" name="Rectangle 3"/>
          <p:cNvSpPr/>
          <p:nvPr/>
        </p:nvSpPr>
        <p:spPr>
          <a:xfrm>
            <a:off x="0" y="0"/>
            <a:ext cx="7162800"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Psalm 119:128</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18138805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Growth</a:t>
            </a:r>
            <a:endPar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
        <p:nvSpPr>
          <p:cNvPr id="6" name="Rectangle 5"/>
          <p:cNvSpPr/>
          <p:nvPr/>
        </p:nvSpPr>
        <p:spPr>
          <a:xfrm rot="20837363">
            <a:off x="-444374" y="2985242"/>
            <a:ext cx="7243162" cy="1015663"/>
          </a:xfrm>
          <a:prstGeom prst="rect">
            <a:avLst/>
          </a:prstGeom>
        </p:spPr>
        <p:txBody>
          <a:bodyPr wrap="square">
            <a:spAutoFit/>
          </a:bodyPr>
          <a:lstStyle/>
          <a:p>
            <a:pPr lvl="0"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“Finding The Lies”</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50190484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762500"/>
          </a:xfrm>
        </p:spPr>
        <p:txBody>
          <a:bodyPr>
            <a:noAutofit/>
          </a:bodyPr>
          <a:lstStyle/>
          <a:p>
            <a:pPr marL="0" indent="0" algn="ctr">
              <a:buNone/>
            </a:pPr>
            <a:r>
              <a:rPr lang="en-US" sz="3300" i="1" dirty="0" smtClean="0"/>
              <a:t>“For </a:t>
            </a:r>
            <a:r>
              <a:rPr lang="en-US" sz="3300" i="1" dirty="0"/>
              <a:t>though we walk in the flesh, we do not war according to the flesh. 4 For the weapons of our warfare are not carnal but mighty in God for pulling down strongholds, 5 casting down arguments and every high thing that exalts itself against the knowledge of God, bringing every thought into captivity to the obedience of Christ</a:t>
            </a:r>
            <a:r>
              <a:rPr lang="en-US" sz="3300" i="1" dirty="0" smtClean="0"/>
              <a:t>,”</a:t>
            </a:r>
            <a:endParaRPr lang="en-US" sz="3300" i="1" dirty="0"/>
          </a:p>
        </p:txBody>
      </p:sp>
      <p:sp>
        <p:nvSpPr>
          <p:cNvPr id="4" name="Rectangle 3"/>
          <p:cNvSpPr/>
          <p:nvPr/>
        </p:nvSpPr>
        <p:spPr>
          <a:xfrm>
            <a:off x="0" y="0"/>
            <a:ext cx="7162800"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2 Cor. 10:3-5</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14423439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7162800" cy="4566787"/>
          </a:xfrm>
        </p:spPr>
        <p:txBody>
          <a:bodyPr>
            <a:normAutofit/>
          </a:bodyPr>
          <a:lstStyle/>
          <a:p>
            <a:r>
              <a:rPr lang="en-US" sz="3400" dirty="0" smtClean="0"/>
              <a:t>If we are </a:t>
            </a:r>
            <a:r>
              <a:rPr lang="en-US" sz="3400" dirty="0"/>
              <a:t>unhappy, miserable, envious, and quarrelsome, then </a:t>
            </a:r>
            <a:r>
              <a:rPr lang="en-US" sz="3400" dirty="0" smtClean="0"/>
              <a:t>we are </a:t>
            </a:r>
            <a:r>
              <a:rPr lang="en-US" sz="3400" dirty="0"/>
              <a:t>holding onto a number of lies.  </a:t>
            </a:r>
            <a:endParaRPr lang="en-US" sz="3400" dirty="0" smtClean="0"/>
          </a:p>
          <a:p>
            <a:pPr lvl="1"/>
            <a:r>
              <a:rPr lang="en-US" sz="3200" dirty="0" smtClean="0"/>
              <a:t>The </a:t>
            </a:r>
            <a:r>
              <a:rPr lang="en-US" sz="3200" dirty="0"/>
              <a:t>truth will convict </a:t>
            </a:r>
            <a:r>
              <a:rPr lang="en-US" sz="3200" dirty="0" smtClean="0"/>
              <a:t>us of </a:t>
            </a:r>
            <a:r>
              <a:rPr lang="en-US" sz="3200" dirty="0"/>
              <a:t>sin, but the truth will not lead to an unhappy or miserable life (Psalm 119:97-105)</a:t>
            </a:r>
          </a:p>
        </p:txBody>
      </p:sp>
      <p:sp>
        <p:nvSpPr>
          <p:cNvPr id="4" name="Rectangle 3"/>
          <p:cNvSpPr/>
          <p:nvPr/>
        </p:nvSpPr>
        <p:spPr>
          <a:xfrm>
            <a:off x="533400" y="0"/>
            <a:ext cx="6232762"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408422260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Growth</a:t>
            </a:r>
            <a:endPar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
        <p:nvSpPr>
          <p:cNvPr id="6" name="Rectangle 5"/>
          <p:cNvSpPr/>
          <p:nvPr/>
        </p:nvSpPr>
        <p:spPr>
          <a:xfrm rot="20837363">
            <a:off x="-296839" y="2892665"/>
            <a:ext cx="7363923" cy="892552"/>
          </a:xfrm>
          <a:prstGeom prst="rect">
            <a:avLst/>
          </a:prstGeom>
        </p:spPr>
        <p:txBody>
          <a:bodyPr wrap="square">
            <a:spAutoFit/>
          </a:bodyPr>
          <a:lstStyle/>
          <a:p>
            <a:pPr lvl="0" algn="ctr">
              <a:defRPr/>
            </a:pPr>
            <a:r>
              <a:rPr lang="en-US" sz="5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“Dwell On These Things”</a:t>
            </a:r>
            <a:endParaRPr lang="en-US" sz="52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56352659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762500"/>
          </a:xfrm>
        </p:spPr>
        <p:txBody>
          <a:bodyPr>
            <a:noAutofit/>
          </a:bodyPr>
          <a:lstStyle/>
          <a:p>
            <a:pPr marL="0" indent="0" algn="ctr">
              <a:buNone/>
            </a:pPr>
            <a:r>
              <a:rPr lang="en-US" sz="6000" i="1" dirty="0"/>
              <a:t>“It is my mediation all the day” </a:t>
            </a:r>
          </a:p>
        </p:txBody>
      </p:sp>
      <p:sp>
        <p:nvSpPr>
          <p:cNvPr id="4" name="Rectangle 3"/>
          <p:cNvSpPr/>
          <p:nvPr/>
        </p:nvSpPr>
        <p:spPr>
          <a:xfrm>
            <a:off x="0" y="0"/>
            <a:ext cx="7162800"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Psalm 119:97</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15034857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762500"/>
          </a:xfrm>
        </p:spPr>
        <p:txBody>
          <a:bodyPr>
            <a:noAutofit/>
          </a:bodyPr>
          <a:lstStyle/>
          <a:p>
            <a:pPr marL="0" indent="0" algn="ctr">
              <a:buNone/>
            </a:pPr>
            <a:r>
              <a:rPr lang="en-US" sz="6000" i="1" dirty="0" smtClean="0"/>
              <a:t>“Your </a:t>
            </a:r>
            <a:r>
              <a:rPr lang="en-US" sz="6000" i="1" dirty="0"/>
              <a:t>word I have treasured in my heart” </a:t>
            </a:r>
          </a:p>
        </p:txBody>
      </p:sp>
      <p:sp>
        <p:nvSpPr>
          <p:cNvPr id="4" name="Rectangle 3"/>
          <p:cNvSpPr/>
          <p:nvPr/>
        </p:nvSpPr>
        <p:spPr>
          <a:xfrm>
            <a:off x="0" y="0"/>
            <a:ext cx="7162800"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Psalm 119:11</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85426906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9" y="952500"/>
            <a:ext cx="6964481" cy="4762500"/>
          </a:xfrm>
        </p:spPr>
        <p:txBody>
          <a:bodyPr>
            <a:noAutofit/>
          </a:bodyPr>
          <a:lstStyle/>
          <a:p>
            <a:pPr marL="0" indent="0" algn="ctr">
              <a:buNone/>
            </a:pPr>
            <a:r>
              <a:rPr lang="en-US" sz="6000" i="1" dirty="0"/>
              <a:t>“I will mediate on Your precepts and regard Your ways” </a:t>
            </a:r>
          </a:p>
        </p:txBody>
      </p:sp>
      <p:sp>
        <p:nvSpPr>
          <p:cNvPr id="4" name="Rectangle 3"/>
          <p:cNvSpPr/>
          <p:nvPr/>
        </p:nvSpPr>
        <p:spPr>
          <a:xfrm>
            <a:off x="0" y="0"/>
            <a:ext cx="7162800"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Psalm 119:15</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06780588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7162800" cy="4566787"/>
          </a:xfrm>
        </p:spPr>
        <p:txBody>
          <a:bodyPr>
            <a:normAutofit lnSpcReduction="10000"/>
          </a:bodyPr>
          <a:lstStyle/>
          <a:p>
            <a:r>
              <a:rPr lang="en-US" dirty="0" smtClean="0"/>
              <a:t>Worry</a:t>
            </a:r>
            <a:r>
              <a:rPr lang="en-US" dirty="0"/>
              <a:t>, envy, jealousy, lust, hate, and so on, are the result of a mental focus on what is false.  </a:t>
            </a:r>
            <a:endParaRPr lang="en-US" dirty="0" smtClean="0"/>
          </a:p>
          <a:p>
            <a:r>
              <a:rPr lang="en-US" dirty="0" smtClean="0"/>
              <a:t>Patience</a:t>
            </a:r>
            <a:r>
              <a:rPr lang="en-US" dirty="0"/>
              <a:t>, kindness, love and so on, are the result of a mental focus on what is true</a:t>
            </a:r>
            <a:r>
              <a:rPr lang="en-US" dirty="0" smtClean="0"/>
              <a:t>!</a:t>
            </a:r>
          </a:p>
          <a:p>
            <a:pPr lvl="1"/>
            <a:r>
              <a:rPr lang="en-US" sz="3100" dirty="0" smtClean="0"/>
              <a:t>Why </a:t>
            </a:r>
            <a:r>
              <a:rPr lang="en-US" sz="3100" dirty="0"/>
              <a:t>not spend all this mental energy on what is true and be happy as a result? </a:t>
            </a:r>
          </a:p>
        </p:txBody>
      </p:sp>
      <p:sp>
        <p:nvSpPr>
          <p:cNvPr id="4" name="Rectangle 3"/>
          <p:cNvSpPr/>
          <p:nvPr/>
        </p:nvSpPr>
        <p:spPr>
          <a:xfrm>
            <a:off x="533400" y="0"/>
            <a:ext cx="6232762" cy="1107996"/>
          </a:xfrm>
          <a:prstGeom prst="rect">
            <a:avLst/>
          </a:prstGeom>
        </p:spPr>
        <p:txBody>
          <a:bodyPr wrap="square">
            <a:spAutoFit/>
          </a:bodyPr>
          <a:lstStyle/>
          <a:p>
            <a:pPr lvl="0"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endPar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411792852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81" y="1200329"/>
            <a:ext cx="6934200" cy="4229100"/>
          </a:xfrm>
        </p:spPr>
        <p:txBody>
          <a:bodyPr>
            <a:normAutofit/>
          </a:bodyPr>
          <a:lstStyle/>
          <a:p>
            <a:pPr marL="0" indent="0" algn="ctr">
              <a:buNone/>
            </a:pPr>
            <a:r>
              <a:rPr lang="en-US" sz="5400" i="1" dirty="0" smtClean="0"/>
              <a:t>“</a:t>
            </a:r>
            <a:r>
              <a:rPr lang="en-US" sz="5400" i="1" dirty="0"/>
              <a:t>Brethren, do not be children in your thinking…in your thinking be mature” </a:t>
            </a:r>
          </a:p>
        </p:txBody>
      </p:sp>
      <p:sp>
        <p:nvSpPr>
          <p:cNvPr id="4" name="Rectangle 3"/>
          <p:cNvSpPr/>
          <p:nvPr/>
        </p:nvSpPr>
        <p:spPr>
          <a:xfrm>
            <a:off x="533400" y="0"/>
            <a:ext cx="6232762"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1 Cor. 14:20</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20640794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7162800" cy="4566787"/>
          </a:xfrm>
        </p:spPr>
        <p:txBody>
          <a:bodyPr>
            <a:normAutofit lnSpcReduction="10000"/>
          </a:bodyPr>
          <a:lstStyle/>
          <a:p>
            <a:r>
              <a:rPr lang="en-US" dirty="0"/>
              <a:t>The </a:t>
            </a:r>
            <a:r>
              <a:rPr lang="en-US" u="sng" dirty="0"/>
              <a:t>wayside</a:t>
            </a:r>
            <a:r>
              <a:rPr lang="en-US" dirty="0"/>
              <a:t> soil </a:t>
            </a:r>
            <a:r>
              <a:rPr lang="en-US" dirty="0" smtClean="0"/>
              <a:t>(Matt. 13:19</a:t>
            </a:r>
            <a:r>
              <a:rPr lang="en-US" dirty="0"/>
              <a:t>):  Here is the closed mind, </a:t>
            </a:r>
            <a:r>
              <a:rPr lang="en-US" dirty="0" smtClean="0"/>
              <a:t>the </a:t>
            </a:r>
            <a:r>
              <a:rPr lang="en-US" dirty="0"/>
              <a:t>person who only wants to believe what is comfortable and what suits their self-interest and preconceived ideas.  </a:t>
            </a:r>
            <a:endParaRPr lang="en-US" dirty="0" smtClean="0"/>
          </a:p>
          <a:p>
            <a:r>
              <a:rPr lang="en-US" dirty="0" smtClean="0"/>
              <a:t>The </a:t>
            </a:r>
            <a:r>
              <a:rPr lang="en-US" u="sng" dirty="0"/>
              <a:t>rocky</a:t>
            </a:r>
            <a:r>
              <a:rPr lang="en-US" dirty="0"/>
              <a:t> soil </a:t>
            </a:r>
            <a:r>
              <a:rPr lang="en-US" dirty="0" smtClean="0"/>
              <a:t>(Matt. 13:20</a:t>
            </a:r>
            <a:r>
              <a:rPr lang="en-US" dirty="0"/>
              <a:t>): Here is the person who lets in a little bit of truth, but wants to live a superficial life as well. </a:t>
            </a:r>
            <a:endParaRPr lang="en-US" sz="3100" dirty="0"/>
          </a:p>
        </p:txBody>
      </p:sp>
      <p:sp>
        <p:nvSpPr>
          <p:cNvPr id="4" name="Rectangle 3"/>
          <p:cNvSpPr/>
          <p:nvPr/>
        </p:nvSpPr>
        <p:spPr>
          <a:xfrm>
            <a:off x="533400" y="0"/>
            <a:ext cx="8229600" cy="1015663"/>
          </a:xfrm>
          <a:prstGeom prst="rect">
            <a:avLst/>
          </a:prstGeom>
        </p:spPr>
        <p:txBody>
          <a:bodyPr wrap="square">
            <a:spAutoFit/>
          </a:bodyPr>
          <a:lstStyle/>
          <a:p>
            <a:pPr lvl="0"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Parable of the Soils</a:t>
            </a:r>
            <a:endPar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420728208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7162800" cy="4566787"/>
          </a:xfrm>
        </p:spPr>
        <p:txBody>
          <a:bodyPr>
            <a:normAutofit lnSpcReduction="10000"/>
          </a:bodyPr>
          <a:lstStyle/>
          <a:p>
            <a:r>
              <a:rPr lang="en-US" dirty="0" smtClean="0"/>
              <a:t>The </a:t>
            </a:r>
            <a:r>
              <a:rPr lang="en-US" u="sng" dirty="0"/>
              <a:t>thorny</a:t>
            </a:r>
            <a:r>
              <a:rPr lang="en-US" dirty="0"/>
              <a:t> </a:t>
            </a:r>
            <a:r>
              <a:rPr lang="en-US" dirty="0" smtClean="0"/>
              <a:t>soil (22):  </a:t>
            </a:r>
            <a:r>
              <a:rPr lang="en-US" dirty="0"/>
              <a:t>This is the distracted mind, the person who is trying to trust God and hold on to a number of lies as well.  </a:t>
            </a:r>
            <a:endParaRPr lang="en-US" dirty="0" smtClean="0"/>
          </a:p>
          <a:p>
            <a:r>
              <a:rPr lang="en-US" dirty="0" smtClean="0"/>
              <a:t>The </a:t>
            </a:r>
            <a:r>
              <a:rPr lang="en-US" u="sng" dirty="0" smtClean="0"/>
              <a:t>good</a:t>
            </a:r>
            <a:r>
              <a:rPr lang="en-US" dirty="0" smtClean="0"/>
              <a:t> ground (23): The </a:t>
            </a:r>
            <a:r>
              <a:rPr lang="en-US" dirty="0"/>
              <a:t>only individual who </a:t>
            </a:r>
            <a:r>
              <a:rPr lang="en-US" u="sng" dirty="0"/>
              <a:t>grows</a:t>
            </a:r>
            <a:r>
              <a:rPr lang="en-US" dirty="0"/>
              <a:t> in this entire section is the last person mentioned who completely </a:t>
            </a:r>
            <a:r>
              <a:rPr lang="en-US" u="sng" dirty="0"/>
              <a:t>embraces</a:t>
            </a:r>
            <a:r>
              <a:rPr lang="en-US" dirty="0"/>
              <a:t> God’s truth and </a:t>
            </a:r>
            <a:r>
              <a:rPr lang="en-US" u="sng" dirty="0"/>
              <a:t>acts</a:t>
            </a:r>
            <a:r>
              <a:rPr lang="en-US" dirty="0"/>
              <a:t> upon it.</a:t>
            </a:r>
            <a:endParaRPr lang="en-US" sz="3100" dirty="0"/>
          </a:p>
        </p:txBody>
      </p:sp>
      <p:sp>
        <p:nvSpPr>
          <p:cNvPr id="4" name="Rectangle 3"/>
          <p:cNvSpPr/>
          <p:nvPr/>
        </p:nvSpPr>
        <p:spPr>
          <a:xfrm>
            <a:off x="533400" y="0"/>
            <a:ext cx="7848600" cy="1015663"/>
          </a:xfrm>
          <a:prstGeom prst="rect">
            <a:avLst/>
          </a:prstGeom>
        </p:spPr>
        <p:txBody>
          <a:bodyPr wrap="square">
            <a:spAutoFit/>
          </a:bodyPr>
          <a:lstStyle/>
          <a:p>
            <a:pPr lvl="0"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Parable of the Soils</a:t>
            </a:r>
            <a:endPar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300729813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Growth</a:t>
            </a:r>
            <a:endPar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
        <p:nvSpPr>
          <p:cNvPr id="6" name="Rectangle 5"/>
          <p:cNvSpPr/>
          <p:nvPr/>
        </p:nvSpPr>
        <p:spPr>
          <a:xfrm rot="20837363">
            <a:off x="-435696" y="2912002"/>
            <a:ext cx="7363923" cy="1015663"/>
          </a:xfrm>
          <a:prstGeom prst="rect">
            <a:avLst/>
          </a:prstGeom>
        </p:spPr>
        <p:txBody>
          <a:bodyPr wrap="square">
            <a:spAutoFit/>
          </a:bodyPr>
          <a:lstStyle/>
          <a:p>
            <a:pPr lvl="0"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“Crucial Decisions”</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355694681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0100"/>
            <a:ext cx="7620000" cy="4914900"/>
          </a:xfrm>
        </p:spPr>
        <p:txBody>
          <a:bodyPr>
            <a:normAutofit/>
          </a:bodyPr>
          <a:lstStyle/>
          <a:p>
            <a:r>
              <a:rPr lang="en-US" dirty="0"/>
              <a:t>In order to grow spiritually, we must be willing to trust God completely </a:t>
            </a:r>
            <a:r>
              <a:rPr lang="en-US" dirty="0" smtClean="0"/>
              <a:t>and involves:</a:t>
            </a:r>
          </a:p>
          <a:p>
            <a:pPr lvl="1"/>
            <a:r>
              <a:rPr lang="en-US" dirty="0"/>
              <a:t>exclusive allegiance, not part-time </a:t>
            </a:r>
            <a:r>
              <a:rPr lang="en-US" dirty="0" smtClean="0"/>
              <a:t> faithfulness </a:t>
            </a:r>
            <a:r>
              <a:rPr lang="en-US" dirty="0"/>
              <a:t>(Matthew 6:33; 24</a:t>
            </a:r>
            <a:r>
              <a:rPr lang="en-US" dirty="0" smtClean="0"/>
              <a:t>).</a:t>
            </a:r>
          </a:p>
          <a:p>
            <a:pPr lvl="1"/>
            <a:r>
              <a:rPr lang="en-US" dirty="0"/>
              <a:t>Servants remember that God owns it all (Psalm 24:1</a:t>
            </a:r>
            <a:r>
              <a:rPr lang="en-US" dirty="0" smtClean="0"/>
              <a:t>)</a:t>
            </a:r>
          </a:p>
          <a:p>
            <a:pPr lvl="1"/>
            <a:r>
              <a:rPr lang="en-US" dirty="0"/>
              <a:t>Servants do not view various jobs as beneath them, and servants are secure people who do not worry about how they appear to others.</a:t>
            </a:r>
          </a:p>
        </p:txBody>
      </p:sp>
      <p:sp>
        <p:nvSpPr>
          <p:cNvPr id="4" name="Rectangle 3"/>
          <p:cNvSpPr/>
          <p:nvPr/>
        </p:nvSpPr>
        <p:spPr>
          <a:xfrm>
            <a:off x="533400" y="0"/>
            <a:ext cx="6232762" cy="1015663"/>
          </a:xfrm>
          <a:prstGeom prst="rect">
            <a:avLst/>
          </a:prstGeom>
        </p:spPr>
        <p:txBody>
          <a:bodyPr wrap="square">
            <a:spAutoFit/>
          </a:bodyPr>
          <a:lstStyle/>
          <a:p>
            <a:pPr lvl="0"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Consider…</a:t>
            </a:r>
            <a:endPar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310634099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Grow?</a:t>
            </a:r>
          </a:p>
        </p:txBody>
      </p:sp>
      <p:sp>
        <p:nvSpPr>
          <p:cNvPr id="6" name="Rectangle 5"/>
          <p:cNvSpPr/>
          <p:nvPr/>
        </p:nvSpPr>
        <p:spPr>
          <a:xfrm rot="20837363">
            <a:off x="-194419" y="2868097"/>
            <a:ext cx="7435299" cy="1015663"/>
          </a:xfrm>
          <a:prstGeom prst="rect">
            <a:avLst/>
          </a:prstGeom>
        </p:spPr>
        <p:txBody>
          <a:bodyPr wrap="square">
            <a:spAutoFit/>
          </a:bodyPr>
          <a:lstStyle/>
          <a:p>
            <a:pPr lvl="0" algn="ctr">
              <a:defRPr/>
            </a:pPr>
            <a:r>
              <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We Can &amp; We Must!</a:t>
            </a:r>
          </a:p>
        </p:txBody>
      </p:sp>
    </p:spTree>
    <p:extLst>
      <p:ext uri="{BB962C8B-B14F-4D97-AF65-F5344CB8AC3E}">
        <p14:creationId xmlns:p14="http://schemas.microsoft.com/office/powerpoint/2010/main" val="101780291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81" y="1200329"/>
            <a:ext cx="6934200" cy="4229100"/>
          </a:xfrm>
        </p:spPr>
        <p:txBody>
          <a:bodyPr>
            <a:normAutofit fontScale="85000" lnSpcReduction="20000"/>
          </a:bodyPr>
          <a:lstStyle/>
          <a:p>
            <a:pPr marL="0" indent="0" algn="ctr">
              <a:buNone/>
            </a:pPr>
            <a:r>
              <a:rPr lang="en-US" sz="5400" i="1" dirty="0" smtClean="0"/>
              <a:t>“For </a:t>
            </a:r>
            <a:r>
              <a:rPr lang="en-US" sz="5400" i="1" dirty="0"/>
              <a:t>though by this time you ought to be teachers, you need someone to teach you again the first principles of the oracles of God; and you have come to need milk and not solid food</a:t>
            </a:r>
            <a:r>
              <a:rPr lang="en-US" sz="5400" i="1" dirty="0" smtClean="0"/>
              <a:t>.”</a:t>
            </a:r>
            <a:endParaRPr lang="en-US" sz="5400" i="1" dirty="0"/>
          </a:p>
        </p:txBody>
      </p:sp>
      <p:sp>
        <p:nvSpPr>
          <p:cNvPr id="4" name="Rectangle 3"/>
          <p:cNvSpPr/>
          <p:nvPr/>
        </p:nvSpPr>
        <p:spPr>
          <a:xfrm>
            <a:off x="533400" y="0"/>
            <a:ext cx="6232762"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Hebrews 5:12</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39456169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81" y="952500"/>
            <a:ext cx="6934200" cy="4229100"/>
          </a:xfrm>
        </p:spPr>
        <p:txBody>
          <a:bodyPr>
            <a:normAutofit/>
          </a:bodyPr>
          <a:lstStyle/>
          <a:p>
            <a:pPr marL="0" indent="0" algn="ctr">
              <a:buNone/>
            </a:pPr>
            <a:r>
              <a:rPr lang="en-US" sz="5400" i="1" dirty="0"/>
              <a:t>“If anyone wishes to come after Me, he must deny himself, and take up his cross daily and follow Me” </a:t>
            </a:r>
          </a:p>
        </p:txBody>
      </p:sp>
      <p:sp>
        <p:nvSpPr>
          <p:cNvPr id="4" name="Rectangle 3"/>
          <p:cNvSpPr/>
          <p:nvPr/>
        </p:nvSpPr>
        <p:spPr>
          <a:xfrm>
            <a:off x="533400" y="0"/>
            <a:ext cx="6232762"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Luke 9:23</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427370072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04208">
            <a:off x="-363490" y="1308640"/>
            <a:ext cx="6275976" cy="1569660"/>
          </a:xfrm>
          <a:prstGeom prst="rect">
            <a:avLst/>
          </a:prstGeom>
        </p:spPr>
        <p:txBody>
          <a:bodyPr wrap="square">
            <a:spAutoFit/>
          </a:bodyPr>
          <a:lstStyle/>
          <a:p>
            <a:pPr lvl="0" algn="ctr">
              <a:defRPr/>
            </a:pPr>
            <a:r>
              <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Mediocrity</a:t>
            </a:r>
            <a:endParaRPr lang="en-US" sz="9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125852534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28" y="266700"/>
            <a:ext cx="7162800" cy="4800600"/>
          </a:xfrm>
        </p:spPr>
        <p:txBody>
          <a:bodyPr/>
          <a:lstStyle/>
          <a:p>
            <a:r>
              <a:rPr lang="en-US" sz="4400" dirty="0"/>
              <a:t>Are we only experiencing mediocre growth in our life as a Christian? </a:t>
            </a:r>
            <a:endParaRPr lang="en-US" sz="4400" dirty="0" smtClean="0"/>
          </a:p>
          <a:p>
            <a:pPr lvl="1"/>
            <a:r>
              <a:rPr lang="en-US" sz="4000" dirty="0" smtClean="0"/>
              <a:t>If so, our </a:t>
            </a:r>
            <a:r>
              <a:rPr lang="en-US" sz="4000" dirty="0"/>
              <a:t>commitment is </a:t>
            </a:r>
            <a:r>
              <a:rPr lang="en-US" sz="4000" dirty="0" smtClean="0"/>
              <a:t>   half-hearted.</a:t>
            </a:r>
          </a:p>
          <a:p>
            <a:endParaRPr lang="en-US" dirty="0"/>
          </a:p>
        </p:txBody>
      </p:sp>
    </p:spTree>
    <p:extLst>
      <p:ext uri="{BB962C8B-B14F-4D97-AF65-F5344CB8AC3E}">
        <p14:creationId xmlns:p14="http://schemas.microsoft.com/office/powerpoint/2010/main" val="45787823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81" y="1185233"/>
            <a:ext cx="6934200" cy="4229100"/>
          </a:xfrm>
        </p:spPr>
        <p:txBody>
          <a:bodyPr>
            <a:normAutofit fontScale="77500" lnSpcReduction="20000"/>
          </a:bodyPr>
          <a:lstStyle/>
          <a:p>
            <a:pPr marL="0" indent="0" algn="ctr">
              <a:buNone/>
            </a:pPr>
            <a:r>
              <a:rPr lang="en-US" sz="5400" i="1" dirty="0"/>
              <a:t>“and the one on whom the seed was sown among the thorns, this is the man who hears the word, and the worry of the world and the deceitfulness of wealth choke the word, and it becomes unfruitful”</a:t>
            </a:r>
          </a:p>
        </p:txBody>
      </p:sp>
      <p:sp>
        <p:nvSpPr>
          <p:cNvPr id="4" name="Rectangle 3"/>
          <p:cNvSpPr/>
          <p:nvPr/>
        </p:nvSpPr>
        <p:spPr>
          <a:xfrm>
            <a:off x="533400" y="0"/>
            <a:ext cx="6232762" cy="1200329"/>
          </a:xfrm>
          <a:prstGeom prst="rect">
            <a:avLst/>
          </a:prstGeom>
        </p:spPr>
        <p:txBody>
          <a:bodyPr wrap="square">
            <a:spAutoFit/>
          </a:bodyPr>
          <a:lstStyle/>
          <a:p>
            <a:pPr lvl="0"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rPr>
              <a:t>Matthew 13:22</a:t>
            </a:r>
            <a:endPar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cs typeface="MV Boli" pitchFamily="2" charset="0"/>
            </a:endParaRPr>
          </a:p>
        </p:txBody>
      </p:sp>
    </p:spTree>
    <p:extLst>
      <p:ext uri="{BB962C8B-B14F-4D97-AF65-F5344CB8AC3E}">
        <p14:creationId xmlns:p14="http://schemas.microsoft.com/office/powerpoint/2010/main" val="385717798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1411</Words>
  <Application>Microsoft Office PowerPoint</Application>
  <PresentationFormat>On-screen Show (16:10)</PresentationFormat>
  <Paragraphs>108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41</cp:revision>
  <dcterms:created xsi:type="dcterms:W3CDTF">2012-06-21T03:38:54Z</dcterms:created>
  <dcterms:modified xsi:type="dcterms:W3CDTF">2012-06-21T19:58:06Z</dcterms:modified>
</cp:coreProperties>
</file>