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79" r:id="rId7"/>
    <p:sldId id="263" r:id="rId8"/>
    <p:sldId id="264" r:id="rId9"/>
    <p:sldId id="280" r:id="rId10"/>
    <p:sldId id="265" r:id="rId11"/>
    <p:sldId id="281" r:id="rId12"/>
    <p:sldId id="260" r:id="rId13"/>
    <p:sldId id="261" r:id="rId14"/>
    <p:sldId id="256" r:id="rId15"/>
    <p:sldId id="258" r:id="rId16"/>
    <p:sldId id="262" r:id="rId17"/>
    <p:sldId id="277" r:id="rId18"/>
    <p:sldId id="266" r:id="rId19"/>
    <p:sldId id="267" r:id="rId20"/>
    <p:sldId id="268" r:id="rId21"/>
    <p:sldId id="269" r:id="rId22"/>
    <p:sldId id="270" r:id="rId23"/>
    <p:sldId id="271" r:id="rId24"/>
    <p:sldId id="272" r:id="rId25"/>
    <p:sldId id="273" r:id="rId26"/>
    <p:sldId id="274" r:id="rId27"/>
    <p:sldId id="275" r:id="rId28"/>
    <p:sldId id="276" r:id="rId29"/>
    <p:sldId id="257" r:id="rId30"/>
    <p:sldId id="278" r:id="rId31"/>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6" autoAdjust="0"/>
    <p:restoredTop sz="94660"/>
  </p:normalViewPr>
  <p:slideViewPr>
    <p:cSldViewPr>
      <p:cViewPr varScale="1">
        <p:scale>
          <a:sx n="55" d="100"/>
          <a:sy n="55" d="100"/>
        </p:scale>
        <p:origin x="-918" y="-8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CACA34-829C-4B65-9E2F-269570D03212}" type="datetimeFigureOut">
              <a:rPr lang="en-US" smtClean="0"/>
              <a:t>5/27/2012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AC136-DFD1-4755-8E70-97DCF0ADD26D}"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1"/>
            <a:ext cx="9150351" cy="571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62319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ACA34-829C-4B65-9E2F-269570D03212}" type="datetimeFigureOut">
              <a:rPr lang="en-US" smtClean="0"/>
              <a:t>5/27/2012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119546960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ACA34-829C-4B65-9E2F-269570D03212}" type="datetimeFigureOut">
              <a:rPr lang="en-US" smtClean="0"/>
              <a:t>5/27/2012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331183630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576"/>
          <a:stretch/>
        </p:blipFill>
        <p:spPr bwMode="auto">
          <a:xfrm>
            <a:off x="40564" y="4320102"/>
            <a:ext cx="9137648" cy="139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14882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17500"/>
            <a:ext cx="8686800" cy="5016500"/>
          </a:xfrm>
          <a:solidFill>
            <a:schemeClr val="tx1">
              <a:alpha val="63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70"/>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77298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65334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21737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9786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05091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30114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114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CACA34-829C-4B65-9E2F-269570D03212}" type="datetimeFigureOut">
              <a:rPr lang="en-US" smtClean="0"/>
              <a:t>5/27/2012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AC136-DFD1-4755-8E70-97DCF0ADD26D}" type="slidenum">
              <a:rPr lang="en-US" smtClean="0"/>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4097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432728"/>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72893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60759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576"/>
          <a:stretch/>
        </p:blipFill>
        <p:spPr bwMode="auto">
          <a:xfrm>
            <a:off x="40564" y="4320102"/>
            <a:ext cx="9137648" cy="139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30363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17500"/>
            <a:ext cx="8686800" cy="5016500"/>
          </a:xfrm>
          <a:solidFill>
            <a:schemeClr val="tx1">
              <a:alpha val="63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70"/>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4371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66661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64551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47992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4166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06636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CACA34-829C-4B65-9E2F-269570D03212}" type="datetimeFigureOut">
              <a:rPr lang="en-US" smtClean="0"/>
              <a:t>5/27/2012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194637481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05052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38344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65135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62406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0069"/>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72442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88398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92151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20137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61052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38590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CACA34-829C-4B65-9E2F-269570D03212}" type="datetimeFigureOut">
              <a:rPr lang="en-US" smtClean="0"/>
              <a:t>5/27/2012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419451623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62478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45314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30655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56337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94035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74554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55121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89241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6602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6354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CACA34-829C-4B65-9E2F-269570D03212}" type="datetimeFigureOut">
              <a:rPr lang="en-US" smtClean="0"/>
              <a:t>5/27/2012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119611070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95299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11564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6690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82854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53614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18533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11141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16917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969"/>
            <a:ext cx="9137649" cy="571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76518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557"/>
            <a:ext cx="9143999" cy="57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98024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CACA34-829C-4B65-9E2F-269570D03212}" type="datetimeFigureOut">
              <a:rPr lang="en-US" smtClean="0"/>
              <a:t>5/27/2012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315036210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59873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18990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104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99623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16665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33292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10800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E0446E-6CEA-4E48-B367-E3CA6F72727F}"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96F3C3-12C6-44D5-B463-F4DB0EB8B7D0}"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1"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71067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ACA34-829C-4B65-9E2F-269570D03212}" type="datetimeFigureOut">
              <a:rPr lang="en-US" smtClean="0"/>
              <a:t>5/27/2012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339524486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ACA34-829C-4B65-9E2F-269570D03212}" type="datetimeFigureOut">
              <a:rPr lang="en-US" smtClean="0"/>
              <a:t>5/27/2012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418116790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ACA34-829C-4B65-9E2F-269570D03212}" type="datetimeFigureOut">
              <a:rPr lang="en-US" smtClean="0"/>
              <a:t>5/27/2012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AC136-DFD1-4755-8E70-97DCF0ADD26D}" type="slidenum">
              <a:rPr lang="en-US" smtClean="0"/>
              <a:t>‹#›</a:t>
            </a:fld>
            <a:endParaRPr lang="en-US"/>
          </a:p>
        </p:txBody>
      </p:sp>
    </p:spTree>
    <p:extLst>
      <p:ext uri="{BB962C8B-B14F-4D97-AF65-F5344CB8AC3E}">
        <p14:creationId xmlns:p14="http://schemas.microsoft.com/office/powerpoint/2010/main" val="348800423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0CACA34-829C-4B65-9E2F-269570D03212}" type="datetimeFigureOut">
              <a:rPr lang="en-US" smtClean="0"/>
              <a:t>5/27/2012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67AC136-DFD1-4755-8E70-97DCF0ADD26D}" type="slidenum">
              <a:rPr lang="en-US" smtClean="0"/>
              <a:t>‹#›</a:t>
            </a:fld>
            <a:endParaRPr lang="en-US"/>
          </a:p>
        </p:txBody>
      </p:sp>
    </p:spTree>
    <p:extLst>
      <p:ext uri="{BB962C8B-B14F-4D97-AF65-F5344CB8AC3E}">
        <p14:creationId xmlns:p14="http://schemas.microsoft.com/office/powerpoint/2010/main" val="4188077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07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79593A1-65D0-4422-B418-551B67CF5E98}"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357910A-2570-4A8E-95B6-3508468627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772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C39ABEA4-49D2-4AF9-9BD1-A62BBA7A6337}" type="datetimeFigureOut">
              <a:rPr lang="en-US">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067FACD-4283-45F8-8703-401AFDE232E9}" type="slidenum">
              <a:rPr lang="en-US">
                <a:solidFill>
                  <a:prstClr val="black">
                    <a:tint val="75000"/>
                  </a:prstClr>
                </a:solidFill>
              </a:rPr>
              <a:pPr/>
              <a:t>‹#›</a:t>
            </a:fld>
            <a:endParaRPr lang="en-US">
              <a:solidFill>
                <a:prstClr val="black">
                  <a:tint val="75000"/>
                </a:prstClr>
              </a:solidFill>
            </a:endParaRPr>
          </a:p>
        </p:txBody>
      </p:sp>
      <p:pic>
        <p:nvPicPr>
          <p:cNvPr id="2051" name="Picture 3"/>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b="20836"/>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797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BD10F2F-FD88-497E-B938-01C5C230E82C}"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BD54C8E-F6D6-459D-899B-2320D2082A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8660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61AC7B-0612-486A-9AC3-94BE1870CB15}" type="datetimeFigureOut">
              <a:rPr lang="en-US" smtClean="0">
                <a:solidFill>
                  <a:prstClr val="black">
                    <a:tint val="75000"/>
                  </a:prstClr>
                </a:solidFill>
              </a:rPr>
              <a:pPr/>
              <a:t>5/27/2012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2B14DE8-4098-417A-B6A3-C6D1AC701CA7}" type="slidenum">
              <a:rPr lang="en-US" smtClean="0">
                <a:solidFill>
                  <a:prstClr val="black">
                    <a:tint val="75000"/>
                  </a:prstClr>
                </a:solidFill>
              </a:rPr>
              <a:pPr/>
              <a:t>‹#›</a:t>
            </a:fld>
            <a:endParaRPr lang="en-US">
              <a:solidFill>
                <a:prstClr val="black">
                  <a:tint val="75000"/>
                </a:prstClr>
              </a:solidFill>
            </a:endParaRPr>
          </a:p>
        </p:txBody>
      </p:sp>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969"/>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1844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Handout – “My God Is Real”</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S-38 – We Will Glorify</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S-21 – Come, Share The Lord</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372 – We Thank Thee, O Father</a:t>
            </a:r>
            <a:endParaRPr lang="en-US" sz="3250" b="1" dirty="0" smtClean="0">
              <a:solidFill>
                <a:prstClr val="white"/>
              </a:solidFill>
              <a:latin typeface="Constantia"/>
            </a:endParaRPr>
          </a:p>
          <a:p>
            <a:pPr>
              <a:buClr>
                <a:srgbClr val="F3A447"/>
              </a:buClr>
              <a:defRPr/>
            </a:pPr>
            <a:r>
              <a:rPr lang="en-US" sz="3200" b="1" dirty="0" smtClean="0">
                <a:solidFill>
                  <a:prstClr val="white"/>
                </a:solidFill>
                <a:latin typeface="Constantia"/>
              </a:rPr>
              <a:t>S-74 – My Eyes Have Seen Your Glory</a:t>
            </a:r>
            <a:endParaRPr lang="en-US" sz="3200" b="1" dirty="0" smtClean="0">
              <a:solidFill>
                <a:prstClr val="white"/>
              </a:solidFill>
              <a:latin typeface="Constantia"/>
            </a:endParaRP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284 – What Will Your Answer Be?</a:t>
            </a:r>
            <a:endParaRPr lang="en-US" sz="3250" b="1" dirty="0" smtClean="0">
              <a:solidFill>
                <a:prstClr val="white"/>
              </a:solidFill>
              <a:latin typeface="Constantia"/>
            </a:endParaRPr>
          </a:p>
          <a:p>
            <a:pPr>
              <a:buClr>
                <a:srgbClr val="F3A447"/>
              </a:buClr>
              <a:defRPr/>
            </a:pPr>
            <a:r>
              <a:rPr lang="en-US" sz="3250" b="1" dirty="0" smtClean="0">
                <a:solidFill>
                  <a:prstClr val="white"/>
                </a:solidFill>
                <a:latin typeface="Constantia"/>
              </a:rPr>
              <a:t>430 – Take The Name Of Jesus With You</a:t>
            </a:r>
            <a:endParaRPr lang="en-US" sz="3250" b="1" dirty="0" smtClean="0">
              <a:solidFill>
                <a:prstClr val="white"/>
              </a:solidFill>
              <a:latin typeface="Constantia"/>
            </a:endParaRPr>
          </a:p>
        </p:txBody>
      </p:sp>
    </p:spTree>
    <p:extLst>
      <p:ext uri="{BB962C8B-B14F-4D97-AF65-F5344CB8AC3E}">
        <p14:creationId xmlns:p14="http://schemas.microsoft.com/office/powerpoint/2010/main" val="432349892"/>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144000" cy="4381236"/>
          </a:xfrm>
        </p:spPr>
        <p:txBody>
          <a:bodyPr>
            <a:normAutofit fontScale="85000" lnSpcReduction="10000"/>
          </a:bodyPr>
          <a:lstStyle/>
          <a:p>
            <a:pPr marL="0" indent="0">
              <a:buNone/>
            </a:pPr>
            <a:r>
              <a:rPr lang="en-US" i="1" dirty="0" smtClean="0">
                <a:solidFill>
                  <a:schemeClr val="bg1"/>
                </a:solidFill>
              </a:rPr>
              <a:t>And in them the prophecy of Isaiah is fulfilled, which says:</a:t>
            </a:r>
          </a:p>
          <a:p>
            <a:pPr marL="0" indent="0">
              <a:buNone/>
            </a:pPr>
            <a:r>
              <a:rPr lang="en-US" i="1" dirty="0" smtClean="0">
                <a:solidFill>
                  <a:schemeClr val="bg1"/>
                </a:solidFill>
              </a:rPr>
              <a:t>‘Hearing you will hear and shall not understand,</a:t>
            </a:r>
          </a:p>
          <a:p>
            <a:pPr marL="0" indent="0">
              <a:buNone/>
            </a:pPr>
            <a:r>
              <a:rPr lang="en-US" i="1" dirty="0" smtClean="0">
                <a:solidFill>
                  <a:schemeClr val="bg1"/>
                </a:solidFill>
              </a:rPr>
              <a:t>And seeing you will see and not perceive;</a:t>
            </a:r>
          </a:p>
          <a:p>
            <a:pPr marL="0" indent="0">
              <a:buNone/>
            </a:pPr>
            <a:r>
              <a:rPr lang="en-US" i="1" dirty="0" smtClean="0">
                <a:solidFill>
                  <a:schemeClr val="bg1"/>
                </a:solidFill>
              </a:rPr>
              <a:t>15 For the hearts of this people have grown dull.</a:t>
            </a:r>
          </a:p>
          <a:p>
            <a:pPr marL="0" indent="0">
              <a:buNone/>
            </a:pPr>
            <a:r>
              <a:rPr lang="en-US" i="1" dirty="0" smtClean="0">
                <a:solidFill>
                  <a:schemeClr val="bg1"/>
                </a:solidFill>
              </a:rPr>
              <a:t>Their ears are hard of hearing,</a:t>
            </a:r>
          </a:p>
          <a:p>
            <a:pPr marL="0" indent="0">
              <a:buNone/>
            </a:pPr>
            <a:r>
              <a:rPr lang="en-US" i="1" dirty="0" smtClean="0">
                <a:solidFill>
                  <a:schemeClr val="bg1"/>
                </a:solidFill>
              </a:rPr>
              <a:t>And their eyes they have closed,</a:t>
            </a:r>
          </a:p>
          <a:p>
            <a:pPr marL="0" indent="0">
              <a:buNone/>
            </a:pPr>
            <a:r>
              <a:rPr lang="en-US" i="1" dirty="0" smtClean="0">
                <a:solidFill>
                  <a:schemeClr val="bg1"/>
                </a:solidFill>
              </a:rPr>
              <a:t>Lest they should see with their eyes and hear with their ears,</a:t>
            </a:r>
          </a:p>
          <a:p>
            <a:pPr marL="0" indent="0">
              <a:buNone/>
            </a:pPr>
            <a:r>
              <a:rPr lang="en-US" i="1" dirty="0" smtClean="0">
                <a:solidFill>
                  <a:schemeClr val="bg1"/>
                </a:solidFill>
              </a:rPr>
              <a:t>Lest they should understand with their hearts and turn,</a:t>
            </a:r>
          </a:p>
          <a:p>
            <a:pPr marL="0" indent="0">
              <a:buNone/>
            </a:pPr>
            <a:r>
              <a:rPr lang="en-US" i="1" dirty="0" smtClean="0">
                <a:solidFill>
                  <a:schemeClr val="bg1"/>
                </a:solidFill>
              </a:rPr>
              <a:t>So that I should heal them.’</a:t>
            </a:r>
            <a:endParaRPr lang="en-US" i="1" dirty="0">
              <a:solidFill>
                <a:schemeClr val="bg1"/>
              </a:solidFill>
            </a:endParaRPr>
          </a:p>
        </p:txBody>
      </p:sp>
      <p:sp>
        <p:nvSpPr>
          <p:cNvPr id="4" name="Rectangle 3"/>
          <p:cNvSpPr/>
          <p:nvPr/>
        </p:nvSpPr>
        <p:spPr>
          <a:xfrm>
            <a:off x="-23004" y="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13:14,15</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02596325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52500"/>
            <a:ext cx="9120996" cy="3886200"/>
          </a:xfrm>
        </p:spPr>
        <p:txBody>
          <a:bodyPr>
            <a:normAutofit/>
          </a:bodyPr>
          <a:lstStyle/>
          <a:p>
            <a:pPr marL="0" indent="0" algn="ctr">
              <a:buNone/>
            </a:pPr>
            <a:r>
              <a:rPr lang="en-US" sz="4000" i="1" dirty="0" smtClean="0">
                <a:solidFill>
                  <a:schemeClr val="bg1"/>
                </a:solidFill>
              </a:rPr>
              <a:t>“The lamp of the body is the eye. Therefore, when your eye is good, your whole body also is full of light. But when your eye is bad, your body also is full of darkness.”</a:t>
            </a:r>
            <a:endParaRPr lang="en-US" sz="4000" i="1" dirty="0">
              <a:solidFill>
                <a:schemeClr val="bg1"/>
              </a:solidFill>
            </a:endParaRPr>
          </a:p>
        </p:txBody>
      </p:sp>
      <p:sp>
        <p:nvSpPr>
          <p:cNvPr id="4" name="Rectangle 3"/>
          <p:cNvSpPr/>
          <p:nvPr/>
        </p:nvSpPr>
        <p:spPr>
          <a:xfrm>
            <a:off x="-23004" y="0"/>
            <a:ext cx="9144000" cy="1107996"/>
          </a:xfrm>
          <a:prstGeom prst="rect">
            <a:avLst/>
          </a:prstGeom>
          <a:noFill/>
        </p:spPr>
        <p:txBody>
          <a:bodyPr wrap="square" lIns="91440" tIns="45720" rIns="91440" bIns="45720">
            <a:spAutoFit/>
          </a:bodyPr>
          <a:lstStyle/>
          <a:p>
            <a:pPr algn="ctr"/>
            <a:r>
              <a:rPr lang="en-US" sz="6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Luke 11:34</a:t>
            </a:r>
            <a:endParaRPr lang="en-US" sz="6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4018952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1" y="-190500"/>
            <a:ext cx="9144000" cy="2677656"/>
          </a:xfrm>
          <a:prstGeom prst="rect">
            <a:avLst/>
          </a:prstGeom>
          <a:noFill/>
        </p:spPr>
        <p:txBody>
          <a:bodyPr wrap="square" lIns="91440" tIns="45720" rIns="91440" bIns="45720">
            <a:spAutoFit/>
          </a:bodyPr>
          <a:lstStyle/>
          <a:p>
            <a:pPr algn="ctr"/>
            <a:r>
              <a:rPr lang="en-US" sz="8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Our Eyes Must</a:t>
            </a:r>
          </a:p>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Be</a:t>
            </a:r>
            <a:endParaRPr lang="en-US" sz="8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5" name="Rectangle 4"/>
          <p:cNvSpPr/>
          <p:nvPr/>
        </p:nvSpPr>
        <p:spPr>
          <a:xfrm>
            <a:off x="25879" y="3390900"/>
            <a:ext cx="9144000" cy="2554545"/>
          </a:xfrm>
          <a:prstGeom prst="rect">
            <a:avLst/>
          </a:prstGeom>
          <a:noFill/>
        </p:spPr>
        <p:txBody>
          <a:bodyPr wrap="square" lIns="91440" tIns="45720" rIns="91440" bIns="45720">
            <a:spAutoFit/>
          </a:bodyPr>
          <a:lstStyle/>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Focused On Heavenly Treasures</a:t>
            </a:r>
            <a:endParaRPr lang="en-US" sz="8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06378078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144000" cy="4381236"/>
          </a:xfrm>
        </p:spPr>
        <p:txBody>
          <a:bodyPr>
            <a:normAutofit/>
          </a:bodyPr>
          <a:lstStyle/>
          <a:p>
            <a:pPr marL="0" indent="0" algn="ctr">
              <a:buNone/>
            </a:pPr>
            <a:r>
              <a:rPr lang="en-US" sz="3600" i="1" dirty="0" smtClean="0">
                <a:solidFill>
                  <a:schemeClr val="bg1"/>
                </a:solidFill>
              </a:rPr>
              <a:t> “Do not lay up for yourselves treasures on earth, where moth and rust destroy and where thieves break in and steal; 20 but lay up for yourselves treasures in heaven, where neither moth nor rust destroys and where thieves do not break in and steal. 21 For where your treasure is, there your heart will be also.</a:t>
            </a:r>
            <a:endParaRPr lang="en-US" sz="3600" i="1" dirty="0">
              <a:solidFill>
                <a:schemeClr val="bg1"/>
              </a:solidFill>
            </a:endParaRPr>
          </a:p>
        </p:txBody>
      </p:sp>
      <p:sp>
        <p:nvSpPr>
          <p:cNvPr id="4" name="Rectangle 3"/>
          <p:cNvSpPr/>
          <p:nvPr/>
        </p:nvSpPr>
        <p:spPr>
          <a:xfrm>
            <a:off x="-23004" y="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6:19-23</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933762448"/>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9864"/>
            <a:ext cx="9144000" cy="4381236"/>
          </a:xfrm>
        </p:spPr>
        <p:txBody>
          <a:bodyPr>
            <a:normAutofit/>
          </a:bodyPr>
          <a:lstStyle/>
          <a:p>
            <a:pPr marL="0" indent="0" algn="ctr">
              <a:buNone/>
            </a:pPr>
            <a:r>
              <a:rPr lang="en-US" sz="3600" i="1" dirty="0" smtClean="0">
                <a:solidFill>
                  <a:schemeClr val="bg1"/>
                </a:solidFill>
              </a:rPr>
              <a:t>22 “The lamp of the body is the eye. If therefore your eye is good, your whole body will be full of light. 23 But if your eye is bad, your whole body will be full of darkness. If therefore the light that is in you is darkness, how great is that darkness!</a:t>
            </a:r>
            <a:endParaRPr lang="en-US" sz="3600" i="1" dirty="0">
              <a:solidFill>
                <a:schemeClr val="bg1"/>
              </a:solidFill>
            </a:endParaRPr>
          </a:p>
        </p:txBody>
      </p:sp>
      <p:sp>
        <p:nvSpPr>
          <p:cNvPr id="4" name="Rectangle 3"/>
          <p:cNvSpPr/>
          <p:nvPr/>
        </p:nvSpPr>
        <p:spPr>
          <a:xfrm>
            <a:off x="-8626" y="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6:19-23</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47493505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6860"/>
            <a:ext cx="8839200" cy="3986538"/>
          </a:xfrm>
        </p:spPr>
        <p:txBody>
          <a:bodyPr>
            <a:normAutofit/>
          </a:bodyPr>
          <a:lstStyle/>
          <a:p>
            <a:r>
              <a:rPr lang="en-US" sz="3600" dirty="0" smtClean="0">
                <a:solidFill>
                  <a:schemeClr val="bg1"/>
                </a:solidFill>
              </a:rPr>
              <a:t>Believe Jesus and be saved from sin 			Jn. 9:35-41.</a:t>
            </a:r>
          </a:p>
          <a:p>
            <a:r>
              <a:rPr lang="en-US" sz="3600" dirty="0" smtClean="0">
                <a:solidFill>
                  <a:schemeClr val="bg1"/>
                </a:solidFill>
              </a:rPr>
              <a:t>Be converted to Christ, Acts 26:18.</a:t>
            </a:r>
          </a:p>
          <a:p>
            <a:r>
              <a:rPr lang="en-US" sz="3600" dirty="0" smtClean="0">
                <a:solidFill>
                  <a:schemeClr val="bg1"/>
                </a:solidFill>
              </a:rPr>
              <a:t>Have spiritual discernment, 1 Cor. 2:14-16.</a:t>
            </a:r>
          </a:p>
          <a:p>
            <a:r>
              <a:rPr lang="en-US" sz="3600" dirty="0" smtClean="0">
                <a:solidFill>
                  <a:schemeClr val="bg1"/>
                </a:solidFill>
              </a:rPr>
              <a:t>Know the blessings we have from God		 Eph. 1:17-19.</a:t>
            </a:r>
          </a:p>
          <a:p>
            <a:endParaRPr lang="en-US" dirty="0">
              <a:solidFill>
                <a:schemeClr val="bg1"/>
              </a:solidFill>
            </a:endParaRPr>
          </a:p>
        </p:txBody>
      </p:sp>
      <p:sp>
        <p:nvSpPr>
          <p:cNvPr id="4" name="Rectangle 3"/>
          <p:cNvSpPr/>
          <p:nvPr/>
        </p:nvSpPr>
        <p:spPr>
          <a:xfrm>
            <a:off x="0" y="0"/>
            <a:ext cx="9144000" cy="923330"/>
          </a:xfrm>
          <a:prstGeom prst="rect">
            <a:avLst/>
          </a:prstGeom>
          <a:noFill/>
        </p:spPr>
        <p:txBody>
          <a:bodyPr wrap="square" lIns="91440" tIns="45720" rIns="91440" bIns="45720">
            <a:spAutoFit/>
          </a:bodyPr>
          <a:lstStyle/>
          <a:p>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We Must Open Our Eyes…</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53853903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9441"/>
            <a:ext cx="8839200" cy="3986538"/>
          </a:xfrm>
        </p:spPr>
        <p:txBody>
          <a:bodyPr>
            <a:normAutofit/>
          </a:bodyPr>
          <a:lstStyle/>
          <a:p>
            <a:r>
              <a:rPr lang="en-US" sz="3600" dirty="0" smtClean="0">
                <a:solidFill>
                  <a:schemeClr val="bg1"/>
                </a:solidFill>
              </a:rPr>
              <a:t>What is and is not, heavenly treasure. 		Matthew 6:19-20 (Matt. 13:44).</a:t>
            </a:r>
          </a:p>
          <a:p>
            <a:r>
              <a:rPr lang="en-US" sz="3600" dirty="0" smtClean="0">
                <a:solidFill>
                  <a:schemeClr val="bg1"/>
                </a:solidFill>
              </a:rPr>
              <a:t>That our heart is where it should be.			Matthew 6:21 (Col. 3:1-4).</a:t>
            </a:r>
          </a:p>
          <a:p>
            <a:r>
              <a:rPr lang="en-US" sz="3600" dirty="0" smtClean="0">
                <a:solidFill>
                  <a:schemeClr val="bg1"/>
                </a:solidFill>
              </a:rPr>
              <a:t>Conduct which is pure and in truth.			Matthew 6:22 (a “trained eye”, </a:t>
            </a:r>
            <a:r>
              <a:rPr lang="en-US" sz="3600" dirty="0" err="1" smtClean="0">
                <a:solidFill>
                  <a:schemeClr val="bg1"/>
                </a:solidFill>
              </a:rPr>
              <a:t>Lk</a:t>
            </a:r>
            <a:r>
              <a:rPr lang="en-US" sz="3600" dirty="0" smtClean="0">
                <a:solidFill>
                  <a:schemeClr val="bg1"/>
                </a:solidFill>
              </a:rPr>
              <a:t>. 6:40).</a:t>
            </a:r>
            <a:endParaRPr lang="en-US" dirty="0">
              <a:solidFill>
                <a:schemeClr val="bg1"/>
              </a:solidFill>
            </a:endParaRPr>
          </a:p>
        </p:txBody>
      </p:sp>
      <p:sp>
        <p:nvSpPr>
          <p:cNvPr id="4" name="Rectangle 3"/>
          <p:cNvSpPr/>
          <p:nvPr/>
        </p:nvSpPr>
        <p:spPr>
          <a:xfrm>
            <a:off x="0" y="0"/>
            <a:ext cx="9144000" cy="769441"/>
          </a:xfrm>
          <a:prstGeom prst="rect">
            <a:avLst/>
          </a:prstGeom>
          <a:noFill/>
        </p:spPr>
        <p:txBody>
          <a:bodyPr wrap="square" lIns="91440" tIns="45720" rIns="91440" bIns="45720">
            <a:spAutoFit/>
          </a:bodyPr>
          <a:lstStyle/>
          <a:p>
            <a:r>
              <a:rPr lang="en-US"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We Must Have Spiritual Perception…</a:t>
            </a:r>
            <a:endParaRPr lang="en-US" sz="4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14534385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9864"/>
            <a:ext cx="9144000" cy="4381236"/>
          </a:xfrm>
        </p:spPr>
        <p:txBody>
          <a:bodyPr>
            <a:normAutofit/>
          </a:bodyPr>
          <a:lstStyle/>
          <a:p>
            <a:pPr marL="0" indent="0" algn="ctr">
              <a:buNone/>
            </a:pPr>
            <a:r>
              <a:rPr lang="en-US" sz="4000" i="1" dirty="0" smtClean="0">
                <a:solidFill>
                  <a:schemeClr val="bg1"/>
                </a:solidFill>
              </a:rPr>
              <a:t> “But seek first the kingdom of God and His righteousness, and all these things shall be added to you. 34 Therefore do not worry about tomorrow, for tomorrow will worry about its own things. Sufficient for the day is its own trouble.”</a:t>
            </a:r>
            <a:endParaRPr lang="en-US" sz="4000" i="1" dirty="0">
              <a:solidFill>
                <a:schemeClr val="bg1"/>
              </a:solidFill>
            </a:endParaRPr>
          </a:p>
        </p:txBody>
      </p:sp>
      <p:sp>
        <p:nvSpPr>
          <p:cNvPr id="4" name="Rectangle 3"/>
          <p:cNvSpPr/>
          <p:nvPr/>
        </p:nvSpPr>
        <p:spPr>
          <a:xfrm>
            <a:off x="8626" y="19050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Matthew 6:33,34</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43535257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54545"/>
          </a:xfrm>
          <a:prstGeom prst="rect">
            <a:avLst/>
          </a:prstGeom>
          <a:noFill/>
        </p:spPr>
        <p:txBody>
          <a:bodyPr wrap="square" lIns="91440" tIns="45720" rIns="91440" bIns="45720">
            <a:spAutoFit/>
          </a:bodyPr>
          <a:lstStyle/>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Raising The Level</a:t>
            </a:r>
          </a:p>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of</a:t>
            </a:r>
            <a:endParaRPr lang="en-US" sz="8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5" name="Rectangle 4"/>
          <p:cNvSpPr/>
          <p:nvPr/>
        </p:nvSpPr>
        <p:spPr>
          <a:xfrm>
            <a:off x="0" y="3314700"/>
            <a:ext cx="9144000" cy="2554545"/>
          </a:xfrm>
          <a:prstGeom prst="rect">
            <a:avLst/>
          </a:prstGeom>
          <a:noFill/>
        </p:spPr>
        <p:txBody>
          <a:bodyPr wrap="square" lIns="91440" tIns="45720" rIns="91440" bIns="45720">
            <a:spAutoFit/>
          </a:bodyPr>
          <a:lstStyle/>
          <a:p>
            <a:pPr algn="ctr"/>
            <a:r>
              <a:rPr lang="en-US" sz="8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Our Spiritual Perception</a:t>
            </a:r>
            <a:endParaRPr lang="en-US" sz="8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88702327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9440"/>
            <a:ext cx="9144000" cy="4221660"/>
          </a:xfrm>
        </p:spPr>
        <p:txBody>
          <a:bodyPr>
            <a:normAutofit/>
          </a:bodyPr>
          <a:lstStyle/>
          <a:p>
            <a:r>
              <a:rPr lang="en-US" dirty="0" smtClean="0">
                <a:solidFill>
                  <a:schemeClr val="bg1"/>
                </a:solidFill>
              </a:rPr>
              <a:t>Lost Souls - </a:t>
            </a:r>
            <a:r>
              <a:rPr lang="en-US" dirty="0" err="1" smtClean="0">
                <a:solidFill>
                  <a:schemeClr val="bg1"/>
                </a:solidFill>
              </a:rPr>
              <a:t>Lk</a:t>
            </a:r>
            <a:r>
              <a:rPr lang="en-US" dirty="0" smtClean="0">
                <a:solidFill>
                  <a:schemeClr val="bg1"/>
                </a:solidFill>
              </a:rPr>
              <a:t>. 15:8-10.</a:t>
            </a:r>
          </a:p>
          <a:p>
            <a:pPr lvl="1"/>
            <a:r>
              <a:rPr lang="en-US" sz="3000" dirty="0" smtClean="0">
                <a:solidFill>
                  <a:schemeClr val="bg1"/>
                </a:solidFill>
              </a:rPr>
              <a:t>How we see lost souls will determine our actions toward the lost.</a:t>
            </a:r>
          </a:p>
          <a:p>
            <a:r>
              <a:rPr lang="en-US" dirty="0" smtClean="0">
                <a:solidFill>
                  <a:schemeClr val="bg1"/>
                </a:solidFill>
              </a:rPr>
              <a:t>The Truth of the Gospel - Prov. 23:23;		 Psa. 19:8, 10-11; 119:127-128</a:t>
            </a:r>
          </a:p>
          <a:p>
            <a:pPr lvl="1"/>
            <a:r>
              <a:rPr lang="en-US" sz="2900" dirty="0" smtClean="0">
                <a:solidFill>
                  <a:schemeClr val="bg1"/>
                </a:solidFill>
              </a:rPr>
              <a:t>As we see the truth with spiritual eyes, we will lay it up in our hearts (Psa. 119:11); defend it (Phil. 1:17); contend for it (Jude 3); live it (</a:t>
            </a:r>
            <a:r>
              <a:rPr lang="en-US" sz="2900" dirty="0" err="1" smtClean="0">
                <a:solidFill>
                  <a:schemeClr val="bg1"/>
                </a:solidFill>
              </a:rPr>
              <a:t>Lk</a:t>
            </a:r>
            <a:r>
              <a:rPr lang="en-US" sz="2900" dirty="0" smtClean="0">
                <a:solidFill>
                  <a:schemeClr val="bg1"/>
                </a:solidFill>
              </a:rPr>
              <a:t>. 6:46).</a:t>
            </a:r>
            <a:endParaRPr lang="en-US" sz="2900" dirty="0">
              <a:solidFill>
                <a:schemeClr val="bg1"/>
              </a:solidFill>
            </a:endParaRPr>
          </a:p>
        </p:txBody>
      </p:sp>
      <p:sp>
        <p:nvSpPr>
          <p:cNvPr id="4" name="Rectangle 3"/>
          <p:cNvSpPr/>
          <p:nvPr/>
        </p:nvSpPr>
        <p:spPr>
          <a:xfrm>
            <a:off x="0" y="0"/>
            <a:ext cx="9144000" cy="769441"/>
          </a:xfrm>
          <a:prstGeom prst="rect">
            <a:avLst/>
          </a:prstGeom>
          <a:noFill/>
        </p:spPr>
        <p:txBody>
          <a:bodyPr wrap="square" lIns="91440" tIns="45720" rIns="91440" bIns="45720">
            <a:spAutoFit/>
          </a:bodyPr>
          <a:lstStyle/>
          <a:p>
            <a:r>
              <a:rPr lang="en-US"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Eyes that see (know) the value of…</a:t>
            </a:r>
            <a:endParaRPr lang="en-US" sz="4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80449159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0"/>
            <a:ext cx="9144000" cy="5600700"/>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100" dirty="0" smtClean="0">
                <a:solidFill>
                  <a:sysClr val="window" lastClr="FFFFFF"/>
                </a:solidFill>
                <a:latin typeface="David" pitchFamily="34" charset="-79"/>
                <a:cs typeface="David" pitchFamily="34" charset="-79"/>
              </a:rPr>
              <a:t>Isaiah 53 </a:t>
            </a:r>
          </a:p>
          <a:p>
            <a:pPr algn="l">
              <a:defRPr/>
            </a:pPr>
            <a:r>
              <a:rPr lang="en-US" sz="3100" dirty="0">
                <a:solidFill>
                  <a:sysClr val="window" lastClr="FFFFFF"/>
                </a:solidFill>
                <a:latin typeface="David" pitchFamily="34" charset="-79"/>
                <a:cs typeface="David" pitchFamily="34" charset="-79"/>
              </a:rPr>
              <a:t> 4 Surely He has borne our </a:t>
            </a:r>
            <a:r>
              <a:rPr lang="en-US" sz="3100" dirty="0" err="1">
                <a:solidFill>
                  <a:sysClr val="window" lastClr="FFFFFF"/>
                </a:solidFill>
                <a:latin typeface="David" pitchFamily="34" charset="-79"/>
                <a:cs typeface="David" pitchFamily="34" charset="-79"/>
              </a:rPr>
              <a:t>griefs</a:t>
            </a:r>
            <a:r>
              <a:rPr lang="en-US" sz="3100" dirty="0">
                <a:solidFill>
                  <a:sysClr val="window" lastClr="FFFFFF"/>
                </a:solidFill>
                <a:latin typeface="David" pitchFamily="34" charset="-79"/>
                <a:cs typeface="David" pitchFamily="34" charset="-79"/>
              </a:rPr>
              <a:t> </a:t>
            </a:r>
          </a:p>
          <a:p>
            <a:pPr algn="l">
              <a:defRPr/>
            </a:pPr>
            <a:r>
              <a:rPr lang="en-US" sz="3100" dirty="0">
                <a:solidFill>
                  <a:sysClr val="window" lastClr="FFFFFF"/>
                </a:solidFill>
                <a:latin typeface="David" pitchFamily="34" charset="-79"/>
                <a:cs typeface="David" pitchFamily="34" charset="-79"/>
              </a:rPr>
              <a:t>      And carried our sorrows; </a:t>
            </a:r>
          </a:p>
          <a:p>
            <a:pPr algn="l">
              <a:defRPr/>
            </a:pPr>
            <a:r>
              <a:rPr lang="en-US" sz="3100" dirty="0">
                <a:solidFill>
                  <a:sysClr val="window" lastClr="FFFFFF"/>
                </a:solidFill>
                <a:latin typeface="David" pitchFamily="34" charset="-79"/>
                <a:cs typeface="David" pitchFamily="34" charset="-79"/>
              </a:rPr>
              <a:t>      Yet we esteemed Him stricken, </a:t>
            </a:r>
          </a:p>
          <a:p>
            <a:pPr algn="l">
              <a:defRPr/>
            </a:pPr>
            <a:r>
              <a:rPr lang="en-US" sz="3100" dirty="0">
                <a:solidFill>
                  <a:sysClr val="window" lastClr="FFFFFF"/>
                </a:solidFill>
                <a:latin typeface="David" pitchFamily="34" charset="-79"/>
                <a:cs typeface="David" pitchFamily="34" charset="-79"/>
              </a:rPr>
              <a:t>      Smitten by God, and afflicted.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5 </a:t>
            </a:r>
            <a:r>
              <a:rPr lang="en-US" sz="3100" dirty="0">
                <a:solidFill>
                  <a:sysClr val="window" lastClr="FFFFFF"/>
                </a:solidFill>
                <a:latin typeface="David" pitchFamily="34" charset="-79"/>
                <a:cs typeface="David" pitchFamily="34" charset="-79"/>
              </a:rPr>
              <a:t>But He was wounded for our transgressions, </a:t>
            </a:r>
          </a:p>
          <a:p>
            <a:pPr algn="l">
              <a:defRPr/>
            </a:pPr>
            <a:r>
              <a:rPr lang="en-US" sz="3100" dirty="0">
                <a:solidFill>
                  <a:sysClr val="window" lastClr="FFFFFF"/>
                </a:solidFill>
                <a:latin typeface="David" pitchFamily="34" charset="-79"/>
                <a:cs typeface="David" pitchFamily="34" charset="-79"/>
              </a:rPr>
              <a:t>      He was bruised for our iniquities; </a:t>
            </a:r>
          </a:p>
          <a:p>
            <a:pPr algn="l">
              <a:defRPr/>
            </a:pPr>
            <a:r>
              <a:rPr lang="en-US" sz="3100" dirty="0">
                <a:solidFill>
                  <a:sysClr val="window" lastClr="FFFFFF"/>
                </a:solidFill>
                <a:latin typeface="David" pitchFamily="34" charset="-79"/>
                <a:cs typeface="David" pitchFamily="34" charset="-79"/>
              </a:rPr>
              <a:t>      The chastisement for our peace was upon Him, </a:t>
            </a:r>
          </a:p>
          <a:p>
            <a:pPr algn="l">
              <a:defRPr/>
            </a:pPr>
            <a:r>
              <a:rPr lang="en-US" sz="3100" dirty="0">
                <a:solidFill>
                  <a:sysClr val="window" lastClr="FFFFFF"/>
                </a:solidFill>
                <a:latin typeface="David" pitchFamily="34" charset="-79"/>
                <a:cs typeface="David" pitchFamily="34" charset="-79"/>
              </a:rPr>
              <a:t>      And by His stripes we are healed. </a:t>
            </a:r>
          </a:p>
          <a:p>
            <a:pPr algn="l">
              <a:defRPr/>
            </a:pPr>
            <a:r>
              <a:rPr lang="en-US" sz="3100" dirty="0">
                <a:solidFill>
                  <a:sysClr val="window" lastClr="FFFFFF"/>
                </a:solidFill>
                <a:latin typeface="David" pitchFamily="34" charset="-79"/>
                <a:cs typeface="David" pitchFamily="34" charset="-79"/>
              </a:rPr>
              <a:t>  </a:t>
            </a:r>
            <a:r>
              <a:rPr lang="en-US" sz="3100" dirty="0" smtClean="0">
                <a:solidFill>
                  <a:sysClr val="window" lastClr="FFFFFF"/>
                </a:solidFill>
                <a:latin typeface="David" pitchFamily="34" charset="-79"/>
                <a:cs typeface="David" pitchFamily="34" charset="-79"/>
              </a:rPr>
              <a:t>6 </a:t>
            </a:r>
            <a:r>
              <a:rPr lang="en-US" sz="3100" dirty="0">
                <a:solidFill>
                  <a:sysClr val="window" lastClr="FFFFFF"/>
                </a:solidFill>
                <a:latin typeface="David" pitchFamily="34" charset="-79"/>
                <a:cs typeface="David" pitchFamily="34" charset="-79"/>
              </a:rPr>
              <a:t>All we like sheep have gone astray; </a:t>
            </a:r>
          </a:p>
          <a:p>
            <a:pPr algn="l">
              <a:defRPr/>
            </a:pPr>
            <a:r>
              <a:rPr lang="en-US" sz="3100" dirty="0">
                <a:solidFill>
                  <a:sysClr val="window" lastClr="FFFFFF"/>
                </a:solidFill>
                <a:latin typeface="David" pitchFamily="34" charset="-79"/>
                <a:cs typeface="David" pitchFamily="34" charset="-79"/>
              </a:rPr>
              <a:t>      We have turned, every one, to his own way; </a:t>
            </a:r>
          </a:p>
          <a:p>
            <a:pPr algn="l">
              <a:defRPr/>
            </a:pPr>
            <a:r>
              <a:rPr lang="en-US" sz="3100" dirty="0">
                <a:solidFill>
                  <a:sysClr val="window" lastClr="FFFFFF"/>
                </a:solidFill>
                <a:latin typeface="David" pitchFamily="34" charset="-79"/>
                <a:cs typeface="David" pitchFamily="34" charset="-79"/>
              </a:rPr>
              <a:t>      And the LORD has laid on Him the iniquity of us all.</a:t>
            </a:r>
            <a:endParaRPr lang="en-US" sz="3100" dirty="0" smtClean="0">
              <a:solidFill>
                <a:sysClr val="windowText" lastClr="000000"/>
              </a:solidFill>
              <a:latin typeface="David" pitchFamily="34" charset="-79"/>
              <a:cs typeface="David" pitchFamily="34" charset="-79"/>
            </a:endParaRPr>
          </a:p>
        </p:txBody>
      </p:sp>
    </p:spTree>
    <p:extLst>
      <p:ext uri="{BB962C8B-B14F-4D97-AF65-F5344CB8AC3E}">
        <p14:creationId xmlns:p14="http://schemas.microsoft.com/office/powerpoint/2010/main" val="250611473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9440"/>
            <a:ext cx="9144000" cy="4221660"/>
          </a:xfrm>
        </p:spPr>
        <p:txBody>
          <a:bodyPr>
            <a:normAutofit/>
          </a:bodyPr>
          <a:lstStyle/>
          <a:p>
            <a:r>
              <a:rPr lang="en-US" dirty="0" smtClean="0">
                <a:solidFill>
                  <a:schemeClr val="bg1"/>
                </a:solidFill>
              </a:rPr>
              <a:t>Gospel Preaching - 1 Cor. 1:18-25; Rom. 10:8-17</a:t>
            </a:r>
          </a:p>
          <a:p>
            <a:pPr lvl="1"/>
            <a:r>
              <a:rPr lang="en-US" dirty="0" smtClean="0">
                <a:solidFill>
                  <a:schemeClr val="bg1"/>
                </a:solidFill>
              </a:rPr>
              <a:t>Affects whether we want to listen to it; support it with our time, money, whole life, use it to save the lost.</a:t>
            </a:r>
          </a:p>
          <a:p>
            <a:r>
              <a:rPr lang="en-US" dirty="0" smtClean="0">
                <a:solidFill>
                  <a:schemeClr val="bg1"/>
                </a:solidFill>
              </a:rPr>
              <a:t>The Church of Christ - 1 Tim. 3:15; Eph. 1:22-23; 	Eph. 3:21; Eph. 5:25-27</a:t>
            </a:r>
          </a:p>
          <a:p>
            <a:pPr lvl="1"/>
            <a:r>
              <a:rPr lang="en-US" dirty="0" smtClean="0">
                <a:solidFill>
                  <a:schemeClr val="bg1"/>
                </a:solidFill>
              </a:rPr>
              <a:t>Affects how we treat her: Respect, love, concern, unity, honor, service; or with negligence, selfishness, pettiness, arrogance and boasting.</a:t>
            </a:r>
            <a:endParaRPr lang="en-US" dirty="0">
              <a:solidFill>
                <a:schemeClr val="bg1"/>
              </a:solidFill>
            </a:endParaRPr>
          </a:p>
        </p:txBody>
      </p:sp>
      <p:sp>
        <p:nvSpPr>
          <p:cNvPr id="4" name="Rectangle 3"/>
          <p:cNvSpPr/>
          <p:nvPr/>
        </p:nvSpPr>
        <p:spPr>
          <a:xfrm>
            <a:off x="0" y="0"/>
            <a:ext cx="9144000" cy="769441"/>
          </a:xfrm>
          <a:prstGeom prst="rect">
            <a:avLst/>
          </a:prstGeom>
          <a:noFill/>
        </p:spPr>
        <p:txBody>
          <a:bodyPr wrap="square" lIns="91440" tIns="45720" rIns="91440" bIns="45720">
            <a:spAutoFit/>
          </a:bodyPr>
          <a:lstStyle/>
          <a:p>
            <a:r>
              <a:rPr lang="en-US"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Eyes that see (know) the value of…</a:t>
            </a:r>
            <a:endParaRPr lang="en-US" sz="4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90761949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9440"/>
            <a:ext cx="9144000" cy="4221660"/>
          </a:xfrm>
        </p:spPr>
        <p:txBody>
          <a:bodyPr>
            <a:normAutofit/>
          </a:bodyPr>
          <a:lstStyle/>
          <a:p>
            <a:r>
              <a:rPr lang="en-US" sz="3600" dirty="0" smtClean="0">
                <a:solidFill>
                  <a:schemeClr val="bg1"/>
                </a:solidFill>
              </a:rPr>
              <a:t>Heaven – Rev. 21:1</a:t>
            </a:r>
          </a:p>
          <a:p>
            <a:pPr lvl="1"/>
            <a:r>
              <a:rPr lang="en-US" sz="3200" dirty="0" smtClean="0">
                <a:solidFill>
                  <a:schemeClr val="bg1"/>
                </a:solidFill>
              </a:rPr>
              <a:t>Affects whether being a devout Christian is most important to us.</a:t>
            </a:r>
            <a:endParaRPr lang="en-US" sz="3200" dirty="0">
              <a:solidFill>
                <a:schemeClr val="bg1"/>
              </a:solidFill>
            </a:endParaRPr>
          </a:p>
        </p:txBody>
      </p:sp>
      <p:sp>
        <p:nvSpPr>
          <p:cNvPr id="4" name="Rectangle 3"/>
          <p:cNvSpPr/>
          <p:nvPr/>
        </p:nvSpPr>
        <p:spPr>
          <a:xfrm>
            <a:off x="0" y="0"/>
            <a:ext cx="9144000" cy="769441"/>
          </a:xfrm>
          <a:prstGeom prst="rect">
            <a:avLst/>
          </a:prstGeom>
          <a:noFill/>
        </p:spPr>
        <p:txBody>
          <a:bodyPr wrap="square" lIns="91440" tIns="45720" rIns="91440" bIns="45720">
            <a:spAutoFit/>
          </a:bodyPr>
          <a:lstStyle/>
          <a:p>
            <a:r>
              <a:rPr lang="en-US" sz="4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Eyes that see (know) the value of…</a:t>
            </a:r>
            <a:endParaRPr lang="en-US" sz="4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85547542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144000" cy="4381236"/>
          </a:xfrm>
        </p:spPr>
        <p:txBody>
          <a:bodyPr>
            <a:normAutofit fontScale="85000" lnSpcReduction="20000"/>
          </a:bodyPr>
          <a:lstStyle/>
          <a:p>
            <a:pPr marL="0" indent="0" algn="ctr">
              <a:buNone/>
            </a:pPr>
            <a:r>
              <a:rPr lang="en-US" sz="3600" i="1" dirty="0" smtClean="0">
                <a:solidFill>
                  <a:schemeClr val="bg1"/>
                </a:solidFill>
              </a:rPr>
              <a:t> These all died in faith, not having received the promises, but having seen them afar off were assured of them, embraced them and confessed that they were strangers and pilgrims on the earth. 14 For those who say such things declare plainly that they seek a homeland. 15 And truly if they had called to mind that country from which they had come out, they would have had opportunity to return. 16 But now they desire a better, that is, a heavenly country. Therefore God is not ashamed to be called their God, for He has prepared a city for them.</a:t>
            </a:r>
            <a:endParaRPr lang="en-US" sz="3600" i="1" dirty="0">
              <a:solidFill>
                <a:schemeClr val="bg1"/>
              </a:solidFill>
            </a:endParaRPr>
          </a:p>
        </p:txBody>
      </p:sp>
      <p:sp>
        <p:nvSpPr>
          <p:cNvPr id="4" name="Rectangle 3"/>
          <p:cNvSpPr/>
          <p:nvPr/>
        </p:nvSpPr>
        <p:spPr>
          <a:xfrm>
            <a:off x="-23004" y="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Hebrews 11:13-16</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68982222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900"/>
            <a:ext cx="9144000" cy="4381236"/>
          </a:xfrm>
        </p:spPr>
        <p:txBody>
          <a:bodyPr>
            <a:normAutofit fontScale="92500"/>
          </a:bodyPr>
          <a:lstStyle/>
          <a:p>
            <a:pPr marL="0" indent="0" algn="ctr">
              <a:buNone/>
            </a:pPr>
            <a:r>
              <a:rPr lang="en-US" sz="3600" i="1" dirty="0" smtClean="0">
                <a:solidFill>
                  <a:schemeClr val="bg1"/>
                </a:solidFill>
              </a:rPr>
              <a:t>“Therefore we also, since we are surrounded by so great a cloud of witnesses, let us lay aside every weight, and the sin which so easily ensnares us, and let us run with endurance the race that is set before us, 2 looking unto Jesus, the author and finisher of our faith, who for the joy that was set before Him endured the cross, despising the shame, and has sat down at the right hand of the throne of God.”</a:t>
            </a:r>
            <a:endParaRPr lang="en-US" sz="3600" i="1" dirty="0">
              <a:solidFill>
                <a:schemeClr val="bg1"/>
              </a:solidFill>
            </a:endParaRPr>
          </a:p>
        </p:txBody>
      </p:sp>
      <p:sp>
        <p:nvSpPr>
          <p:cNvPr id="4" name="Rectangle 3"/>
          <p:cNvSpPr/>
          <p:nvPr/>
        </p:nvSpPr>
        <p:spPr>
          <a:xfrm>
            <a:off x="-23004" y="0"/>
            <a:ext cx="9144000" cy="923330"/>
          </a:xfrm>
          <a:prstGeom prst="rect">
            <a:avLst/>
          </a:prstGeom>
          <a:noFill/>
        </p:spPr>
        <p:txBody>
          <a:bodyPr wrap="square" lIns="91440" tIns="45720" rIns="91440" bIns="45720">
            <a:spAutoFit/>
          </a:bodyPr>
          <a:lstStyle/>
          <a:p>
            <a:pPr algn="ctr"/>
            <a:r>
              <a:rPr lang="en-US" sz="54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Hebrews 12:1,2</a:t>
            </a:r>
            <a:endParaRPr lang="en-US" sz="5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491325091"/>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78"/>
            <a:ext cx="9296400" cy="582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88426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1104900"/>
            <a:ext cx="7086600" cy="3985706"/>
          </a:xfrm>
          <a:prstGeom prst="rect">
            <a:avLst/>
          </a:prstGeom>
          <a:noFill/>
        </p:spPr>
        <p:txBody>
          <a:bodyPr wrap="square" lIns="91440" tIns="45720" rIns="91440" bIns="45720">
            <a:spAutoFit/>
          </a:bodyPr>
          <a:lstStyle/>
          <a:p>
            <a:r>
              <a:rPr lang="en-US" sz="115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     God’s 		  </a:t>
            </a:r>
            <a:r>
              <a:rPr lang="en-US" sz="138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rPr>
              <a:t>View</a:t>
            </a:r>
            <a:endParaRPr lang="en-US" sz="11500" b="1" i="1" spc="50" dirty="0" smtClean="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65185906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87"/>
            <a:ext cx="9144000" cy="5772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p:cNvSpPr>
          <p:nvPr/>
        </p:nvSpPr>
        <p:spPr bwMode="auto">
          <a:xfrm>
            <a:off x="0" y="33787"/>
            <a:ext cx="9144000" cy="5566913"/>
          </a:xfrm>
          <a:prstGeom prst="rect">
            <a:avLst/>
          </a:prstGeom>
          <a:solidFill>
            <a:sysClr val="windowText" lastClr="000000">
              <a:alpha val="62000"/>
            </a:sys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prstClr val="white"/>
                </a:solidFill>
                <a:latin typeface="David" pitchFamily="34" charset="-79"/>
                <a:cs typeface="David" pitchFamily="34" charset="-79"/>
              </a:rPr>
              <a:t>1 Corinthians 11</a:t>
            </a:r>
          </a:p>
          <a:p>
            <a:pPr algn="l"/>
            <a:r>
              <a:rPr lang="en-US" sz="2900" dirty="0">
                <a:solidFill>
                  <a:prstClr val="white"/>
                </a:solidFill>
                <a:latin typeface="David" pitchFamily="34" charset="-79"/>
                <a:cs typeface="David" pitchFamily="34" charset="-79"/>
              </a:rPr>
              <a:t>23 For I received from the Lord that which I also delivered to you: that the Lord Jesus on the same night in which He was betrayed took bread; </a:t>
            </a:r>
            <a:endParaRPr lang="en-US" sz="2900" dirty="0" smtClean="0">
              <a:solidFill>
                <a:prstClr val="white"/>
              </a:solidFill>
              <a:latin typeface="David" pitchFamily="34" charset="-79"/>
              <a:cs typeface="David" pitchFamily="34" charset="-79"/>
            </a:endParaRPr>
          </a:p>
          <a:p>
            <a:pPr algn="l"/>
            <a:r>
              <a:rPr lang="en-US" sz="2900" dirty="0" smtClean="0">
                <a:solidFill>
                  <a:prstClr val="white"/>
                </a:solidFill>
                <a:latin typeface="David" pitchFamily="34" charset="-79"/>
                <a:cs typeface="David" pitchFamily="34" charset="-79"/>
              </a:rPr>
              <a:t>24 </a:t>
            </a:r>
            <a:r>
              <a:rPr lang="en-US" sz="2900" dirty="0">
                <a:solidFill>
                  <a:prstClr val="white"/>
                </a:solidFill>
                <a:latin typeface="David" pitchFamily="34" charset="-79"/>
                <a:cs typeface="David" pitchFamily="34" charset="-79"/>
              </a:rPr>
              <a:t>and when He had given thanks, He broke it and said, “Take, </a:t>
            </a:r>
            <a:r>
              <a:rPr lang="en-US" sz="2900" dirty="0" smtClean="0">
                <a:solidFill>
                  <a:prstClr val="white"/>
                </a:solidFill>
                <a:latin typeface="David" pitchFamily="34" charset="-79"/>
                <a:cs typeface="David" pitchFamily="34" charset="-79"/>
              </a:rPr>
              <a:t>eat, this </a:t>
            </a:r>
            <a:r>
              <a:rPr lang="en-US" sz="2900" dirty="0">
                <a:solidFill>
                  <a:prstClr val="white"/>
                </a:solidFill>
                <a:latin typeface="David" pitchFamily="34" charset="-79"/>
                <a:cs typeface="David" pitchFamily="34" charset="-79"/>
              </a:rPr>
              <a:t>is My body which is </a:t>
            </a:r>
            <a:r>
              <a:rPr lang="en-US" sz="2900" dirty="0" smtClean="0">
                <a:solidFill>
                  <a:prstClr val="white"/>
                </a:solidFill>
                <a:latin typeface="David" pitchFamily="34" charset="-79"/>
                <a:cs typeface="David" pitchFamily="34" charset="-79"/>
              </a:rPr>
              <a:t>broken for </a:t>
            </a:r>
            <a:r>
              <a:rPr lang="en-US" sz="2900" dirty="0">
                <a:solidFill>
                  <a:prstClr val="white"/>
                </a:solidFill>
                <a:latin typeface="David" pitchFamily="34" charset="-79"/>
                <a:cs typeface="David" pitchFamily="34" charset="-79"/>
              </a:rPr>
              <a:t>you; do this in remembrance of Me.” 25 In the same manner He also took the cup after supper, saying, “This cup is the new covenant in My blood. This do, as often as you drink it, in remembrance of Me.” </a:t>
            </a:r>
          </a:p>
          <a:p>
            <a:pPr algn="l"/>
            <a:r>
              <a:rPr lang="en-US" sz="2900" dirty="0">
                <a:solidFill>
                  <a:prstClr val="white"/>
                </a:solidFill>
                <a:latin typeface="David" pitchFamily="34" charset="-79"/>
                <a:cs typeface="David" pitchFamily="34" charset="-79"/>
              </a:rPr>
              <a:t>26 For as often as you eat this bread and drink this cup, you proclaim the Lord’s death till He comes.</a:t>
            </a:r>
          </a:p>
        </p:txBody>
      </p:sp>
    </p:spTree>
    <p:extLst>
      <p:ext uri="{BB962C8B-B14F-4D97-AF65-F5344CB8AC3E}">
        <p14:creationId xmlns:p14="http://schemas.microsoft.com/office/powerpoint/2010/main" val="728754690"/>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Handout – “My God Is Real”</a:t>
            </a:r>
          </a:p>
          <a:p>
            <a:pPr>
              <a:buClr>
                <a:srgbClr val="F3A447"/>
              </a:buClr>
              <a:defRPr/>
            </a:pPr>
            <a:r>
              <a:rPr lang="en-US" sz="3250" b="1" dirty="0" smtClean="0">
                <a:solidFill>
                  <a:prstClr val="white"/>
                </a:solidFill>
                <a:latin typeface="Constantia"/>
              </a:rPr>
              <a:t>S-38 – We Will Glorify</a:t>
            </a: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S-21 – Come, Share The Lord</a:t>
            </a:r>
          </a:p>
          <a:p>
            <a:pPr>
              <a:buClr>
                <a:srgbClr val="F3A447"/>
              </a:buClr>
              <a:defRPr/>
            </a:pPr>
            <a:r>
              <a:rPr lang="en-US" sz="3250" b="1" dirty="0" smtClean="0">
                <a:solidFill>
                  <a:prstClr val="white"/>
                </a:solidFill>
                <a:latin typeface="Constantia"/>
              </a:rPr>
              <a:t>372 – We Thank Thee, O Father</a:t>
            </a:r>
          </a:p>
          <a:p>
            <a:pPr>
              <a:buClr>
                <a:srgbClr val="F3A447"/>
              </a:buClr>
              <a:defRPr/>
            </a:pPr>
            <a:r>
              <a:rPr lang="en-US" sz="3200" b="1" dirty="0" smtClean="0">
                <a:solidFill>
                  <a:prstClr val="white"/>
                </a:solidFill>
                <a:latin typeface="Constantia"/>
              </a:rPr>
              <a:t>S-74 – My Eyes Have Seen Your Glory</a:t>
            </a: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284 – What Will Your Answer Be?</a:t>
            </a:r>
          </a:p>
          <a:p>
            <a:pPr>
              <a:buClr>
                <a:srgbClr val="F3A447"/>
              </a:buClr>
              <a:defRPr/>
            </a:pPr>
            <a:r>
              <a:rPr lang="en-US" sz="3250" b="1" dirty="0" smtClean="0">
                <a:solidFill>
                  <a:prstClr val="white"/>
                </a:solidFill>
                <a:latin typeface="Constantia"/>
              </a:rPr>
              <a:t>430 – Take The Name Of Jesus With You</a:t>
            </a:r>
          </a:p>
        </p:txBody>
      </p:sp>
    </p:spTree>
    <p:extLst>
      <p:ext uri="{BB962C8B-B14F-4D97-AF65-F5344CB8AC3E}">
        <p14:creationId xmlns:p14="http://schemas.microsoft.com/office/powerpoint/2010/main" val="428081223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873411"/>
            <a:ext cx="9144000" cy="4841590"/>
          </a:xfrm>
          <a:solidFill>
            <a:sysClr val="windowText" lastClr="000000">
              <a:alpha val="42000"/>
            </a:sysClr>
          </a:solidFill>
        </p:spPr>
        <p:txBody>
          <a:bodyPr>
            <a:noAutofit/>
          </a:bodyPr>
          <a:lstStyle/>
          <a:p>
            <a:pPr marL="0" indent="0" algn="ctr">
              <a:buNone/>
            </a:pPr>
            <a:r>
              <a:rPr lang="en-US" sz="3600" i="1" dirty="0" smtClean="0">
                <a:solidFill>
                  <a:schemeClr val="bg1"/>
                </a:solidFill>
              </a:rPr>
              <a:t>“Now concerning the collection for the saints, as I have given orders to the churches of Galatia, so you must do also: 2 On the first day of the week let each one of you lay something aside, storing up as he may prosper, that there be no collections when I come.” – 1 Corinthians 16:1,2</a:t>
            </a:r>
            <a:endParaRPr lang="en-US" sz="3600" i="1" dirty="0">
              <a:solidFill>
                <a:schemeClr val="bg1"/>
              </a:solidFill>
            </a:endParaRPr>
          </a:p>
        </p:txBody>
      </p:sp>
      <p:sp>
        <p:nvSpPr>
          <p:cNvPr id="5" name="Rectangle 4"/>
          <p:cNvSpPr/>
          <p:nvPr/>
        </p:nvSpPr>
        <p:spPr>
          <a:xfrm>
            <a:off x="0" y="42413"/>
            <a:ext cx="9144000" cy="830997"/>
          </a:xfrm>
          <a:prstGeom prst="rect">
            <a:avLst/>
          </a:prstGeom>
          <a:solidFill>
            <a:sysClr val="windowText" lastClr="000000">
              <a:alpha val="40000"/>
            </a:sysClr>
          </a:solidFill>
        </p:spPr>
        <p:txBody>
          <a:bodyPr wrap="square" lIns="91440" tIns="45720" rIns="91440" bIns="45720">
            <a:spAutoFit/>
          </a:bodyPr>
          <a:lstStyle/>
          <a:p>
            <a:pPr algn="ctr"/>
            <a:endParaRPr lang="en-US" sz="4800" b="1" i="1"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2210377983"/>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p:cNvSpPr>
          <p:nvPr/>
        </p:nvSpPr>
        <p:spPr>
          <a:xfrm>
            <a:off x="152399" y="266700"/>
            <a:ext cx="8839201" cy="5029200"/>
          </a:xfrm>
          <a:prstGeom prst="rect">
            <a:avLst/>
          </a:prstGeom>
        </p:spPr>
        <p:txBody>
          <a:bodyPr vert="horz">
            <a:no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defRPr/>
            </a:pPr>
            <a:r>
              <a:rPr lang="en-US" sz="3250" b="1" dirty="0" smtClean="0">
                <a:solidFill>
                  <a:prstClr val="white"/>
                </a:solidFill>
                <a:latin typeface="Constantia"/>
              </a:rPr>
              <a:t>Handout – “My God Is Real”</a:t>
            </a:r>
          </a:p>
          <a:p>
            <a:pPr>
              <a:buClr>
                <a:srgbClr val="F3A447"/>
              </a:buClr>
              <a:defRPr/>
            </a:pPr>
            <a:r>
              <a:rPr lang="en-US" sz="3250" b="1" dirty="0" smtClean="0">
                <a:solidFill>
                  <a:prstClr val="white"/>
                </a:solidFill>
                <a:latin typeface="Constantia"/>
              </a:rPr>
              <a:t>S-38 – We Will Glorify</a:t>
            </a:r>
          </a:p>
          <a:p>
            <a:pPr>
              <a:buClr>
                <a:srgbClr val="F3A447"/>
              </a:buClr>
              <a:defRPr/>
            </a:pPr>
            <a:r>
              <a:rPr lang="en-US" sz="3250" b="1" dirty="0" smtClean="0">
                <a:solidFill>
                  <a:prstClr val="white"/>
                </a:solidFill>
                <a:latin typeface="Constantia"/>
              </a:rPr>
              <a:t>Opening Prayer</a:t>
            </a:r>
          </a:p>
          <a:p>
            <a:pPr>
              <a:buClr>
                <a:srgbClr val="F3A447"/>
              </a:buClr>
              <a:defRPr/>
            </a:pPr>
            <a:r>
              <a:rPr lang="en-US" sz="3250" b="1" dirty="0" smtClean="0">
                <a:solidFill>
                  <a:prstClr val="white"/>
                </a:solidFill>
                <a:latin typeface="Constantia"/>
              </a:rPr>
              <a:t>S-21 – Come, Share The Lord</a:t>
            </a:r>
          </a:p>
          <a:p>
            <a:pPr>
              <a:buClr>
                <a:srgbClr val="F3A447"/>
              </a:buClr>
              <a:defRPr/>
            </a:pPr>
            <a:r>
              <a:rPr lang="en-US" sz="3250" b="1" dirty="0" smtClean="0">
                <a:solidFill>
                  <a:prstClr val="white"/>
                </a:solidFill>
                <a:latin typeface="Constantia"/>
              </a:rPr>
              <a:t>372 – We Thank Thee, O Father</a:t>
            </a:r>
          </a:p>
          <a:p>
            <a:pPr>
              <a:buClr>
                <a:srgbClr val="F3A447"/>
              </a:buClr>
              <a:defRPr/>
            </a:pPr>
            <a:r>
              <a:rPr lang="en-US" sz="3200" b="1" dirty="0" smtClean="0">
                <a:solidFill>
                  <a:prstClr val="white"/>
                </a:solidFill>
                <a:latin typeface="Constantia"/>
              </a:rPr>
              <a:t>S-74 – My Eyes Have Seen Your Glory</a:t>
            </a:r>
          </a:p>
          <a:p>
            <a:pPr>
              <a:buClr>
                <a:srgbClr val="F3A447"/>
              </a:buClr>
              <a:defRPr/>
            </a:pPr>
            <a:r>
              <a:rPr lang="en-US" sz="3250" b="1" dirty="0" smtClean="0">
                <a:solidFill>
                  <a:prstClr val="white"/>
                </a:solidFill>
                <a:latin typeface="Constantia"/>
              </a:rPr>
              <a:t>Sermon </a:t>
            </a:r>
            <a:endParaRPr lang="en-US" sz="3250" b="1" dirty="0">
              <a:solidFill>
                <a:prstClr val="white"/>
              </a:solidFill>
              <a:latin typeface="Constantia"/>
            </a:endParaRPr>
          </a:p>
          <a:p>
            <a:pPr>
              <a:buClr>
                <a:srgbClr val="F3A447"/>
              </a:buClr>
              <a:defRPr/>
            </a:pPr>
            <a:r>
              <a:rPr lang="en-US" sz="3250" b="1" dirty="0" smtClean="0">
                <a:solidFill>
                  <a:prstClr val="white"/>
                </a:solidFill>
                <a:latin typeface="Constantia"/>
              </a:rPr>
              <a:t>284 – What Will Your Answer Be?</a:t>
            </a:r>
          </a:p>
          <a:p>
            <a:pPr>
              <a:buClr>
                <a:srgbClr val="F3A447"/>
              </a:buClr>
              <a:defRPr/>
            </a:pPr>
            <a:r>
              <a:rPr lang="en-US" sz="3250" b="1" dirty="0" smtClean="0">
                <a:solidFill>
                  <a:prstClr val="white"/>
                </a:solidFill>
                <a:latin typeface="Constantia"/>
              </a:rPr>
              <a:t>430 – Take The Name Of Jesus With You</a:t>
            </a:r>
          </a:p>
        </p:txBody>
      </p:sp>
    </p:spTree>
    <p:extLst>
      <p:ext uri="{BB962C8B-B14F-4D97-AF65-F5344CB8AC3E}">
        <p14:creationId xmlns:p14="http://schemas.microsoft.com/office/powerpoint/2010/main" val="428081223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0128" r="20513"/>
          <a:stretch/>
        </p:blipFill>
        <p:spPr bwMode="auto">
          <a:xfrm>
            <a:off x="-27432" y="0"/>
            <a:ext cx="4864609"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4648199" y="44450"/>
            <a:ext cx="4495801" cy="56705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17585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28" r="20513"/>
          <a:stretch/>
        </p:blipFill>
        <p:spPr bwMode="auto">
          <a:xfrm>
            <a:off x="-27432" y="0"/>
            <a:ext cx="4864609"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44450"/>
            <a:ext cx="4495801" cy="56705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87316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0"/>
            <a:ext cx="9144000" cy="1569660"/>
          </a:xfrm>
          <a:prstGeom prst="rect">
            <a:avLst/>
          </a:prstGeom>
          <a:noFill/>
        </p:spPr>
        <p:txBody>
          <a:bodyPr wrap="square" lIns="91440" tIns="45720" rIns="91440" bIns="45720">
            <a:spAutoFit/>
          </a:bodyPr>
          <a:lstStyle/>
          <a:p>
            <a:pPr algn="ctr"/>
            <a:r>
              <a:rPr lang="en-US" sz="96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Good, Clear…</a:t>
            </a:r>
            <a:endParaRPr lang="en-US" sz="96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
        <p:nvSpPr>
          <p:cNvPr id="5" name="Rectangle 4"/>
          <p:cNvSpPr/>
          <p:nvPr/>
        </p:nvSpPr>
        <p:spPr>
          <a:xfrm>
            <a:off x="0" y="3527045"/>
            <a:ext cx="9144000" cy="2215991"/>
          </a:xfrm>
          <a:prstGeom prst="rect">
            <a:avLst/>
          </a:prstGeom>
          <a:noFill/>
        </p:spPr>
        <p:txBody>
          <a:bodyPr wrap="square" lIns="91440" tIns="45720" rIns="91440" bIns="45720">
            <a:spAutoFit/>
          </a:bodyPr>
          <a:lstStyle/>
          <a:p>
            <a:pPr algn="ctr"/>
            <a:r>
              <a:rPr lang="en-US" sz="13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rPr>
              <a:t>Vision</a:t>
            </a:r>
            <a:endParaRPr lang="en-US" sz="13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354530479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1069</Words>
  <Application>Microsoft Office PowerPoint</Application>
  <PresentationFormat>On-screen Show (16:10)</PresentationFormat>
  <Paragraphs>97</Paragraphs>
  <Slides>25</Slides>
  <Notes>0</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 Dickerson</dc:creator>
  <cp:lastModifiedBy>DJ Dickerson</cp:lastModifiedBy>
  <cp:revision>18</cp:revision>
  <dcterms:created xsi:type="dcterms:W3CDTF">2012-05-26T22:23:07Z</dcterms:created>
  <dcterms:modified xsi:type="dcterms:W3CDTF">2012-05-27T14:58:05Z</dcterms:modified>
</cp:coreProperties>
</file>