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7" r:id="rId12"/>
    <p:sldId id="266" r:id="rId13"/>
    <p:sldId id="268" r:id="rId14"/>
    <p:sldId id="269" r:id="rId15"/>
    <p:sldId id="271" r:id="rId16"/>
    <p:sldId id="270" r:id="rId17"/>
    <p:sldId id="272" r:id="rId18"/>
    <p:sldId id="273" r:id="rId19"/>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936" y="-84"/>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D10F2F-FD88-497E-B938-01C5C230E82C}" type="datetimeFigureOut">
              <a:rPr lang="en-US" smtClean="0"/>
              <a:t>5/26/2012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54C8E-F6D6-459D-899B-2320D2082A90}" type="slidenum">
              <a:rPr lang="en-US" smtClean="0"/>
              <a:t>‹#›</a:t>
            </a:fld>
            <a:endParaRPr lang="en-US"/>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3969"/>
            <a:ext cx="9137649" cy="5711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2361991"/>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10F2F-FD88-497E-B938-01C5C230E82C}" type="datetimeFigureOut">
              <a:rPr lang="en-US" smtClean="0"/>
              <a:t>5/26/2012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54C8E-F6D6-459D-899B-2320D2082A90}" type="slidenum">
              <a:rPr lang="en-US" smtClean="0"/>
              <a:t>‹#›</a:t>
            </a:fld>
            <a:endParaRPr lang="en-US"/>
          </a:p>
        </p:txBody>
      </p:sp>
    </p:spTree>
    <p:extLst>
      <p:ext uri="{BB962C8B-B14F-4D97-AF65-F5344CB8AC3E}">
        <p14:creationId xmlns:p14="http://schemas.microsoft.com/office/powerpoint/2010/main" val="2725101290"/>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10F2F-FD88-497E-B938-01C5C230E82C}" type="datetimeFigureOut">
              <a:rPr lang="en-US" smtClean="0"/>
              <a:t>5/26/2012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54C8E-F6D6-459D-899B-2320D2082A90}" type="slidenum">
              <a:rPr lang="en-US" smtClean="0"/>
              <a:t>‹#›</a:t>
            </a:fld>
            <a:endParaRPr lang="en-US"/>
          </a:p>
        </p:txBody>
      </p:sp>
    </p:spTree>
    <p:extLst>
      <p:ext uri="{BB962C8B-B14F-4D97-AF65-F5344CB8AC3E}">
        <p14:creationId xmlns:p14="http://schemas.microsoft.com/office/powerpoint/2010/main" val="889114035"/>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10F2F-FD88-497E-B938-01C5C230E82C}" type="datetimeFigureOut">
              <a:rPr lang="en-US" smtClean="0"/>
              <a:t>5/26/2012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54C8E-F6D6-459D-899B-2320D2082A90}" type="slidenum">
              <a:rPr lang="en-US" smtClean="0"/>
              <a:t>‹#›</a:t>
            </a:fld>
            <a:endParaRPr lang="en-US"/>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3969"/>
            <a:ext cx="9137649" cy="5711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60514"/>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D10F2F-FD88-497E-B938-01C5C230E82C}" type="datetimeFigureOut">
              <a:rPr lang="en-US" smtClean="0"/>
              <a:t>5/26/2012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54C8E-F6D6-459D-899B-2320D2082A90}" type="slidenum">
              <a:rPr lang="en-US" smtClean="0"/>
              <a:t>‹#›</a:t>
            </a:fld>
            <a:endParaRPr lang="en-US"/>
          </a:p>
        </p:txBody>
      </p:sp>
    </p:spTree>
    <p:extLst>
      <p:ext uri="{BB962C8B-B14F-4D97-AF65-F5344CB8AC3E}">
        <p14:creationId xmlns:p14="http://schemas.microsoft.com/office/powerpoint/2010/main" val="509513447"/>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D10F2F-FD88-497E-B938-01C5C230E82C}" type="datetimeFigureOut">
              <a:rPr lang="en-US" smtClean="0"/>
              <a:t>5/26/2012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54C8E-F6D6-459D-899B-2320D2082A90}" type="slidenum">
              <a:rPr lang="en-US" smtClean="0"/>
              <a:t>‹#›</a:t>
            </a:fld>
            <a:endParaRPr lang="en-US"/>
          </a:p>
        </p:txBody>
      </p:sp>
    </p:spTree>
    <p:extLst>
      <p:ext uri="{BB962C8B-B14F-4D97-AF65-F5344CB8AC3E}">
        <p14:creationId xmlns:p14="http://schemas.microsoft.com/office/powerpoint/2010/main" val="2078874432"/>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D10F2F-FD88-497E-B938-01C5C230E82C}" type="datetimeFigureOut">
              <a:rPr lang="en-US" smtClean="0"/>
              <a:t>5/26/2012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D54C8E-F6D6-459D-899B-2320D2082A90}" type="slidenum">
              <a:rPr lang="en-US" smtClean="0"/>
              <a:t>‹#›</a:t>
            </a:fld>
            <a:endParaRPr lang="en-US"/>
          </a:p>
        </p:txBody>
      </p:sp>
    </p:spTree>
    <p:extLst>
      <p:ext uri="{BB962C8B-B14F-4D97-AF65-F5344CB8AC3E}">
        <p14:creationId xmlns:p14="http://schemas.microsoft.com/office/powerpoint/2010/main" val="217034315"/>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D10F2F-FD88-497E-B938-01C5C230E82C}" type="datetimeFigureOut">
              <a:rPr lang="en-US" smtClean="0"/>
              <a:t>5/26/2012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D54C8E-F6D6-459D-899B-2320D2082A90}" type="slidenum">
              <a:rPr lang="en-US" smtClean="0"/>
              <a:t>‹#›</a:t>
            </a:fld>
            <a:endParaRPr lang="en-US"/>
          </a:p>
        </p:txBody>
      </p:sp>
    </p:spTree>
    <p:extLst>
      <p:ext uri="{BB962C8B-B14F-4D97-AF65-F5344CB8AC3E}">
        <p14:creationId xmlns:p14="http://schemas.microsoft.com/office/powerpoint/2010/main" val="227260105"/>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D10F2F-FD88-497E-B938-01C5C230E82C}" type="datetimeFigureOut">
              <a:rPr lang="en-US" smtClean="0"/>
              <a:t>5/26/2012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D54C8E-F6D6-459D-899B-2320D2082A90}" type="slidenum">
              <a:rPr lang="en-US" smtClean="0"/>
              <a:t>‹#›</a:t>
            </a:fld>
            <a:endParaRPr lang="en-US"/>
          </a:p>
        </p:txBody>
      </p:sp>
    </p:spTree>
    <p:extLst>
      <p:ext uri="{BB962C8B-B14F-4D97-AF65-F5344CB8AC3E}">
        <p14:creationId xmlns:p14="http://schemas.microsoft.com/office/powerpoint/2010/main" val="2946135273"/>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10F2F-FD88-497E-B938-01C5C230E82C}" type="datetimeFigureOut">
              <a:rPr lang="en-US" smtClean="0"/>
              <a:t>5/26/2012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54C8E-F6D6-459D-899B-2320D2082A90}" type="slidenum">
              <a:rPr lang="en-US" smtClean="0"/>
              <a:t>‹#›</a:t>
            </a:fld>
            <a:endParaRPr lang="en-US"/>
          </a:p>
        </p:txBody>
      </p:sp>
    </p:spTree>
    <p:extLst>
      <p:ext uri="{BB962C8B-B14F-4D97-AF65-F5344CB8AC3E}">
        <p14:creationId xmlns:p14="http://schemas.microsoft.com/office/powerpoint/2010/main" val="2471222467"/>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10F2F-FD88-497E-B938-01C5C230E82C}" type="datetimeFigureOut">
              <a:rPr lang="en-US" smtClean="0"/>
              <a:t>5/26/2012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54C8E-F6D6-459D-899B-2320D2082A90}" type="slidenum">
              <a:rPr lang="en-US" smtClean="0"/>
              <a:t>‹#›</a:t>
            </a:fld>
            <a:endParaRPr lang="en-US"/>
          </a:p>
        </p:txBody>
      </p:sp>
    </p:spTree>
    <p:extLst>
      <p:ext uri="{BB962C8B-B14F-4D97-AF65-F5344CB8AC3E}">
        <p14:creationId xmlns:p14="http://schemas.microsoft.com/office/powerpoint/2010/main" val="956079274"/>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9BD10F2F-FD88-497E-B938-01C5C230E82C}" type="datetimeFigureOut">
              <a:rPr lang="en-US" smtClean="0"/>
              <a:t>5/26/2012</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EBD54C8E-F6D6-459D-899B-2320D2082A90}" type="slidenum">
              <a:rPr lang="en-US" smtClean="0"/>
              <a:t>‹#›</a:t>
            </a:fld>
            <a:endParaRPr lang="en-US"/>
          </a:p>
        </p:txBody>
      </p:sp>
    </p:spTree>
    <p:extLst>
      <p:ext uri="{BB962C8B-B14F-4D97-AF65-F5344CB8AC3E}">
        <p14:creationId xmlns:p14="http://schemas.microsoft.com/office/powerpoint/2010/main" val="116325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71800" y="1104900"/>
            <a:ext cx="7086600" cy="3985706"/>
          </a:xfrm>
          <a:prstGeom prst="rect">
            <a:avLst/>
          </a:prstGeom>
          <a:noFill/>
        </p:spPr>
        <p:txBody>
          <a:bodyPr wrap="square" lIns="91440" tIns="45720" rIns="91440" bIns="45720">
            <a:spAutoFit/>
          </a:bodyPr>
          <a:lstStyle/>
          <a:p>
            <a:r>
              <a:rPr lang="en-US" sz="115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     God’s 		  </a:t>
            </a:r>
            <a:r>
              <a:rPr lang="en-US" sz="138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View</a:t>
            </a:r>
            <a:endParaRPr lang="en-US" sz="115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648870001"/>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332" y="4518282"/>
            <a:ext cx="5867400" cy="1200329"/>
          </a:xfrm>
          <a:prstGeom prst="rect">
            <a:avLst/>
          </a:prstGeom>
          <a:noFill/>
        </p:spPr>
        <p:txBody>
          <a:bodyPr wrap="square" lIns="91440" tIns="45720" rIns="91440" bIns="45720">
            <a:spAutoFit/>
          </a:bodyPr>
          <a:lstStyle/>
          <a:p>
            <a:r>
              <a:rPr lang="en-US" sz="72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God Saw…</a:t>
            </a:r>
          </a:p>
        </p:txBody>
      </p:sp>
      <p:sp>
        <p:nvSpPr>
          <p:cNvPr id="3" name="Rectangle 2"/>
          <p:cNvSpPr/>
          <p:nvPr/>
        </p:nvSpPr>
        <p:spPr>
          <a:xfrm>
            <a:off x="4343400" y="294743"/>
            <a:ext cx="4648200" cy="5170646"/>
          </a:xfrm>
          <a:prstGeom prst="rect">
            <a:avLst/>
          </a:prstGeom>
          <a:noFill/>
        </p:spPr>
        <p:txBody>
          <a:bodyPr wrap="square" lIns="91440" tIns="45720" rIns="91440" bIns="45720">
            <a:spAutoFit/>
          </a:bodyPr>
          <a:lstStyle/>
          <a:p>
            <a:pPr algn="r"/>
            <a:r>
              <a:rPr lang="en-US" sz="66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“their works, that they turned from their evil way”</a:t>
            </a:r>
          </a:p>
        </p:txBody>
      </p:sp>
    </p:spTree>
    <p:extLst>
      <p:ext uri="{BB962C8B-B14F-4D97-AF65-F5344CB8AC3E}">
        <p14:creationId xmlns:p14="http://schemas.microsoft.com/office/powerpoint/2010/main" val="1233061829"/>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23900"/>
            <a:ext cx="9144000" cy="3886200"/>
          </a:xfrm>
        </p:spPr>
        <p:txBody>
          <a:bodyPr>
            <a:normAutofit/>
          </a:bodyPr>
          <a:lstStyle/>
          <a:p>
            <a:pPr marL="0" indent="0" algn="ctr">
              <a:buNone/>
            </a:pPr>
            <a:r>
              <a:rPr lang="en-US" sz="4400" i="1" dirty="0" smtClean="0">
                <a:solidFill>
                  <a:schemeClr val="bg1"/>
                </a:solidFill>
              </a:rPr>
              <a:t>“Then God saw their works, that they turned from their evil way; and God relented from the disaster that He had said He would bring upon them, and He did not do it.”</a:t>
            </a:r>
            <a:endParaRPr lang="en-US" sz="4400" i="1" dirty="0">
              <a:solidFill>
                <a:schemeClr val="bg1"/>
              </a:solidFill>
            </a:endParaRPr>
          </a:p>
        </p:txBody>
      </p:sp>
      <p:sp>
        <p:nvSpPr>
          <p:cNvPr id="4" name="Rectangle 3"/>
          <p:cNvSpPr/>
          <p:nvPr/>
        </p:nvSpPr>
        <p:spPr>
          <a:xfrm>
            <a:off x="1447800" y="0"/>
            <a:ext cx="5749506" cy="1015663"/>
          </a:xfrm>
          <a:prstGeom prst="rect">
            <a:avLst/>
          </a:prstGeom>
          <a:noFill/>
        </p:spPr>
        <p:txBody>
          <a:bodyPr wrap="square" lIns="91440" tIns="45720" rIns="91440" bIns="45720">
            <a:spAutoFit/>
          </a:bodyPr>
          <a:lstStyle/>
          <a:p>
            <a:pPr algn="ctr"/>
            <a:r>
              <a:rPr lang="en-US" sz="60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Jonah 3:10</a:t>
            </a:r>
          </a:p>
        </p:txBody>
      </p:sp>
    </p:spTree>
    <p:extLst>
      <p:ext uri="{BB962C8B-B14F-4D97-AF65-F5344CB8AC3E}">
        <p14:creationId xmlns:p14="http://schemas.microsoft.com/office/powerpoint/2010/main" val="2200519614"/>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911"/>
            <a:ext cx="8977223" cy="4793412"/>
          </a:xfrm>
        </p:spPr>
        <p:txBody>
          <a:bodyPr>
            <a:normAutofit/>
          </a:bodyPr>
          <a:lstStyle/>
          <a:p>
            <a:r>
              <a:rPr lang="fr-FR" dirty="0" err="1" smtClean="0">
                <a:solidFill>
                  <a:schemeClr val="bg1"/>
                </a:solidFill>
              </a:rPr>
              <a:t>Faith</a:t>
            </a:r>
            <a:r>
              <a:rPr lang="fr-FR" dirty="0" smtClean="0">
                <a:solidFill>
                  <a:schemeClr val="bg1"/>
                </a:solidFill>
              </a:rPr>
              <a:t> Prompts Repentance, Jonah 3:6-9 (</a:t>
            </a:r>
            <a:r>
              <a:rPr lang="fr-FR" dirty="0" err="1" smtClean="0">
                <a:solidFill>
                  <a:schemeClr val="bg1"/>
                </a:solidFill>
              </a:rPr>
              <a:t>Lk</a:t>
            </a:r>
            <a:r>
              <a:rPr lang="fr-FR" dirty="0" smtClean="0">
                <a:solidFill>
                  <a:schemeClr val="bg1"/>
                </a:solidFill>
              </a:rPr>
              <a:t>. 11:32).</a:t>
            </a:r>
          </a:p>
          <a:p>
            <a:pPr lvl="1"/>
            <a:r>
              <a:rPr lang="en-US" sz="3200" dirty="0">
                <a:solidFill>
                  <a:schemeClr val="bg1"/>
                </a:solidFill>
              </a:rPr>
              <a:t>Faith in action is seen by God</a:t>
            </a:r>
            <a:r>
              <a:rPr lang="en-US" sz="3200" dirty="0" smtClean="0">
                <a:solidFill>
                  <a:schemeClr val="bg1"/>
                </a:solidFill>
              </a:rPr>
              <a:t>!</a:t>
            </a:r>
          </a:p>
          <a:p>
            <a:r>
              <a:rPr lang="en-US" i="1" dirty="0" smtClean="0">
                <a:solidFill>
                  <a:schemeClr val="bg1"/>
                </a:solidFill>
              </a:rPr>
              <a:t>“For </a:t>
            </a:r>
            <a:r>
              <a:rPr lang="en-US" i="1" dirty="0">
                <a:solidFill>
                  <a:schemeClr val="bg1"/>
                </a:solidFill>
              </a:rPr>
              <a:t>observe this very thing, that you sorrowed in a godly manner: What diligence it produced in you, what clearing of yourselves, what indignation, what fear, what vehement desire, what zeal, what vindication! In all things you proved yourselves to be clear in this matter</a:t>
            </a:r>
            <a:r>
              <a:rPr lang="en-US" i="1" dirty="0" smtClean="0">
                <a:solidFill>
                  <a:schemeClr val="bg1"/>
                </a:solidFill>
              </a:rPr>
              <a:t>.” – 2 Cor. 7:11</a:t>
            </a:r>
            <a:endParaRPr lang="en-US" sz="3200" i="1" dirty="0" smtClean="0">
              <a:solidFill>
                <a:schemeClr val="bg1"/>
              </a:solidFill>
            </a:endParaRPr>
          </a:p>
        </p:txBody>
      </p:sp>
    </p:spTree>
    <p:extLst>
      <p:ext uri="{BB962C8B-B14F-4D97-AF65-F5344CB8AC3E}">
        <p14:creationId xmlns:p14="http://schemas.microsoft.com/office/powerpoint/2010/main" val="4044569365"/>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0997"/>
            <a:ext cx="9144000" cy="4083904"/>
          </a:xfrm>
        </p:spPr>
        <p:txBody>
          <a:bodyPr>
            <a:normAutofit fontScale="62500" lnSpcReduction="20000"/>
          </a:bodyPr>
          <a:lstStyle/>
          <a:p>
            <a:pPr marL="0" indent="0" algn="ctr">
              <a:buNone/>
            </a:pPr>
            <a:r>
              <a:rPr lang="en-US" sz="4400" i="1" dirty="0" smtClean="0">
                <a:solidFill>
                  <a:schemeClr val="bg1"/>
                </a:solidFill>
              </a:rPr>
              <a:t>“although I was formerly a blasphemer, a persecutor, and an insolent man; but I obtained mercy because I did it ignorantly in unbelief. 14 And the grace of our Lord was exceedingly abundant, with faith and love which are in Christ Jesus. 15 This is a faithful saying and worthy of all acceptance, that Christ Jesus came into the world to save sinners, of whom I am chief. 16 However, for this reason I obtained mercy, that in me first Jesus Christ might show all longsuffering, as a pattern to those who are going to believe on Him for everlasting life.”</a:t>
            </a:r>
            <a:endParaRPr lang="en-US" sz="4400" i="1" dirty="0">
              <a:solidFill>
                <a:schemeClr val="bg1"/>
              </a:solidFill>
            </a:endParaRPr>
          </a:p>
        </p:txBody>
      </p:sp>
      <p:sp>
        <p:nvSpPr>
          <p:cNvPr id="4" name="Rectangle 3"/>
          <p:cNvSpPr/>
          <p:nvPr/>
        </p:nvSpPr>
        <p:spPr>
          <a:xfrm>
            <a:off x="0" y="0"/>
            <a:ext cx="9144000" cy="923330"/>
          </a:xfrm>
          <a:prstGeom prst="rect">
            <a:avLst/>
          </a:prstGeom>
          <a:noFill/>
        </p:spPr>
        <p:txBody>
          <a:bodyPr wrap="square" lIns="91440" tIns="45720" rIns="91440" bIns="45720">
            <a:spAutoFit/>
          </a:bodyPr>
          <a:lstStyle/>
          <a:p>
            <a:pPr algn="ctr"/>
            <a:r>
              <a:rPr lang="en-US" sz="54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1 Timothy 1:13-16</a:t>
            </a:r>
          </a:p>
        </p:txBody>
      </p:sp>
    </p:spTree>
    <p:extLst>
      <p:ext uri="{BB962C8B-B14F-4D97-AF65-F5344CB8AC3E}">
        <p14:creationId xmlns:p14="http://schemas.microsoft.com/office/powerpoint/2010/main" val="1231734793"/>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911"/>
            <a:ext cx="8977223" cy="4793412"/>
          </a:xfrm>
        </p:spPr>
        <p:txBody>
          <a:bodyPr>
            <a:normAutofit lnSpcReduction="10000"/>
          </a:bodyPr>
          <a:lstStyle/>
          <a:p>
            <a:r>
              <a:rPr lang="en-US" sz="3600" dirty="0" smtClean="0">
                <a:solidFill>
                  <a:schemeClr val="bg1"/>
                </a:solidFill>
              </a:rPr>
              <a:t>What reaction is God seeing in us?</a:t>
            </a:r>
          </a:p>
          <a:p>
            <a:pPr lvl="1"/>
            <a:r>
              <a:rPr lang="en-US" sz="3200" i="1" dirty="0">
                <a:solidFill>
                  <a:schemeClr val="bg1"/>
                </a:solidFill>
              </a:rPr>
              <a:t>Hardened acknowledgement? Heb. 3:12 </a:t>
            </a:r>
            <a:r>
              <a:rPr lang="en-US" sz="3200" i="1" dirty="0" smtClean="0">
                <a:solidFill>
                  <a:schemeClr val="bg1"/>
                </a:solidFill>
              </a:rPr>
              <a:t>			(“</a:t>
            </a:r>
            <a:r>
              <a:rPr lang="en-US" sz="3200" i="1" dirty="0">
                <a:solidFill>
                  <a:schemeClr val="bg1"/>
                </a:solidFill>
              </a:rPr>
              <a:t>I don’t care!”)</a:t>
            </a:r>
          </a:p>
          <a:p>
            <a:pPr lvl="1"/>
            <a:r>
              <a:rPr lang="en-US" sz="3200" i="1" dirty="0" smtClean="0">
                <a:solidFill>
                  <a:schemeClr val="bg1"/>
                </a:solidFill>
              </a:rPr>
              <a:t>Disregarding </a:t>
            </a:r>
            <a:r>
              <a:rPr lang="en-US" sz="3200" i="1" dirty="0">
                <a:solidFill>
                  <a:schemeClr val="bg1"/>
                </a:solidFill>
              </a:rPr>
              <a:t>delay? Acts </a:t>
            </a:r>
            <a:r>
              <a:rPr lang="en-US" sz="3200" i="1" dirty="0" smtClean="0">
                <a:solidFill>
                  <a:schemeClr val="bg1"/>
                </a:solidFill>
              </a:rPr>
              <a:t>24:25					 </a:t>
            </a:r>
            <a:r>
              <a:rPr lang="en-US" sz="3200" i="1" dirty="0">
                <a:solidFill>
                  <a:schemeClr val="bg1"/>
                </a:solidFill>
              </a:rPr>
              <a:t>(“I will change soon.”)</a:t>
            </a:r>
          </a:p>
          <a:p>
            <a:pPr lvl="1"/>
            <a:r>
              <a:rPr lang="en-US" sz="3200" i="1" dirty="0" smtClean="0">
                <a:solidFill>
                  <a:schemeClr val="bg1"/>
                </a:solidFill>
              </a:rPr>
              <a:t>Defensive </a:t>
            </a:r>
            <a:r>
              <a:rPr lang="en-US" sz="3200" i="1" dirty="0">
                <a:solidFill>
                  <a:schemeClr val="bg1"/>
                </a:solidFill>
              </a:rPr>
              <a:t>excuses? Hab. 2:20 </a:t>
            </a:r>
            <a:r>
              <a:rPr lang="en-US" sz="3200" i="1" dirty="0" smtClean="0">
                <a:solidFill>
                  <a:schemeClr val="bg1"/>
                </a:solidFill>
              </a:rPr>
              <a:t>					(</a:t>
            </a:r>
            <a:r>
              <a:rPr lang="en-US" sz="3200" i="1" dirty="0">
                <a:solidFill>
                  <a:schemeClr val="bg1"/>
                </a:solidFill>
              </a:rPr>
              <a:t>God lives; be silent before Him!)</a:t>
            </a:r>
          </a:p>
          <a:p>
            <a:pPr lvl="1"/>
            <a:r>
              <a:rPr lang="en-US" sz="3200" i="1" dirty="0" smtClean="0">
                <a:solidFill>
                  <a:schemeClr val="bg1"/>
                </a:solidFill>
              </a:rPr>
              <a:t>Urgent </a:t>
            </a:r>
            <a:r>
              <a:rPr lang="en-US" sz="3200" i="1" dirty="0">
                <a:solidFill>
                  <a:schemeClr val="bg1"/>
                </a:solidFill>
              </a:rPr>
              <a:t>repentance and obedience? Acts 2:40; 22:16; Heb. 3:13</a:t>
            </a:r>
          </a:p>
          <a:p>
            <a:endParaRPr lang="en-US" sz="3200" i="1" dirty="0" smtClean="0">
              <a:solidFill>
                <a:schemeClr val="bg1"/>
              </a:solidFill>
            </a:endParaRPr>
          </a:p>
        </p:txBody>
      </p:sp>
    </p:spTree>
    <p:extLst>
      <p:ext uri="{BB962C8B-B14F-4D97-AF65-F5344CB8AC3E}">
        <p14:creationId xmlns:p14="http://schemas.microsoft.com/office/powerpoint/2010/main" val="296002931"/>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52800" y="3543298"/>
            <a:ext cx="5345502" cy="1323439"/>
          </a:xfrm>
          <a:prstGeom prst="rect">
            <a:avLst/>
          </a:prstGeom>
          <a:noFill/>
        </p:spPr>
        <p:txBody>
          <a:bodyPr wrap="square" lIns="91440" tIns="45720" rIns="91440" bIns="45720">
            <a:spAutoFit/>
          </a:bodyPr>
          <a:lstStyle/>
          <a:p>
            <a:pPr algn="r"/>
            <a:r>
              <a:rPr lang="en-US" sz="80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Conclusion</a:t>
            </a:r>
            <a:endParaRPr lang="en-US" sz="66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2421697815"/>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0997"/>
            <a:ext cx="9144000" cy="4083904"/>
          </a:xfrm>
        </p:spPr>
        <p:txBody>
          <a:bodyPr>
            <a:normAutofit fontScale="77500" lnSpcReduction="20000"/>
          </a:bodyPr>
          <a:lstStyle/>
          <a:p>
            <a:pPr marL="0" indent="0" algn="ctr">
              <a:buNone/>
            </a:pPr>
            <a:r>
              <a:rPr lang="en-US" sz="4400" i="1" dirty="0" smtClean="0">
                <a:solidFill>
                  <a:schemeClr val="bg1"/>
                </a:solidFill>
              </a:rPr>
              <a:t>‘For “He who would love life and see good days,</a:t>
            </a:r>
          </a:p>
          <a:p>
            <a:pPr marL="0" indent="0" algn="ctr">
              <a:buNone/>
            </a:pPr>
            <a:r>
              <a:rPr lang="en-US" sz="4400" i="1" dirty="0" smtClean="0">
                <a:solidFill>
                  <a:schemeClr val="bg1"/>
                </a:solidFill>
              </a:rPr>
              <a:t>Let him refrain his tongue from evil, and his lips from speaking deceit. 11 Let him turn away from evil and do good; Let him seek peace and pursue it.</a:t>
            </a:r>
          </a:p>
          <a:p>
            <a:pPr marL="0" indent="0" algn="ctr">
              <a:buNone/>
            </a:pPr>
            <a:r>
              <a:rPr lang="en-US" sz="4400" i="1" dirty="0" smtClean="0">
                <a:solidFill>
                  <a:schemeClr val="bg1"/>
                </a:solidFill>
              </a:rPr>
              <a:t>12 For the eyes of the Lord are on the righteous, And His ears are open to their prayers; But the face of the Lord is against those who do evil.”</a:t>
            </a:r>
            <a:endParaRPr lang="en-US" sz="4400" i="1" dirty="0">
              <a:solidFill>
                <a:schemeClr val="bg1"/>
              </a:solidFill>
            </a:endParaRPr>
          </a:p>
        </p:txBody>
      </p:sp>
      <p:sp>
        <p:nvSpPr>
          <p:cNvPr id="4" name="Rectangle 3"/>
          <p:cNvSpPr/>
          <p:nvPr/>
        </p:nvSpPr>
        <p:spPr>
          <a:xfrm>
            <a:off x="0" y="0"/>
            <a:ext cx="9144000" cy="923330"/>
          </a:xfrm>
          <a:prstGeom prst="rect">
            <a:avLst/>
          </a:prstGeom>
          <a:noFill/>
        </p:spPr>
        <p:txBody>
          <a:bodyPr wrap="square" lIns="91440" tIns="45720" rIns="91440" bIns="45720">
            <a:spAutoFit/>
          </a:bodyPr>
          <a:lstStyle/>
          <a:p>
            <a:pPr algn="ctr"/>
            <a:r>
              <a:rPr lang="en-US" sz="54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1 Peter 3:10-12</a:t>
            </a:r>
          </a:p>
        </p:txBody>
      </p:sp>
    </p:spTree>
    <p:extLst>
      <p:ext uri="{BB962C8B-B14F-4D97-AF65-F5344CB8AC3E}">
        <p14:creationId xmlns:p14="http://schemas.microsoft.com/office/powerpoint/2010/main" val="858160672"/>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66" y="571500"/>
            <a:ext cx="9144000" cy="4083904"/>
          </a:xfrm>
        </p:spPr>
        <p:txBody>
          <a:bodyPr>
            <a:noAutofit/>
          </a:bodyPr>
          <a:lstStyle/>
          <a:p>
            <a:pPr marL="0" indent="0" algn="ctr">
              <a:buNone/>
            </a:pPr>
            <a:r>
              <a:rPr lang="en-US" i="1" dirty="0" smtClean="0">
                <a:solidFill>
                  <a:schemeClr val="bg1"/>
                </a:solidFill>
              </a:rPr>
              <a:t>“Behold, the eye of the Lord is on those who fear Him, On those who hope in His mercy, 19 To deliver their soul from death, And to keep them alive in famine. 20 Our soul waits for the Lord; He is our help and our shield. 21 For our heart shall rejoice in Him, Because we have trusted in His holy name. 22 Let Your mercy, O Lord, be upon us, Just as we hope in You.”</a:t>
            </a:r>
            <a:endParaRPr lang="en-US" i="1" dirty="0">
              <a:solidFill>
                <a:schemeClr val="bg1"/>
              </a:solidFill>
            </a:endParaRPr>
          </a:p>
        </p:txBody>
      </p:sp>
      <p:sp>
        <p:nvSpPr>
          <p:cNvPr id="4" name="Rectangle 3"/>
          <p:cNvSpPr/>
          <p:nvPr/>
        </p:nvSpPr>
        <p:spPr>
          <a:xfrm>
            <a:off x="0" y="0"/>
            <a:ext cx="9144000" cy="830997"/>
          </a:xfrm>
          <a:prstGeom prst="rect">
            <a:avLst/>
          </a:prstGeom>
          <a:noFill/>
        </p:spPr>
        <p:txBody>
          <a:bodyPr wrap="square" lIns="91440" tIns="45720" rIns="91440" bIns="45720">
            <a:spAutoFit/>
          </a:bodyPr>
          <a:lstStyle/>
          <a:p>
            <a:pPr algn="ctr"/>
            <a:r>
              <a:rPr lang="en-US" sz="48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Psalm 33:18-22</a:t>
            </a:r>
          </a:p>
        </p:txBody>
      </p:sp>
    </p:spTree>
    <p:extLst>
      <p:ext uri="{BB962C8B-B14F-4D97-AF65-F5344CB8AC3E}">
        <p14:creationId xmlns:p14="http://schemas.microsoft.com/office/powerpoint/2010/main" val="1090788513"/>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71800" y="1104900"/>
            <a:ext cx="7086600" cy="3985706"/>
          </a:xfrm>
          <a:prstGeom prst="rect">
            <a:avLst/>
          </a:prstGeom>
          <a:noFill/>
        </p:spPr>
        <p:txBody>
          <a:bodyPr wrap="square" lIns="91440" tIns="45720" rIns="91440" bIns="45720">
            <a:spAutoFit/>
          </a:bodyPr>
          <a:lstStyle/>
          <a:p>
            <a:r>
              <a:rPr lang="en-US" sz="115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     God’s 		  </a:t>
            </a:r>
            <a:r>
              <a:rPr lang="en-US" sz="138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View</a:t>
            </a:r>
            <a:endParaRPr lang="en-US" sz="115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endParaRPr>
          </a:p>
        </p:txBody>
      </p:sp>
    </p:spTree>
    <p:extLst>
      <p:ext uri="{BB962C8B-B14F-4D97-AF65-F5344CB8AC3E}">
        <p14:creationId xmlns:p14="http://schemas.microsoft.com/office/powerpoint/2010/main" val="969788018"/>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52500"/>
            <a:ext cx="8229600" cy="3771636"/>
          </a:xfrm>
        </p:spPr>
        <p:txBody>
          <a:bodyPr>
            <a:normAutofit/>
          </a:bodyPr>
          <a:lstStyle/>
          <a:p>
            <a:pPr marL="0" indent="0" algn="ctr">
              <a:buNone/>
            </a:pPr>
            <a:r>
              <a:rPr lang="en-US" sz="4400" i="1" dirty="0" smtClean="0">
                <a:solidFill>
                  <a:schemeClr val="bg1"/>
                </a:solidFill>
              </a:rPr>
              <a:t>“And there is no creature hidden from His sight, but all things are naked and open to the eyes of Him to whom we must give account.”</a:t>
            </a:r>
            <a:endParaRPr lang="en-US" sz="4400" i="1" dirty="0">
              <a:solidFill>
                <a:schemeClr val="bg1"/>
              </a:solidFill>
            </a:endParaRPr>
          </a:p>
        </p:txBody>
      </p:sp>
      <p:sp>
        <p:nvSpPr>
          <p:cNvPr id="4" name="Rectangle 3"/>
          <p:cNvSpPr/>
          <p:nvPr/>
        </p:nvSpPr>
        <p:spPr>
          <a:xfrm>
            <a:off x="1447800" y="0"/>
            <a:ext cx="5749506" cy="1107996"/>
          </a:xfrm>
          <a:prstGeom prst="rect">
            <a:avLst/>
          </a:prstGeom>
          <a:noFill/>
        </p:spPr>
        <p:txBody>
          <a:bodyPr wrap="square" lIns="91440" tIns="45720" rIns="91440" bIns="45720">
            <a:spAutoFit/>
          </a:bodyPr>
          <a:lstStyle/>
          <a:p>
            <a:pPr algn="ctr"/>
            <a:r>
              <a:rPr lang="en-US" sz="66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Hebrews 4:13</a:t>
            </a:r>
          </a:p>
        </p:txBody>
      </p:sp>
    </p:spTree>
    <p:extLst>
      <p:ext uri="{BB962C8B-B14F-4D97-AF65-F5344CB8AC3E}">
        <p14:creationId xmlns:p14="http://schemas.microsoft.com/office/powerpoint/2010/main" val="3213683439"/>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6649" y="4514671"/>
            <a:ext cx="5867400" cy="1200329"/>
          </a:xfrm>
          <a:prstGeom prst="rect">
            <a:avLst/>
          </a:prstGeom>
          <a:noFill/>
        </p:spPr>
        <p:txBody>
          <a:bodyPr wrap="square" lIns="91440" tIns="45720" rIns="91440" bIns="45720">
            <a:spAutoFit/>
          </a:bodyPr>
          <a:lstStyle/>
          <a:p>
            <a:r>
              <a:rPr lang="en-US" sz="72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God Saw...</a:t>
            </a:r>
          </a:p>
        </p:txBody>
      </p:sp>
      <p:sp>
        <p:nvSpPr>
          <p:cNvPr id="3" name="Rectangle 2"/>
          <p:cNvSpPr/>
          <p:nvPr/>
        </p:nvSpPr>
        <p:spPr>
          <a:xfrm>
            <a:off x="4572000" y="675735"/>
            <a:ext cx="4114800" cy="4154984"/>
          </a:xfrm>
          <a:prstGeom prst="rect">
            <a:avLst/>
          </a:prstGeom>
          <a:noFill/>
        </p:spPr>
        <p:txBody>
          <a:bodyPr wrap="square" lIns="91440" tIns="45720" rIns="91440" bIns="45720">
            <a:spAutoFit/>
          </a:bodyPr>
          <a:lstStyle/>
          <a:p>
            <a:pPr algn="r"/>
            <a:r>
              <a:rPr lang="en-US" sz="66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“His Creation Was Very Good”</a:t>
            </a:r>
          </a:p>
        </p:txBody>
      </p:sp>
    </p:spTree>
    <p:extLst>
      <p:ext uri="{BB962C8B-B14F-4D97-AF65-F5344CB8AC3E}">
        <p14:creationId xmlns:p14="http://schemas.microsoft.com/office/powerpoint/2010/main" val="2886677172"/>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52500"/>
            <a:ext cx="8229600" cy="3771636"/>
          </a:xfrm>
        </p:spPr>
        <p:txBody>
          <a:bodyPr>
            <a:normAutofit/>
          </a:bodyPr>
          <a:lstStyle/>
          <a:p>
            <a:pPr marL="0" indent="0" algn="ctr">
              <a:buNone/>
            </a:pPr>
            <a:r>
              <a:rPr lang="en-US" sz="4400" i="1" dirty="0" smtClean="0">
                <a:solidFill>
                  <a:schemeClr val="bg1"/>
                </a:solidFill>
              </a:rPr>
              <a:t>“Then God saw everything that He had made, and indeed it was very good. So the evening and the morning were the sixth day.”</a:t>
            </a:r>
            <a:endParaRPr lang="en-US" sz="4400" i="1" dirty="0">
              <a:solidFill>
                <a:schemeClr val="bg1"/>
              </a:solidFill>
            </a:endParaRPr>
          </a:p>
        </p:txBody>
      </p:sp>
      <p:sp>
        <p:nvSpPr>
          <p:cNvPr id="4" name="Rectangle 3"/>
          <p:cNvSpPr/>
          <p:nvPr/>
        </p:nvSpPr>
        <p:spPr>
          <a:xfrm>
            <a:off x="1447800" y="0"/>
            <a:ext cx="5749506" cy="1107996"/>
          </a:xfrm>
          <a:prstGeom prst="rect">
            <a:avLst/>
          </a:prstGeom>
          <a:noFill/>
        </p:spPr>
        <p:txBody>
          <a:bodyPr wrap="square" lIns="91440" tIns="45720" rIns="91440" bIns="45720">
            <a:spAutoFit/>
          </a:bodyPr>
          <a:lstStyle/>
          <a:p>
            <a:pPr algn="ctr"/>
            <a:r>
              <a:rPr lang="en-US" sz="66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Genesis 1:31</a:t>
            </a:r>
          </a:p>
        </p:txBody>
      </p:sp>
    </p:spTree>
    <p:extLst>
      <p:ext uri="{BB962C8B-B14F-4D97-AF65-F5344CB8AC3E}">
        <p14:creationId xmlns:p14="http://schemas.microsoft.com/office/powerpoint/2010/main" val="509612473"/>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911"/>
            <a:ext cx="8977223" cy="4533900"/>
          </a:xfrm>
        </p:spPr>
        <p:txBody>
          <a:bodyPr>
            <a:normAutofit/>
          </a:bodyPr>
          <a:lstStyle/>
          <a:p>
            <a:r>
              <a:rPr lang="en-US" dirty="0" smtClean="0">
                <a:solidFill>
                  <a:schemeClr val="bg1"/>
                </a:solidFill>
              </a:rPr>
              <a:t>His Wisdom and Judgment is Seen in Everything Around Us - Psa. 8:3-9. </a:t>
            </a:r>
          </a:p>
          <a:p>
            <a:pPr lvl="1"/>
            <a:r>
              <a:rPr lang="en-US" sz="3200" dirty="0" smtClean="0">
                <a:solidFill>
                  <a:schemeClr val="bg1"/>
                </a:solidFill>
              </a:rPr>
              <a:t>Promotion of faith, Acts 14:15-17;Rom. 1:19-21</a:t>
            </a:r>
          </a:p>
          <a:p>
            <a:pPr lvl="1"/>
            <a:r>
              <a:rPr lang="en-US" sz="3200" dirty="0" smtClean="0">
                <a:solidFill>
                  <a:schemeClr val="bg1"/>
                </a:solidFill>
              </a:rPr>
              <a:t>Provisions for mankind, Matt. 5:45</a:t>
            </a:r>
          </a:p>
          <a:p>
            <a:pPr lvl="1"/>
            <a:r>
              <a:rPr lang="en-US" sz="3200" dirty="0" smtClean="0">
                <a:solidFill>
                  <a:schemeClr val="bg1"/>
                </a:solidFill>
              </a:rPr>
              <a:t>Promises of something far better (2 Pet. 3:13).</a:t>
            </a:r>
          </a:p>
          <a:p>
            <a:pPr lvl="2"/>
            <a:r>
              <a:rPr lang="en-US" sz="2800" i="1" dirty="0" smtClean="0">
                <a:solidFill>
                  <a:schemeClr val="bg1"/>
                </a:solidFill>
              </a:rPr>
              <a:t>“Nevertheless we, according to His promise, look for new heavens and a new earth in which righteousness dwells.”</a:t>
            </a:r>
            <a:endParaRPr lang="en-US" sz="2800" i="1" dirty="0">
              <a:solidFill>
                <a:schemeClr val="bg1"/>
              </a:solidFill>
            </a:endParaRPr>
          </a:p>
        </p:txBody>
      </p:sp>
    </p:spTree>
    <p:extLst>
      <p:ext uri="{BB962C8B-B14F-4D97-AF65-F5344CB8AC3E}">
        <p14:creationId xmlns:p14="http://schemas.microsoft.com/office/powerpoint/2010/main" val="2346206111"/>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332" y="4518282"/>
            <a:ext cx="5867400" cy="1200329"/>
          </a:xfrm>
          <a:prstGeom prst="rect">
            <a:avLst/>
          </a:prstGeom>
          <a:noFill/>
        </p:spPr>
        <p:txBody>
          <a:bodyPr wrap="square" lIns="91440" tIns="45720" rIns="91440" bIns="45720">
            <a:spAutoFit/>
          </a:bodyPr>
          <a:lstStyle/>
          <a:p>
            <a:r>
              <a:rPr lang="en-US" sz="72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God Saw…</a:t>
            </a:r>
          </a:p>
        </p:txBody>
      </p:sp>
      <p:sp>
        <p:nvSpPr>
          <p:cNvPr id="3" name="Rectangle 2"/>
          <p:cNvSpPr/>
          <p:nvPr/>
        </p:nvSpPr>
        <p:spPr>
          <a:xfrm>
            <a:off x="4343400" y="294743"/>
            <a:ext cx="4648200" cy="5170646"/>
          </a:xfrm>
          <a:prstGeom prst="rect">
            <a:avLst/>
          </a:prstGeom>
          <a:noFill/>
        </p:spPr>
        <p:txBody>
          <a:bodyPr wrap="square" lIns="91440" tIns="45720" rIns="91440" bIns="45720">
            <a:spAutoFit/>
          </a:bodyPr>
          <a:lstStyle/>
          <a:p>
            <a:pPr algn="r"/>
            <a:r>
              <a:rPr lang="en-US" sz="66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“the wickedness of man was great on the earth”</a:t>
            </a:r>
          </a:p>
        </p:txBody>
      </p:sp>
    </p:spTree>
    <p:extLst>
      <p:ext uri="{BB962C8B-B14F-4D97-AF65-F5344CB8AC3E}">
        <p14:creationId xmlns:p14="http://schemas.microsoft.com/office/powerpoint/2010/main" val="2388485531"/>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23900"/>
            <a:ext cx="9144000" cy="3886200"/>
          </a:xfrm>
        </p:spPr>
        <p:txBody>
          <a:bodyPr>
            <a:normAutofit/>
          </a:bodyPr>
          <a:lstStyle/>
          <a:p>
            <a:pPr marL="0" indent="0" algn="ctr">
              <a:buNone/>
            </a:pPr>
            <a:r>
              <a:rPr lang="en-US" sz="4400" i="1" dirty="0" smtClean="0">
                <a:solidFill>
                  <a:schemeClr val="bg1"/>
                </a:solidFill>
              </a:rPr>
              <a:t>“Then the Lord saw that the wickedness of man was great in the earth, and that every intent of the thoughts of his heart was only evil continually.”</a:t>
            </a:r>
            <a:endParaRPr lang="en-US" sz="4400" i="1" dirty="0">
              <a:solidFill>
                <a:schemeClr val="bg1"/>
              </a:solidFill>
            </a:endParaRPr>
          </a:p>
        </p:txBody>
      </p:sp>
      <p:sp>
        <p:nvSpPr>
          <p:cNvPr id="4" name="Rectangle 3"/>
          <p:cNvSpPr/>
          <p:nvPr/>
        </p:nvSpPr>
        <p:spPr>
          <a:xfrm>
            <a:off x="1447800" y="0"/>
            <a:ext cx="5749506" cy="1015663"/>
          </a:xfrm>
          <a:prstGeom prst="rect">
            <a:avLst/>
          </a:prstGeom>
          <a:noFill/>
        </p:spPr>
        <p:txBody>
          <a:bodyPr wrap="square" lIns="91440" tIns="45720" rIns="91440" bIns="45720">
            <a:spAutoFit/>
          </a:bodyPr>
          <a:lstStyle/>
          <a:p>
            <a:pPr algn="ctr"/>
            <a:r>
              <a:rPr lang="en-US" sz="6000" b="1" i="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outerShdw blurRad="38100" dist="38100" dir="2700000" algn="tl">
                    <a:srgbClr val="000000">
                      <a:alpha val="43137"/>
                    </a:srgbClr>
                  </a:outerShdw>
                </a:effectLst>
                <a:latin typeface="Tempus Sans ITC" pitchFamily="82" charset="0"/>
              </a:rPr>
              <a:t>Genesis 6:5</a:t>
            </a:r>
          </a:p>
        </p:txBody>
      </p:sp>
    </p:spTree>
    <p:extLst>
      <p:ext uri="{BB962C8B-B14F-4D97-AF65-F5344CB8AC3E}">
        <p14:creationId xmlns:p14="http://schemas.microsoft.com/office/powerpoint/2010/main" val="1388554435"/>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911"/>
            <a:ext cx="8977223" cy="4793412"/>
          </a:xfrm>
        </p:spPr>
        <p:txBody>
          <a:bodyPr>
            <a:normAutofit lnSpcReduction="10000"/>
          </a:bodyPr>
          <a:lstStyle/>
          <a:p>
            <a:r>
              <a:rPr lang="en-US" dirty="0" smtClean="0">
                <a:solidFill>
                  <a:schemeClr val="bg1"/>
                </a:solidFill>
              </a:rPr>
              <a:t>The Growth of Sin, Gen. 6:1-2 </a:t>
            </a:r>
          </a:p>
          <a:p>
            <a:pPr lvl="1"/>
            <a:r>
              <a:rPr lang="en-US" i="1" dirty="0" smtClean="0">
                <a:solidFill>
                  <a:schemeClr val="bg1"/>
                </a:solidFill>
              </a:rPr>
              <a:t>“Nevertheless death reigned from Adam to Moses, even over those who had not sinned according to the likeness of the transgression of Adam, who is a type of Him who was to come.” (Rom. 5:14)</a:t>
            </a:r>
          </a:p>
          <a:p>
            <a:r>
              <a:rPr lang="en-US" sz="2800" dirty="0" smtClean="0">
                <a:solidFill>
                  <a:schemeClr val="bg1"/>
                </a:solidFill>
              </a:rPr>
              <a:t>“The daughters of the stirring </a:t>
            </a:r>
            <a:r>
              <a:rPr lang="en-US" sz="2800" dirty="0" err="1" smtClean="0">
                <a:solidFill>
                  <a:schemeClr val="bg1"/>
                </a:solidFill>
              </a:rPr>
              <a:t>Cainites</a:t>
            </a:r>
            <a:r>
              <a:rPr lang="en-US" sz="2800" dirty="0" smtClean="0">
                <a:solidFill>
                  <a:schemeClr val="bg1"/>
                </a:solidFill>
              </a:rPr>
              <a:t>, distinguished by the graces of nature, the embellishments of art, and the charms of music and song, even though destitute of the loftier qualities of </a:t>
            </a:r>
            <a:r>
              <a:rPr lang="en-US" sz="2800" dirty="0" err="1" smtClean="0">
                <a:solidFill>
                  <a:schemeClr val="bg1"/>
                </a:solidFill>
              </a:rPr>
              <a:t>likemindedness</a:t>
            </a:r>
            <a:r>
              <a:rPr lang="en-US" sz="2800" dirty="0" smtClean="0">
                <a:solidFill>
                  <a:schemeClr val="bg1"/>
                </a:solidFill>
              </a:rPr>
              <a:t> with God, would attract attention and prompt to unholy alliances.” (Barnes Notes on the Bible) Gen. 6:3-4</a:t>
            </a:r>
            <a:endParaRPr lang="en-US" sz="2800" dirty="0">
              <a:solidFill>
                <a:schemeClr val="bg1"/>
              </a:solidFill>
            </a:endParaRPr>
          </a:p>
        </p:txBody>
      </p:sp>
    </p:spTree>
    <p:extLst>
      <p:ext uri="{BB962C8B-B14F-4D97-AF65-F5344CB8AC3E}">
        <p14:creationId xmlns:p14="http://schemas.microsoft.com/office/powerpoint/2010/main" val="967898713"/>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911"/>
            <a:ext cx="8977223" cy="4793412"/>
          </a:xfrm>
        </p:spPr>
        <p:txBody>
          <a:bodyPr>
            <a:normAutofit/>
          </a:bodyPr>
          <a:lstStyle/>
          <a:p>
            <a:r>
              <a:rPr lang="en-US" dirty="0" smtClean="0">
                <a:solidFill>
                  <a:schemeClr val="bg1"/>
                </a:solidFill>
              </a:rPr>
              <a:t>The Proliferation &amp; Punishment of Sin, Gen. 6:5-8.</a:t>
            </a:r>
          </a:p>
          <a:p>
            <a:pPr lvl="1"/>
            <a:r>
              <a:rPr lang="en-US" sz="3200" dirty="0" smtClean="0">
                <a:solidFill>
                  <a:schemeClr val="bg1"/>
                </a:solidFill>
              </a:rPr>
              <a:t>Sin’s defilement of heart and life - Eph. 4:17-19</a:t>
            </a:r>
          </a:p>
          <a:p>
            <a:pPr lvl="1"/>
            <a:r>
              <a:rPr lang="en-US" sz="3200" dirty="0" smtClean="0">
                <a:solidFill>
                  <a:schemeClr val="bg1"/>
                </a:solidFill>
              </a:rPr>
              <a:t>God’s disgust over sin and the sorrow it causes Him -	Gen. 6:6</a:t>
            </a:r>
          </a:p>
          <a:p>
            <a:pPr lvl="1"/>
            <a:r>
              <a:rPr lang="en-US" sz="3200" dirty="0" smtClean="0">
                <a:solidFill>
                  <a:schemeClr val="bg1"/>
                </a:solidFill>
              </a:rPr>
              <a:t>God’s righteous judgment against sin -			Gen. 6:7; Rom. 2:2-3</a:t>
            </a:r>
          </a:p>
        </p:txBody>
      </p:sp>
    </p:spTree>
    <p:extLst>
      <p:ext uri="{BB962C8B-B14F-4D97-AF65-F5344CB8AC3E}">
        <p14:creationId xmlns:p14="http://schemas.microsoft.com/office/powerpoint/2010/main" val="3092069600"/>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773</Words>
  <Application>Microsoft Office PowerPoint</Application>
  <PresentationFormat>On-screen Show (16:10)</PresentationFormat>
  <Paragraphs>45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DJ Dickerson</dc:creator>
  <cp:lastModifiedBy>DJ Dickerson</cp:lastModifiedBy>
  <cp:revision>16</cp:revision>
  <dcterms:created xsi:type="dcterms:W3CDTF">2012-05-27T00:30:14Z</dcterms:created>
  <dcterms:modified xsi:type="dcterms:W3CDTF">2012-05-27T02:16:37Z</dcterms:modified>
</cp:coreProperties>
</file>