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56" r:id="rId3"/>
    <p:sldId id="259" r:id="rId4"/>
    <p:sldId id="258" r:id="rId5"/>
    <p:sldId id="260" r:id="rId6"/>
    <p:sldId id="261" r:id="rId7"/>
    <p:sldId id="262" r:id="rId8"/>
    <p:sldId id="257" r:id="rId9"/>
    <p:sldId id="263" r:id="rId10"/>
    <p:sldId id="264" r:id="rId11"/>
    <p:sldId id="265" r:id="rId12"/>
    <p:sldId id="266" r:id="rId13"/>
    <p:sldId id="267" r:id="rId14"/>
    <p:sldId id="268" r:id="rId15"/>
    <p:sldId id="269" r:id="rId16"/>
    <p:sldId id="270" r:id="rId17"/>
    <p:sldId id="271" r:id="rId18"/>
    <p:sldId id="272" r:id="rId19"/>
    <p:sldId id="273" r:id="rId20"/>
    <p:sldId id="276"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1" r:id="rId34"/>
    <p:sldId id="290" r:id="rId35"/>
    <p:sldId id="297" r:id="rId36"/>
    <p:sldId id="292" r:id="rId37"/>
    <p:sldId id="294" r:id="rId38"/>
    <p:sldId id="293" r:id="rId39"/>
    <p:sldId id="295" r:id="rId40"/>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80" autoAdjust="0"/>
    <p:restoredTop sz="94660"/>
  </p:normalViewPr>
  <p:slideViewPr>
    <p:cSldViewPr>
      <p:cViewPr>
        <p:scale>
          <a:sx n="53" d="100"/>
          <a:sy n="53" d="100"/>
        </p:scale>
        <p:origin x="-930" y="-120"/>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278DE4-29AC-4D94-8B55-9D6A556A7D4C}" type="datetimeFigureOut">
              <a:rPr lang="en-US" smtClean="0"/>
              <a:t>6/19/2012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09798-242C-4085-A527-A895A95C6326}" type="slidenum">
              <a:rPr lang="en-US" smtClean="0"/>
              <a:t>‹#›</a:t>
            </a:fld>
            <a:endParaRPr lang="en-US"/>
          </a:p>
        </p:txBody>
      </p:sp>
      <p:pic>
        <p:nvPicPr>
          <p:cNvPr id="1026" name="Picture 2" descr="C:\Users\ddizzle\Desktop\Sunday, June 17, 2012\Power of the Spirit 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54659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78DE4-29AC-4D94-8B55-9D6A556A7D4C}" type="datetimeFigureOut">
              <a:rPr lang="en-US" smtClean="0"/>
              <a:t>6/19/2012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09798-242C-4085-A527-A895A95C6326}" type="slidenum">
              <a:rPr lang="en-US" smtClean="0"/>
              <a:t>‹#›</a:t>
            </a:fld>
            <a:endParaRPr lang="en-US"/>
          </a:p>
        </p:txBody>
      </p:sp>
    </p:spTree>
    <p:extLst>
      <p:ext uri="{BB962C8B-B14F-4D97-AF65-F5344CB8AC3E}">
        <p14:creationId xmlns:p14="http://schemas.microsoft.com/office/powerpoint/2010/main" val="232571416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78DE4-29AC-4D94-8B55-9D6A556A7D4C}" type="datetimeFigureOut">
              <a:rPr lang="en-US" smtClean="0"/>
              <a:t>6/19/2012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09798-242C-4085-A527-A895A95C6326}" type="slidenum">
              <a:rPr lang="en-US" smtClean="0"/>
              <a:t>‹#›</a:t>
            </a:fld>
            <a:endParaRPr lang="en-US"/>
          </a:p>
        </p:txBody>
      </p:sp>
    </p:spTree>
    <p:extLst>
      <p:ext uri="{BB962C8B-B14F-4D97-AF65-F5344CB8AC3E}">
        <p14:creationId xmlns:p14="http://schemas.microsoft.com/office/powerpoint/2010/main" val="190599841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78DE4-29AC-4D94-8B55-9D6A556A7D4C}" type="datetimeFigureOut">
              <a:rPr lang="en-US" smtClean="0"/>
              <a:t>6/19/2012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09798-242C-4085-A527-A895A95C6326}" type="slidenum">
              <a:rPr lang="en-US" smtClean="0"/>
              <a:t>‹#›</a:t>
            </a:fld>
            <a:endParaRPr lang="en-US"/>
          </a:p>
        </p:txBody>
      </p:sp>
      <p:pic>
        <p:nvPicPr>
          <p:cNvPr id="3074" name="Picture 2" descr="C:\Users\ddizzle\Desktop\Sunday, June 17, 2012\Power of the Spirit 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50586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78DE4-29AC-4D94-8B55-9D6A556A7D4C}" type="datetimeFigureOut">
              <a:rPr lang="en-US" smtClean="0"/>
              <a:t>6/19/2012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09798-242C-4085-A527-A895A95C6326}" type="slidenum">
              <a:rPr lang="en-US" smtClean="0"/>
              <a:t>‹#›</a:t>
            </a:fld>
            <a:endParaRPr lang="en-US"/>
          </a:p>
        </p:txBody>
      </p:sp>
    </p:spTree>
    <p:extLst>
      <p:ext uri="{BB962C8B-B14F-4D97-AF65-F5344CB8AC3E}">
        <p14:creationId xmlns:p14="http://schemas.microsoft.com/office/powerpoint/2010/main" val="57158437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278DE4-29AC-4D94-8B55-9D6A556A7D4C}" type="datetimeFigureOut">
              <a:rPr lang="en-US" smtClean="0"/>
              <a:t>6/19/2012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09798-242C-4085-A527-A895A95C6326}" type="slidenum">
              <a:rPr lang="en-US" smtClean="0"/>
              <a:t>‹#›</a:t>
            </a:fld>
            <a:endParaRPr lang="en-US"/>
          </a:p>
        </p:txBody>
      </p:sp>
    </p:spTree>
    <p:extLst>
      <p:ext uri="{BB962C8B-B14F-4D97-AF65-F5344CB8AC3E}">
        <p14:creationId xmlns:p14="http://schemas.microsoft.com/office/powerpoint/2010/main" val="31457362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278DE4-29AC-4D94-8B55-9D6A556A7D4C}" type="datetimeFigureOut">
              <a:rPr lang="en-US" smtClean="0"/>
              <a:t>6/19/2012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09798-242C-4085-A527-A895A95C6326}" type="slidenum">
              <a:rPr lang="en-US" smtClean="0"/>
              <a:t>‹#›</a:t>
            </a:fld>
            <a:endParaRPr lang="en-US"/>
          </a:p>
        </p:txBody>
      </p:sp>
    </p:spTree>
    <p:extLst>
      <p:ext uri="{BB962C8B-B14F-4D97-AF65-F5344CB8AC3E}">
        <p14:creationId xmlns:p14="http://schemas.microsoft.com/office/powerpoint/2010/main" val="347433684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278DE4-29AC-4D94-8B55-9D6A556A7D4C}" type="datetimeFigureOut">
              <a:rPr lang="en-US" smtClean="0"/>
              <a:t>6/19/2012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09798-242C-4085-A527-A895A95C6326}" type="slidenum">
              <a:rPr lang="en-US" smtClean="0"/>
              <a:t>‹#›</a:t>
            </a:fld>
            <a:endParaRPr lang="en-US"/>
          </a:p>
        </p:txBody>
      </p:sp>
      <p:pic>
        <p:nvPicPr>
          <p:cNvPr id="2050" name="Picture 2" descr="C:\Users\ddizzle\Desktop\Sunday, June 17, 2012\Power of the Spirit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75481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78DE4-29AC-4D94-8B55-9D6A556A7D4C}" type="datetimeFigureOut">
              <a:rPr lang="en-US" smtClean="0"/>
              <a:t>6/19/2012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09798-242C-4085-A527-A895A95C6326}" type="slidenum">
              <a:rPr lang="en-US" smtClean="0"/>
              <a:t>‹#›</a:t>
            </a:fld>
            <a:endParaRPr lang="en-US"/>
          </a:p>
        </p:txBody>
      </p:sp>
    </p:spTree>
    <p:extLst>
      <p:ext uri="{BB962C8B-B14F-4D97-AF65-F5344CB8AC3E}">
        <p14:creationId xmlns:p14="http://schemas.microsoft.com/office/powerpoint/2010/main" val="282486581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78DE4-29AC-4D94-8B55-9D6A556A7D4C}" type="datetimeFigureOut">
              <a:rPr lang="en-US" smtClean="0"/>
              <a:t>6/19/2012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09798-242C-4085-A527-A895A95C6326}" type="slidenum">
              <a:rPr lang="en-US" smtClean="0"/>
              <a:t>‹#›</a:t>
            </a:fld>
            <a:endParaRPr lang="en-US"/>
          </a:p>
        </p:txBody>
      </p:sp>
    </p:spTree>
    <p:extLst>
      <p:ext uri="{BB962C8B-B14F-4D97-AF65-F5344CB8AC3E}">
        <p14:creationId xmlns:p14="http://schemas.microsoft.com/office/powerpoint/2010/main" val="366667096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78DE4-29AC-4D94-8B55-9D6A556A7D4C}" type="datetimeFigureOut">
              <a:rPr lang="en-US" smtClean="0"/>
              <a:t>6/19/2012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09798-242C-4085-A527-A895A95C6326}" type="slidenum">
              <a:rPr lang="en-US" smtClean="0"/>
              <a:t>‹#›</a:t>
            </a:fld>
            <a:endParaRPr lang="en-US"/>
          </a:p>
        </p:txBody>
      </p:sp>
    </p:spTree>
    <p:extLst>
      <p:ext uri="{BB962C8B-B14F-4D97-AF65-F5344CB8AC3E}">
        <p14:creationId xmlns:p14="http://schemas.microsoft.com/office/powerpoint/2010/main" val="81232569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53278DE4-29AC-4D94-8B55-9D6A556A7D4C}" type="datetimeFigureOut">
              <a:rPr lang="en-US" smtClean="0"/>
              <a:t>6/19/2012</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E909798-242C-4085-A527-A895A95C6326}" type="slidenum">
              <a:rPr lang="en-US" smtClean="0"/>
              <a:t>‹#›</a:t>
            </a:fld>
            <a:endParaRPr lang="en-US"/>
          </a:p>
        </p:txBody>
      </p:sp>
    </p:spTree>
    <p:extLst>
      <p:ext uri="{BB962C8B-B14F-4D97-AF65-F5344CB8AC3E}">
        <p14:creationId xmlns:p14="http://schemas.microsoft.com/office/powerpoint/2010/main" val="3210742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3433362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21088"/>
            <a:ext cx="8610600" cy="4603411"/>
          </a:xfrm>
        </p:spPr>
        <p:txBody>
          <a:bodyPr>
            <a:normAutofit/>
          </a:bodyPr>
          <a:lstStyle/>
          <a:p>
            <a:pPr marL="0" indent="0" algn="ctr">
              <a:buNone/>
            </a:pPr>
            <a:r>
              <a:rPr lang="en-US" sz="4800" i="1" dirty="0">
                <a:solidFill>
                  <a:schemeClr val="bg1"/>
                </a:solidFill>
              </a:rPr>
              <a:t>“But seek ye first the kingdom of God, and his righteousness; and all these things shall be added unto you.”</a:t>
            </a:r>
          </a:p>
        </p:txBody>
      </p:sp>
      <p:sp>
        <p:nvSpPr>
          <p:cNvPr id="4" name="Rectangle 3"/>
          <p:cNvSpPr/>
          <p:nvPr/>
        </p:nvSpPr>
        <p:spPr>
          <a:xfrm>
            <a:off x="0" y="-2241"/>
            <a:ext cx="9144000" cy="1015663"/>
          </a:xfrm>
          <a:prstGeom prst="rect">
            <a:avLst/>
          </a:prstGeom>
          <a:noFill/>
        </p:spPr>
        <p:txBody>
          <a:bodyPr wrap="square">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Matthew 6:33</a:t>
            </a:r>
          </a:p>
        </p:txBody>
      </p:sp>
    </p:spTree>
    <p:extLst>
      <p:ext uri="{BB962C8B-B14F-4D97-AF65-F5344CB8AC3E}">
        <p14:creationId xmlns:p14="http://schemas.microsoft.com/office/powerpoint/2010/main" val="307409700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21088"/>
            <a:ext cx="8610600" cy="4603411"/>
          </a:xfrm>
        </p:spPr>
        <p:txBody>
          <a:bodyPr>
            <a:normAutofit/>
          </a:bodyPr>
          <a:lstStyle/>
          <a:p>
            <a:pPr marL="0" indent="0" algn="ctr">
              <a:buNone/>
            </a:pPr>
            <a:r>
              <a:rPr lang="en-US" sz="4800" i="1" dirty="0">
                <a:solidFill>
                  <a:schemeClr val="bg1"/>
                </a:solidFill>
              </a:rPr>
              <a:t>“And he said to them all, If any man will come after me, let him deny himself, and take up his cross daily, and follow me.”</a:t>
            </a:r>
          </a:p>
        </p:txBody>
      </p:sp>
      <p:sp>
        <p:nvSpPr>
          <p:cNvPr id="4" name="Rectangle 3"/>
          <p:cNvSpPr/>
          <p:nvPr/>
        </p:nvSpPr>
        <p:spPr>
          <a:xfrm>
            <a:off x="0" y="-2241"/>
            <a:ext cx="9144000" cy="1015663"/>
          </a:xfrm>
          <a:prstGeom prst="rect">
            <a:avLst/>
          </a:prstGeom>
          <a:noFill/>
        </p:spPr>
        <p:txBody>
          <a:bodyPr wrap="square">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Luke 9:23</a:t>
            </a:r>
          </a:p>
        </p:txBody>
      </p:sp>
    </p:spTree>
    <p:extLst>
      <p:ext uri="{BB962C8B-B14F-4D97-AF65-F5344CB8AC3E}">
        <p14:creationId xmlns:p14="http://schemas.microsoft.com/office/powerpoint/2010/main" val="222644293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1088"/>
            <a:ext cx="9144000" cy="4603411"/>
          </a:xfrm>
        </p:spPr>
        <p:txBody>
          <a:bodyPr>
            <a:normAutofit/>
          </a:bodyPr>
          <a:lstStyle/>
          <a:p>
            <a:r>
              <a:rPr lang="en-US" sz="3600" dirty="0" smtClean="0">
                <a:solidFill>
                  <a:schemeClr val="bg1"/>
                </a:solidFill>
              </a:rPr>
              <a:t>Our Nation</a:t>
            </a:r>
          </a:p>
          <a:p>
            <a:pPr lvl="1"/>
            <a:r>
              <a:rPr lang="en-US" sz="3200" dirty="0">
                <a:solidFill>
                  <a:schemeClr val="bg1"/>
                </a:solidFill>
              </a:rPr>
              <a:t>Do we not, in our nation, think about material matters</a:t>
            </a:r>
            <a:r>
              <a:rPr lang="en-US" sz="3200" dirty="0" smtClean="0">
                <a:solidFill>
                  <a:schemeClr val="bg1"/>
                </a:solidFill>
              </a:rPr>
              <a:t>?</a:t>
            </a:r>
          </a:p>
          <a:p>
            <a:pPr lvl="1"/>
            <a:r>
              <a:rPr lang="en-US" sz="3200" dirty="0">
                <a:solidFill>
                  <a:schemeClr val="bg1"/>
                </a:solidFill>
              </a:rPr>
              <a:t>What about the moral evils that affect this nation?</a:t>
            </a:r>
            <a:endParaRPr lang="en-US" sz="3200" dirty="0" smtClean="0">
              <a:solidFill>
                <a:schemeClr val="bg1"/>
              </a:solidFill>
            </a:endParaRPr>
          </a:p>
          <a:p>
            <a:endParaRPr lang="en-US" sz="3200" dirty="0">
              <a:solidFill>
                <a:schemeClr val="bg1"/>
              </a:solidFill>
            </a:endParaRPr>
          </a:p>
        </p:txBody>
      </p:sp>
      <p:sp>
        <p:nvSpPr>
          <p:cNvPr id="4" name="Rectangle 3"/>
          <p:cNvSpPr/>
          <p:nvPr/>
        </p:nvSpPr>
        <p:spPr>
          <a:xfrm>
            <a:off x="0" y="-2241"/>
            <a:ext cx="9144000" cy="923330"/>
          </a:xfrm>
          <a:prstGeom prst="rect">
            <a:avLst/>
          </a:prstGeom>
          <a:noFill/>
        </p:spPr>
        <p:txBody>
          <a:bodyPr wrap="square">
            <a:spAutoFit/>
          </a:bodyPr>
          <a:lstStyle/>
          <a:p>
            <a:pPr algn="ctr">
              <a:defRPr/>
            </a:pP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“The Means of Failure”</a:t>
            </a:r>
          </a:p>
        </p:txBody>
      </p:sp>
    </p:spTree>
    <p:extLst>
      <p:ext uri="{BB962C8B-B14F-4D97-AF65-F5344CB8AC3E}">
        <p14:creationId xmlns:p14="http://schemas.microsoft.com/office/powerpoint/2010/main" val="161851469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67000" y="1257300"/>
            <a:ext cx="5943600" cy="2123658"/>
          </a:xfrm>
          <a:prstGeom prst="rect">
            <a:avLst/>
          </a:prstGeom>
          <a:noFill/>
        </p:spPr>
        <p:txBody>
          <a:bodyPr wrap="square">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“Israel Cried Unto The Lord”</a:t>
            </a:r>
          </a:p>
        </p:txBody>
      </p:sp>
    </p:spTree>
    <p:extLst>
      <p:ext uri="{BB962C8B-B14F-4D97-AF65-F5344CB8AC3E}">
        <p14:creationId xmlns:p14="http://schemas.microsoft.com/office/powerpoint/2010/main" val="381667330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21088"/>
            <a:ext cx="8610600" cy="4603411"/>
          </a:xfrm>
        </p:spPr>
        <p:txBody>
          <a:bodyPr>
            <a:normAutofit/>
          </a:bodyPr>
          <a:lstStyle/>
          <a:p>
            <a:pPr marL="0" indent="0" algn="ctr">
              <a:buNone/>
            </a:pPr>
            <a:r>
              <a:rPr lang="en-US" sz="4800" i="1" dirty="0">
                <a:solidFill>
                  <a:schemeClr val="bg1"/>
                </a:solidFill>
              </a:rPr>
              <a:t>“And Israel was greatly impoverished because of the </a:t>
            </a:r>
            <a:r>
              <a:rPr lang="en-US" sz="4800" i="1" dirty="0" err="1">
                <a:solidFill>
                  <a:schemeClr val="bg1"/>
                </a:solidFill>
              </a:rPr>
              <a:t>Midianites</a:t>
            </a:r>
            <a:r>
              <a:rPr lang="en-US" sz="4800" i="1" dirty="0">
                <a:solidFill>
                  <a:schemeClr val="bg1"/>
                </a:solidFill>
              </a:rPr>
              <a:t>; and the children of Israel cried unto the LORD.”</a:t>
            </a:r>
          </a:p>
        </p:txBody>
      </p:sp>
      <p:sp>
        <p:nvSpPr>
          <p:cNvPr id="4" name="Rectangle 3"/>
          <p:cNvSpPr/>
          <p:nvPr/>
        </p:nvSpPr>
        <p:spPr>
          <a:xfrm>
            <a:off x="0" y="-2241"/>
            <a:ext cx="9144000" cy="1015663"/>
          </a:xfrm>
          <a:prstGeom prst="rect">
            <a:avLst/>
          </a:prstGeom>
          <a:noFill/>
        </p:spPr>
        <p:txBody>
          <a:bodyPr wrap="square">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Judges 6:6</a:t>
            </a:r>
          </a:p>
        </p:txBody>
      </p:sp>
    </p:spTree>
    <p:extLst>
      <p:ext uri="{BB962C8B-B14F-4D97-AF65-F5344CB8AC3E}">
        <p14:creationId xmlns:p14="http://schemas.microsoft.com/office/powerpoint/2010/main" val="42905193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23330"/>
            <a:ext cx="8382000" cy="4188811"/>
          </a:xfrm>
        </p:spPr>
        <p:txBody>
          <a:bodyPr>
            <a:normAutofit/>
          </a:bodyPr>
          <a:lstStyle/>
          <a:p>
            <a:r>
              <a:rPr lang="en-US" sz="3600" dirty="0" smtClean="0">
                <a:solidFill>
                  <a:schemeClr val="bg1"/>
                </a:solidFill>
              </a:rPr>
              <a:t>Now the Israelites think about God! V. 6</a:t>
            </a:r>
          </a:p>
          <a:p>
            <a:r>
              <a:rPr lang="en-US" sz="3600" dirty="0" smtClean="0">
                <a:solidFill>
                  <a:schemeClr val="bg1"/>
                </a:solidFill>
              </a:rPr>
              <a:t>The </a:t>
            </a:r>
            <a:r>
              <a:rPr lang="en-US" sz="3600" dirty="0">
                <a:solidFill>
                  <a:schemeClr val="bg1"/>
                </a:solidFill>
              </a:rPr>
              <a:t>first answer by God was the message of a prophet</a:t>
            </a:r>
            <a:r>
              <a:rPr lang="en-US" sz="3600" dirty="0" smtClean="0">
                <a:solidFill>
                  <a:schemeClr val="bg1"/>
                </a:solidFill>
              </a:rPr>
              <a:t>. Vs. 8-10</a:t>
            </a:r>
            <a:endParaRPr lang="en-US" sz="3200" dirty="0">
              <a:solidFill>
                <a:schemeClr val="bg1"/>
              </a:solidFill>
            </a:endParaRPr>
          </a:p>
        </p:txBody>
      </p:sp>
      <p:sp>
        <p:nvSpPr>
          <p:cNvPr id="4" name="Rectangle 3"/>
          <p:cNvSpPr/>
          <p:nvPr/>
        </p:nvSpPr>
        <p:spPr>
          <a:xfrm>
            <a:off x="0" y="0"/>
            <a:ext cx="9144000" cy="861774"/>
          </a:xfrm>
          <a:prstGeom prst="rect">
            <a:avLst/>
          </a:prstGeom>
          <a:noFill/>
        </p:spPr>
        <p:txBody>
          <a:bodyPr wrap="square">
            <a:spAutoFit/>
          </a:bodyPr>
          <a:lstStyle/>
          <a:p>
            <a:pPr algn="ctr">
              <a:defRPr/>
            </a:pPr>
            <a:r>
              <a:rPr lang="en-US" sz="5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“Israel </a:t>
            </a:r>
            <a:r>
              <a:rPr lang="en-US" sz="5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had </a:t>
            </a:r>
            <a:r>
              <a:rPr lang="en-US" sz="5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been impoverished!” </a:t>
            </a:r>
          </a:p>
        </p:txBody>
      </p:sp>
    </p:spTree>
    <p:extLst>
      <p:ext uri="{BB962C8B-B14F-4D97-AF65-F5344CB8AC3E}">
        <p14:creationId xmlns:p14="http://schemas.microsoft.com/office/powerpoint/2010/main" val="241057691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21088"/>
            <a:ext cx="8839200" cy="4603411"/>
          </a:xfrm>
        </p:spPr>
        <p:txBody>
          <a:bodyPr>
            <a:normAutofit fontScale="92500" lnSpcReduction="20000"/>
          </a:bodyPr>
          <a:lstStyle/>
          <a:p>
            <a:pPr marL="0" indent="0" algn="ctr">
              <a:buNone/>
            </a:pPr>
            <a:r>
              <a:rPr lang="en-US" sz="3600" i="1" dirty="0" smtClean="0">
                <a:solidFill>
                  <a:schemeClr val="bg1"/>
                </a:solidFill>
              </a:rPr>
              <a:t>“that </a:t>
            </a:r>
            <a:r>
              <a:rPr lang="en-US" sz="3600" i="1" dirty="0">
                <a:solidFill>
                  <a:schemeClr val="bg1"/>
                </a:solidFill>
              </a:rPr>
              <a:t>the Lord sent a prophet to the children of Israel, who said to them, “Thus says the Lord God of Israel: ‘I brought you up from Egypt and brought you out of the house of bondage; 9 and I delivered you out of the hand of the Egyptians and out of the hand of all who oppressed you, and drove them out before you and gave you their land. 10 Also I said to you, “I am the Lord your God; do not fear the gods of the Amorites, in whose land you dwell.” But you have not obeyed My voice.’”</a:t>
            </a:r>
          </a:p>
        </p:txBody>
      </p:sp>
      <p:sp>
        <p:nvSpPr>
          <p:cNvPr id="4" name="Rectangle 3"/>
          <p:cNvSpPr/>
          <p:nvPr/>
        </p:nvSpPr>
        <p:spPr>
          <a:xfrm>
            <a:off x="0" y="-2241"/>
            <a:ext cx="9144000" cy="1015663"/>
          </a:xfrm>
          <a:prstGeom prst="rect">
            <a:avLst/>
          </a:prstGeom>
          <a:noFill/>
        </p:spPr>
        <p:txBody>
          <a:bodyPr wrap="square">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Judges 6:8-10</a:t>
            </a:r>
          </a:p>
        </p:txBody>
      </p:sp>
    </p:spTree>
    <p:extLst>
      <p:ext uri="{BB962C8B-B14F-4D97-AF65-F5344CB8AC3E}">
        <p14:creationId xmlns:p14="http://schemas.microsoft.com/office/powerpoint/2010/main" val="393712699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62200" y="1714499"/>
            <a:ext cx="6324600" cy="1200329"/>
          </a:xfrm>
          <a:prstGeom prst="rect">
            <a:avLst/>
          </a:prstGeom>
          <a:noFill/>
        </p:spPr>
        <p:txBody>
          <a:bodyPr wrap="square">
            <a:spAutoFit/>
          </a:bodyPr>
          <a:lstStyle/>
          <a:p>
            <a:pPr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“Gideon’s Call”</a:t>
            </a:r>
          </a:p>
        </p:txBody>
      </p:sp>
    </p:spTree>
    <p:extLst>
      <p:ext uri="{BB962C8B-B14F-4D97-AF65-F5344CB8AC3E}">
        <p14:creationId xmlns:p14="http://schemas.microsoft.com/office/powerpoint/2010/main" val="11853823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00100"/>
            <a:ext cx="9144000" cy="4724400"/>
          </a:xfrm>
        </p:spPr>
        <p:txBody>
          <a:bodyPr>
            <a:noAutofit/>
          </a:bodyPr>
          <a:lstStyle/>
          <a:p>
            <a:pPr marL="0" indent="0" algn="ctr">
              <a:buNone/>
            </a:pPr>
            <a:r>
              <a:rPr lang="en-US" sz="2800" i="1" dirty="0">
                <a:solidFill>
                  <a:schemeClr val="bg1"/>
                </a:solidFill>
              </a:rPr>
              <a:t>“And there came an angel of the LORD, and sat under an oak which was in </a:t>
            </a:r>
            <a:r>
              <a:rPr lang="en-US" sz="2800" i="1" dirty="0" err="1">
                <a:solidFill>
                  <a:schemeClr val="bg1"/>
                </a:solidFill>
              </a:rPr>
              <a:t>Ophrah</a:t>
            </a:r>
            <a:r>
              <a:rPr lang="en-US" sz="2800" i="1" dirty="0">
                <a:solidFill>
                  <a:schemeClr val="bg1"/>
                </a:solidFill>
              </a:rPr>
              <a:t>, that pertained unto </a:t>
            </a:r>
            <a:r>
              <a:rPr lang="en-US" sz="2800" i="1" dirty="0" err="1">
                <a:solidFill>
                  <a:schemeClr val="bg1"/>
                </a:solidFill>
              </a:rPr>
              <a:t>Joash</a:t>
            </a:r>
            <a:r>
              <a:rPr lang="en-US" sz="2800" i="1" dirty="0">
                <a:solidFill>
                  <a:schemeClr val="bg1"/>
                </a:solidFill>
              </a:rPr>
              <a:t> the </a:t>
            </a:r>
            <a:r>
              <a:rPr lang="en-US" sz="2800" i="1" dirty="0" err="1">
                <a:solidFill>
                  <a:schemeClr val="bg1"/>
                </a:solidFill>
              </a:rPr>
              <a:t>Abiezrite</a:t>
            </a:r>
            <a:r>
              <a:rPr lang="en-US" sz="2800" i="1" dirty="0">
                <a:solidFill>
                  <a:schemeClr val="bg1"/>
                </a:solidFill>
              </a:rPr>
              <a:t>: and his son Gideon threshed wheat by the winepress, to hide it from the </a:t>
            </a:r>
            <a:r>
              <a:rPr lang="en-US" sz="2800" i="1" dirty="0" err="1">
                <a:solidFill>
                  <a:schemeClr val="bg1"/>
                </a:solidFill>
              </a:rPr>
              <a:t>Midianites</a:t>
            </a:r>
            <a:r>
              <a:rPr lang="en-US" sz="2800" i="1" dirty="0">
                <a:solidFill>
                  <a:schemeClr val="bg1"/>
                </a:solidFill>
              </a:rPr>
              <a:t>. 12And the angel of the LORD appeared unto him, and said unto him, The LORD is with thee, thou mighty man of </a:t>
            </a:r>
            <a:r>
              <a:rPr lang="en-US" sz="2800" i="1" dirty="0" err="1">
                <a:solidFill>
                  <a:schemeClr val="bg1"/>
                </a:solidFill>
              </a:rPr>
              <a:t>valour</a:t>
            </a:r>
            <a:r>
              <a:rPr lang="en-US" sz="2800" i="1" dirty="0">
                <a:solidFill>
                  <a:schemeClr val="bg1"/>
                </a:solidFill>
              </a:rPr>
              <a:t>. 13And Gideon said unto him, Oh my Lord, if the LORD be with us, why then is all this befallen us? and where be all his miracles which our fathers told us of, saying, Did not the LORD bring us up from Egypt? but now the LORD hath forsaken us, and delivered us into the hands of the </a:t>
            </a:r>
            <a:r>
              <a:rPr lang="en-US" sz="2800" i="1" dirty="0" err="1" smtClean="0">
                <a:solidFill>
                  <a:schemeClr val="bg1"/>
                </a:solidFill>
              </a:rPr>
              <a:t>Midianites</a:t>
            </a:r>
            <a:r>
              <a:rPr lang="en-US" sz="2800" i="1" dirty="0" smtClean="0">
                <a:solidFill>
                  <a:schemeClr val="bg1"/>
                </a:solidFill>
              </a:rPr>
              <a:t>…</a:t>
            </a:r>
            <a:endParaRPr lang="en-US" sz="2800" i="1" dirty="0">
              <a:solidFill>
                <a:schemeClr val="bg1"/>
              </a:solidFill>
            </a:endParaRPr>
          </a:p>
        </p:txBody>
      </p:sp>
      <p:sp>
        <p:nvSpPr>
          <p:cNvPr id="4" name="Rectangle 3"/>
          <p:cNvSpPr/>
          <p:nvPr/>
        </p:nvSpPr>
        <p:spPr>
          <a:xfrm>
            <a:off x="0" y="-2241"/>
            <a:ext cx="9144000" cy="1015663"/>
          </a:xfrm>
          <a:prstGeom prst="rect">
            <a:avLst/>
          </a:prstGeom>
          <a:noFill/>
        </p:spPr>
        <p:txBody>
          <a:bodyPr wrap="square">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Judges 6:11-18</a:t>
            </a:r>
          </a:p>
        </p:txBody>
      </p:sp>
    </p:spTree>
    <p:extLst>
      <p:ext uri="{BB962C8B-B14F-4D97-AF65-F5344CB8AC3E}">
        <p14:creationId xmlns:p14="http://schemas.microsoft.com/office/powerpoint/2010/main" val="153880616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00100"/>
            <a:ext cx="9144000" cy="4724400"/>
          </a:xfrm>
        </p:spPr>
        <p:txBody>
          <a:bodyPr>
            <a:noAutofit/>
          </a:bodyPr>
          <a:lstStyle/>
          <a:p>
            <a:pPr marL="0" indent="0" algn="ctr">
              <a:buNone/>
            </a:pPr>
            <a:r>
              <a:rPr lang="en-US" sz="2750" i="1" dirty="0" smtClean="0">
                <a:solidFill>
                  <a:schemeClr val="bg1"/>
                </a:solidFill>
              </a:rPr>
              <a:t>“And </a:t>
            </a:r>
            <a:r>
              <a:rPr lang="en-US" sz="2750" i="1" dirty="0">
                <a:solidFill>
                  <a:schemeClr val="bg1"/>
                </a:solidFill>
              </a:rPr>
              <a:t>the LORD looked upon him, and said, Go in this thy might, and thou shalt save Israel from the hand of the </a:t>
            </a:r>
            <a:r>
              <a:rPr lang="en-US" sz="2750" i="1" dirty="0" err="1">
                <a:solidFill>
                  <a:schemeClr val="bg1"/>
                </a:solidFill>
              </a:rPr>
              <a:t>Midianites</a:t>
            </a:r>
            <a:r>
              <a:rPr lang="en-US" sz="2750" i="1" dirty="0">
                <a:solidFill>
                  <a:schemeClr val="bg1"/>
                </a:solidFill>
              </a:rPr>
              <a:t>: have not I sent thee? 15And he said unto him, Oh my Lord, wherewith shall I save Israel? behold, my family is poor in Manasseh, and I am the least in my father’s house. 16And the LORD said unto him, Surely I will be with thee, and thou shalt smite the </a:t>
            </a:r>
            <a:r>
              <a:rPr lang="en-US" sz="2750" i="1" dirty="0" err="1">
                <a:solidFill>
                  <a:schemeClr val="bg1"/>
                </a:solidFill>
              </a:rPr>
              <a:t>Midianites</a:t>
            </a:r>
            <a:r>
              <a:rPr lang="en-US" sz="2750" i="1" dirty="0">
                <a:solidFill>
                  <a:schemeClr val="bg1"/>
                </a:solidFill>
              </a:rPr>
              <a:t> as one man. 17And he said unto him, If now I have found grace in thy sight, then </a:t>
            </a:r>
            <a:r>
              <a:rPr lang="en-US" sz="2750" i="1" dirty="0" err="1">
                <a:solidFill>
                  <a:schemeClr val="bg1"/>
                </a:solidFill>
              </a:rPr>
              <a:t>shew</a:t>
            </a:r>
            <a:r>
              <a:rPr lang="en-US" sz="2750" i="1" dirty="0">
                <a:solidFill>
                  <a:schemeClr val="bg1"/>
                </a:solidFill>
              </a:rPr>
              <a:t> me a sign that thou </a:t>
            </a:r>
            <a:r>
              <a:rPr lang="en-US" sz="2750" i="1" dirty="0" err="1">
                <a:solidFill>
                  <a:schemeClr val="bg1"/>
                </a:solidFill>
              </a:rPr>
              <a:t>talkest</a:t>
            </a:r>
            <a:r>
              <a:rPr lang="en-US" sz="2750" i="1" dirty="0">
                <a:solidFill>
                  <a:schemeClr val="bg1"/>
                </a:solidFill>
              </a:rPr>
              <a:t> with me. 18Depart not hence, I pray thee, until I come unto thee, and bring forth my present, and set it before thee. And he said, I will tarry until thou come again.”</a:t>
            </a:r>
          </a:p>
        </p:txBody>
      </p:sp>
      <p:sp>
        <p:nvSpPr>
          <p:cNvPr id="4" name="Rectangle 3"/>
          <p:cNvSpPr/>
          <p:nvPr/>
        </p:nvSpPr>
        <p:spPr>
          <a:xfrm>
            <a:off x="0" y="-2241"/>
            <a:ext cx="9144000" cy="1015663"/>
          </a:xfrm>
          <a:prstGeom prst="rect">
            <a:avLst/>
          </a:prstGeom>
          <a:noFill/>
        </p:spPr>
        <p:txBody>
          <a:bodyPr wrap="square">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Judges 6:11-18</a:t>
            </a:r>
          </a:p>
        </p:txBody>
      </p:sp>
    </p:spTree>
    <p:extLst>
      <p:ext uri="{BB962C8B-B14F-4D97-AF65-F5344CB8AC3E}">
        <p14:creationId xmlns:p14="http://schemas.microsoft.com/office/powerpoint/2010/main" val="37647703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471" y="3009900"/>
            <a:ext cx="9144000" cy="2339102"/>
          </a:xfrm>
          <a:prstGeom prst="rect">
            <a:avLst/>
          </a:prstGeom>
          <a:noFill/>
        </p:spPr>
        <p:txBody>
          <a:bodyPr wrap="square">
            <a:spAutoFit/>
          </a:bodyPr>
          <a:lstStyle/>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Gideon</a:t>
            </a:r>
          </a:p>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Soldiers Equipped</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160036926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0" y="456440"/>
            <a:ext cx="5486400" cy="5068060"/>
          </a:xfrm>
        </p:spPr>
        <p:txBody>
          <a:bodyPr>
            <a:noAutofit/>
          </a:bodyPr>
          <a:lstStyle/>
          <a:p>
            <a:pPr marL="0" indent="0" algn="ctr">
              <a:buNone/>
            </a:pPr>
            <a:r>
              <a:rPr lang="en-US" sz="3300" i="1" dirty="0" smtClean="0">
                <a:solidFill>
                  <a:schemeClr val="bg1"/>
                </a:solidFill>
              </a:rPr>
              <a:t>“And </a:t>
            </a:r>
            <a:r>
              <a:rPr lang="en-US" sz="3300" i="1" dirty="0">
                <a:solidFill>
                  <a:schemeClr val="bg1"/>
                </a:solidFill>
              </a:rPr>
              <a:t>it came to pass the same night, that the LORD said unto him, Take thy </a:t>
            </a:r>
            <a:r>
              <a:rPr lang="en-US" sz="3300" i="1" dirty="0" smtClean="0">
                <a:solidFill>
                  <a:schemeClr val="bg1"/>
                </a:solidFill>
              </a:rPr>
              <a:t>father’s young </a:t>
            </a:r>
            <a:r>
              <a:rPr lang="en-US" sz="3300" i="1" dirty="0">
                <a:solidFill>
                  <a:schemeClr val="bg1"/>
                </a:solidFill>
              </a:rPr>
              <a:t>bullock, even the second bullock of seven years old, and throw down the altar of Baal </a:t>
            </a:r>
            <a:r>
              <a:rPr lang="en-US" sz="3300" i="1" dirty="0" smtClean="0">
                <a:solidFill>
                  <a:schemeClr val="bg1"/>
                </a:solidFill>
              </a:rPr>
              <a:t>that thy </a:t>
            </a:r>
            <a:r>
              <a:rPr lang="en-US" sz="3300" i="1" dirty="0">
                <a:solidFill>
                  <a:schemeClr val="bg1"/>
                </a:solidFill>
              </a:rPr>
              <a:t>father hath, and cut down the grove that is by it</a:t>
            </a:r>
            <a:r>
              <a:rPr lang="en-US" sz="3300" i="1" dirty="0" smtClean="0">
                <a:solidFill>
                  <a:schemeClr val="bg1"/>
                </a:solidFill>
              </a:rPr>
              <a:t>:” – Judges 6:25</a:t>
            </a:r>
            <a:endParaRPr lang="en-US" sz="3300" i="1" dirty="0">
              <a:solidFill>
                <a:schemeClr val="bg1"/>
              </a:solidFill>
            </a:endParaRPr>
          </a:p>
        </p:txBody>
      </p:sp>
      <p:sp>
        <p:nvSpPr>
          <p:cNvPr id="4" name="Rectangle 3"/>
          <p:cNvSpPr/>
          <p:nvPr/>
        </p:nvSpPr>
        <p:spPr>
          <a:xfrm>
            <a:off x="-304800" y="1028700"/>
            <a:ext cx="4191000" cy="3046988"/>
          </a:xfrm>
          <a:prstGeom prst="rect">
            <a:avLst/>
          </a:prstGeom>
          <a:noFill/>
        </p:spPr>
        <p:txBody>
          <a:bodyPr wrap="square">
            <a:spAutoFit/>
          </a:bodyPr>
          <a:lstStyle/>
          <a:p>
            <a:pPr algn="ctr">
              <a:defRPr/>
            </a:pPr>
            <a:r>
              <a:rPr lang="en-US" sz="4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“Gideon </a:t>
            </a:r>
            <a:r>
              <a:rPr lang="en-US" sz="48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tore down his father’s altar </a:t>
            </a:r>
            <a:r>
              <a:rPr lang="en-US" sz="4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      to </a:t>
            </a:r>
            <a:r>
              <a:rPr lang="en-US" sz="48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Baal</a:t>
            </a:r>
            <a:r>
              <a:rPr lang="en-US" sz="4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a:t>
            </a:r>
          </a:p>
        </p:txBody>
      </p:sp>
    </p:spTree>
    <p:extLst>
      <p:ext uri="{BB962C8B-B14F-4D97-AF65-F5344CB8AC3E}">
        <p14:creationId xmlns:p14="http://schemas.microsoft.com/office/powerpoint/2010/main" val="8901454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0" y="456440"/>
            <a:ext cx="5486400" cy="5068060"/>
          </a:xfrm>
        </p:spPr>
        <p:txBody>
          <a:bodyPr>
            <a:noAutofit/>
          </a:bodyPr>
          <a:lstStyle/>
          <a:p>
            <a:pPr marL="0" indent="0" algn="ctr">
              <a:buNone/>
            </a:pPr>
            <a:r>
              <a:rPr lang="en-US" sz="3600" i="1" dirty="0">
                <a:solidFill>
                  <a:schemeClr val="bg1"/>
                </a:solidFill>
              </a:rPr>
              <a:t>“And build an altar unto the LORD thy God upon the top of this rock, in the ordered</a:t>
            </a:r>
          </a:p>
          <a:p>
            <a:pPr marL="0" indent="0" algn="ctr">
              <a:buNone/>
            </a:pPr>
            <a:r>
              <a:rPr lang="en-US" sz="3600" i="1" dirty="0">
                <a:solidFill>
                  <a:schemeClr val="bg1"/>
                </a:solidFill>
              </a:rPr>
              <a:t>place, and take the second bullock, and offer a burnt sacrifice with the wood of the grove which thou shalt cut down</a:t>
            </a:r>
            <a:r>
              <a:rPr lang="en-US" sz="3600" i="1" dirty="0" smtClean="0">
                <a:solidFill>
                  <a:schemeClr val="bg1"/>
                </a:solidFill>
              </a:rPr>
              <a:t>.” – Judges 6:26</a:t>
            </a:r>
            <a:endParaRPr lang="en-US" sz="3600" i="1" dirty="0">
              <a:solidFill>
                <a:schemeClr val="bg1"/>
              </a:solidFill>
            </a:endParaRPr>
          </a:p>
        </p:txBody>
      </p:sp>
      <p:sp>
        <p:nvSpPr>
          <p:cNvPr id="4" name="Rectangle 3"/>
          <p:cNvSpPr/>
          <p:nvPr/>
        </p:nvSpPr>
        <p:spPr>
          <a:xfrm>
            <a:off x="-304800" y="1028700"/>
            <a:ext cx="4191000" cy="3416320"/>
          </a:xfrm>
          <a:prstGeom prst="rect">
            <a:avLst/>
          </a:prstGeom>
          <a:noFill/>
        </p:spPr>
        <p:txBody>
          <a:bodyPr wrap="square">
            <a:spAutoFit/>
          </a:bodyPr>
          <a:lstStyle/>
          <a:p>
            <a:pPr algn="ctr">
              <a:defRPr/>
            </a:pP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“Gideon </a:t>
            </a:r>
            <a:r>
              <a:rPr lang="en-US" sz="54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builds an altar to God</a:t>
            </a: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a:t>
            </a:r>
          </a:p>
        </p:txBody>
      </p:sp>
    </p:spTree>
    <p:extLst>
      <p:ext uri="{BB962C8B-B14F-4D97-AF65-F5344CB8AC3E}">
        <p14:creationId xmlns:p14="http://schemas.microsoft.com/office/powerpoint/2010/main" val="358474687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7328" y="571500"/>
            <a:ext cx="5697071" cy="4247317"/>
          </a:xfrm>
          <a:prstGeom prst="rect">
            <a:avLst/>
          </a:prstGeom>
          <a:noFill/>
        </p:spPr>
        <p:txBody>
          <a:bodyPr wrap="square">
            <a:spAutoFit/>
          </a:bodyPr>
          <a:lstStyle/>
          <a:p>
            <a:pPr algn="ctr">
              <a:defRPr/>
            </a:pP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“Gideon </a:t>
            </a:r>
            <a:r>
              <a:rPr lang="en-US" sz="54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is first sent to recover Israel’s lost ideals and restore their distinctiveness</a:t>
            </a: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a:t>
            </a:r>
          </a:p>
        </p:txBody>
      </p:sp>
    </p:spTree>
    <p:extLst>
      <p:ext uri="{BB962C8B-B14F-4D97-AF65-F5344CB8AC3E}">
        <p14:creationId xmlns:p14="http://schemas.microsoft.com/office/powerpoint/2010/main" val="418007198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00" y="1714498"/>
            <a:ext cx="7086600" cy="2031325"/>
          </a:xfrm>
          <a:prstGeom prst="rect">
            <a:avLst/>
          </a:prstGeom>
          <a:noFill/>
        </p:spPr>
        <p:txBody>
          <a:bodyPr wrap="square">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“Gideon’s Army”</a:t>
            </a:r>
          </a:p>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Judges 7</a:t>
            </a:r>
          </a:p>
        </p:txBody>
      </p:sp>
    </p:spTree>
    <p:extLst>
      <p:ext uri="{BB962C8B-B14F-4D97-AF65-F5344CB8AC3E}">
        <p14:creationId xmlns:p14="http://schemas.microsoft.com/office/powerpoint/2010/main" val="308345810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1088"/>
            <a:ext cx="9144000" cy="4603411"/>
          </a:xfrm>
        </p:spPr>
        <p:txBody>
          <a:bodyPr>
            <a:normAutofit/>
          </a:bodyPr>
          <a:lstStyle/>
          <a:p>
            <a:r>
              <a:rPr lang="en-US" sz="3600" dirty="0">
                <a:solidFill>
                  <a:schemeClr val="bg1"/>
                </a:solidFill>
              </a:rPr>
              <a:t>Gideon started with 32,000 soldiers, but God said this was too many</a:t>
            </a:r>
            <a:r>
              <a:rPr lang="en-US" sz="3600" dirty="0" smtClean="0">
                <a:solidFill>
                  <a:schemeClr val="bg1"/>
                </a:solidFill>
              </a:rPr>
              <a:t>.</a:t>
            </a:r>
          </a:p>
          <a:p>
            <a:pPr lvl="1"/>
            <a:r>
              <a:rPr lang="en-US" i="1" dirty="0">
                <a:solidFill>
                  <a:schemeClr val="bg1"/>
                </a:solidFill>
              </a:rPr>
              <a:t>“And the LORD said unto Gideon, The people that are with thee are too many for me to give the </a:t>
            </a:r>
            <a:r>
              <a:rPr lang="en-US" i="1" dirty="0" err="1">
                <a:solidFill>
                  <a:schemeClr val="bg1"/>
                </a:solidFill>
              </a:rPr>
              <a:t>Midianites</a:t>
            </a:r>
            <a:r>
              <a:rPr lang="en-US" i="1" dirty="0">
                <a:solidFill>
                  <a:schemeClr val="bg1"/>
                </a:solidFill>
              </a:rPr>
              <a:t> into their hands, lest Israel vaunt themselves against me, saying, Mine own hand hath saved me</a:t>
            </a:r>
            <a:r>
              <a:rPr lang="en-US" i="1" dirty="0" smtClean="0">
                <a:solidFill>
                  <a:schemeClr val="bg1"/>
                </a:solidFill>
              </a:rPr>
              <a:t>.” – Judges 7:2</a:t>
            </a:r>
          </a:p>
          <a:p>
            <a:endParaRPr lang="en-US" sz="3200" i="1" dirty="0">
              <a:solidFill>
                <a:schemeClr val="bg1"/>
              </a:solidFill>
            </a:endParaRPr>
          </a:p>
        </p:txBody>
      </p:sp>
      <p:sp>
        <p:nvSpPr>
          <p:cNvPr id="4" name="Rectangle 3"/>
          <p:cNvSpPr/>
          <p:nvPr/>
        </p:nvSpPr>
        <p:spPr>
          <a:xfrm>
            <a:off x="0" y="-2241"/>
            <a:ext cx="9144000" cy="923330"/>
          </a:xfrm>
          <a:prstGeom prst="rect">
            <a:avLst/>
          </a:prstGeom>
          <a:noFill/>
        </p:spPr>
        <p:txBody>
          <a:bodyPr wrap="square">
            <a:spAutoFit/>
          </a:bodyPr>
          <a:lstStyle/>
          <a:p>
            <a:pPr algn="ctr">
              <a:defRPr/>
            </a:pP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“Gideon’s Army”</a:t>
            </a:r>
          </a:p>
        </p:txBody>
      </p:sp>
    </p:spTree>
    <p:extLst>
      <p:ext uri="{BB962C8B-B14F-4D97-AF65-F5344CB8AC3E}">
        <p14:creationId xmlns:p14="http://schemas.microsoft.com/office/powerpoint/2010/main" val="302665173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1088"/>
            <a:ext cx="9144000" cy="4603411"/>
          </a:xfrm>
        </p:spPr>
        <p:txBody>
          <a:bodyPr>
            <a:normAutofit/>
          </a:bodyPr>
          <a:lstStyle/>
          <a:p>
            <a:r>
              <a:rPr lang="en-US" sz="3600" dirty="0">
                <a:solidFill>
                  <a:schemeClr val="bg1"/>
                </a:solidFill>
              </a:rPr>
              <a:t>The faint-hearted were rejected</a:t>
            </a:r>
            <a:r>
              <a:rPr lang="en-US" sz="3600" dirty="0" smtClean="0">
                <a:solidFill>
                  <a:schemeClr val="bg1"/>
                </a:solidFill>
              </a:rPr>
              <a:t>.</a:t>
            </a:r>
          </a:p>
          <a:p>
            <a:pPr lvl="1"/>
            <a:r>
              <a:rPr lang="en-US" sz="3200" i="1" dirty="0">
                <a:solidFill>
                  <a:schemeClr val="bg1"/>
                </a:solidFill>
              </a:rPr>
              <a:t>“Now therefore go to, proclaim in the ears of the people, saying, Whosoever is fearful and afraid, let him return and depart early from mount Gilead. And there returned of the people twenty and two thousand; and there remained ten thousand</a:t>
            </a:r>
            <a:r>
              <a:rPr lang="en-US" sz="3200" i="1" dirty="0" smtClean="0">
                <a:solidFill>
                  <a:schemeClr val="bg1"/>
                </a:solidFill>
              </a:rPr>
              <a:t>.” – Judges 7:3</a:t>
            </a:r>
            <a:endParaRPr lang="en-US" sz="3200" i="1" dirty="0">
              <a:solidFill>
                <a:schemeClr val="bg1"/>
              </a:solidFill>
            </a:endParaRPr>
          </a:p>
        </p:txBody>
      </p:sp>
      <p:sp>
        <p:nvSpPr>
          <p:cNvPr id="4" name="Rectangle 3"/>
          <p:cNvSpPr/>
          <p:nvPr/>
        </p:nvSpPr>
        <p:spPr>
          <a:xfrm>
            <a:off x="0" y="-2241"/>
            <a:ext cx="9144000" cy="923330"/>
          </a:xfrm>
          <a:prstGeom prst="rect">
            <a:avLst/>
          </a:prstGeom>
          <a:noFill/>
        </p:spPr>
        <p:txBody>
          <a:bodyPr wrap="square">
            <a:spAutoFit/>
          </a:bodyPr>
          <a:lstStyle/>
          <a:p>
            <a:pPr algn="ctr">
              <a:defRPr/>
            </a:pP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“Gideon’s Army”</a:t>
            </a:r>
          </a:p>
        </p:txBody>
      </p:sp>
    </p:spTree>
    <p:extLst>
      <p:ext uri="{BB962C8B-B14F-4D97-AF65-F5344CB8AC3E}">
        <p14:creationId xmlns:p14="http://schemas.microsoft.com/office/powerpoint/2010/main" val="118724832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013422"/>
            <a:ext cx="7239000" cy="4191000"/>
          </a:xfrm>
        </p:spPr>
        <p:txBody>
          <a:bodyPr>
            <a:noAutofit/>
          </a:bodyPr>
          <a:lstStyle/>
          <a:p>
            <a:pPr marL="0" indent="0" algn="ctr">
              <a:buNone/>
            </a:pPr>
            <a:r>
              <a:rPr lang="en-US" sz="4000" i="1" dirty="0">
                <a:solidFill>
                  <a:schemeClr val="bg1"/>
                </a:solidFill>
              </a:rPr>
              <a:t>“Watch ye, stand fast in the faith, quit you like men, be strong.”</a:t>
            </a:r>
          </a:p>
        </p:txBody>
      </p:sp>
      <p:sp>
        <p:nvSpPr>
          <p:cNvPr id="4" name="Rectangle 3"/>
          <p:cNvSpPr/>
          <p:nvPr/>
        </p:nvSpPr>
        <p:spPr>
          <a:xfrm>
            <a:off x="0" y="-2241"/>
            <a:ext cx="9144000" cy="1015663"/>
          </a:xfrm>
          <a:prstGeom prst="rect">
            <a:avLst/>
          </a:prstGeom>
          <a:noFill/>
        </p:spPr>
        <p:txBody>
          <a:bodyPr wrap="square">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1 Corinthians 16:13</a:t>
            </a:r>
          </a:p>
        </p:txBody>
      </p:sp>
    </p:spTree>
    <p:extLst>
      <p:ext uri="{BB962C8B-B14F-4D97-AF65-F5344CB8AC3E}">
        <p14:creationId xmlns:p14="http://schemas.microsoft.com/office/powerpoint/2010/main" val="304780383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13422"/>
            <a:ext cx="8229600" cy="4191000"/>
          </a:xfrm>
        </p:spPr>
        <p:txBody>
          <a:bodyPr>
            <a:noAutofit/>
          </a:bodyPr>
          <a:lstStyle/>
          <a:p>
            <a:pPr marL="0" indent="0" algn="ctr">
              <a:buNone/>
            </a:pPr>
            <a:r>
              <a:rPr lang="en-US" sz="4400" i="1" dirty="0">
                <a:solidFill>
                  <a:schemeClr val="bg1"/>
                </a:solidFill>
              </a:rPr>
              <a:t>“Thou therefore, my son, be strong in the grace that is in </a:t>
            </a:r>
            <a:r>
              <a:rPr lang="en-US" sz="4400" i="1" dirty="0" smtClean="0">
                <a:solidFill>
                  <a:schemeClr val="bg1"/>
                </a:solidFill>
              </a:rPr>
              <a:t>Christ Jesus</a:t>
            </a:r>
            <a:r>
              <a:rPr lang="en-US" sz="4400" i="1" dirty="0">
                <a:solidFill>
                  <a:schemeClr val="bg1"/>
                </a:solidFill>
              </a:rPr>
              <a:t>.”</a:t>
            </a:r>
          </a:p>
        </p:txBody>
      </p:sp>
      <p:sp>
        <p:nvSpPr>
          <p:cNvPr id="4" name="Rectangle 3"/>
          <p:cNvSpPr/>
          <p:nvPr/>
        </p:nvSpPr>
        <p:spPr>
          <a:xfrm>
            <a:off x="0" y="-2241"/>
            <a:ext cx="9144000" cy="1015663"/>
          </a:xfrm>
          <a:prstGeom prst="rect">
            <a:avLst/>
          </a:prstGeom>
          <a:noFill/>
        </p:spPr>
        <p:txBody>
          <a:bodyPr wrap="square">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2 Timothy 2:1</a:t>
            </a:r>
          </a:p>
        </p:txBody>
      </p:sp>
    </p:spTree>
    <p:extLst>
      <p:ext uri="{BB962C8B-B14F-4D97-AF65-F5344CB8AC3E}">
        <p14:creationId xmlns:p14="http://schemas.microsoft.com/office/powerpoint/2010/main" val="428922800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1088"/>
            <a:ext cx="9144000" cy="4603411"/>
          </a:xfrm>
        </p:spPr>
        <p:txBody>
          <a:bodyPr>
            <a:normAutofit fontScale="62500" lnSpcReduction="20000"/>
          </a:bodyPr>
          <a:lstStyle/>
          <a:p>
            <a:r>
              <a:rPr lang="en-US" sz="5800" dirty="0" smtClean="0">
                <a:solidFill>
                  <a:schemeClr val="bg1"/>
                </a:solidFill>
              </a:rPr>
              <a:t>The Water Test</a:t>
            </a:r>
          </a:p>
          <a:p>
            <a:pPr lvl="1"/>
            <a:r>
              <a:rPr lang="en-US" sz="4400" i="1" dirty="0">
                <a:solidFill>
                  <a:schemeClr val="bg1"/>
                </a:solidFill>
              </a:rPr>
              <a:t>“And the LORD said unto Gideon, The people are yet too many; bring them down unto the water, and I will try them for thee there: and it shall be, that of whom I </a:t>
            </a:r>
            <a:r>
              <a:rPr lang="en-US" sz="4400" i="1" dirty="0" err="1">
                <a:solidFill>
                  <a:schemeClr val="bg1"/>
                </a:solidFill>
              </a:rPr>
              <a:t>sayunto</a:t>
            </a:r>
            <a:r>
              <a:rPr lang="en-US" sz="4400" i="1" dirty="0">
                <a:solidFill>
                  <a:schemeClr val="bg1"/>
                </a:solidFill>
              </a:rPr>
              <a:t> thee, This shall go with thee, the same shall go with thee; and of whomsoever I say unto thee, This shall not go with thee, the same shall not go. 5So he brought down the people unto the water: and the LORD said unto Gideon, Every one that </a:t>
            </a:r>
            <a:r>
              <a:rPr lang="en-US" sz="4400" i="1" dirty="0" err="1">
                <a:solidFill>
                  <a:schemeClr val="bg1"/>
                </a:solidFill>
              </a:rPr>
              <a:t>lappeth</a:t>
            </a:r>
            <a:r>
              <a:rPr lang="en-US" sz="4400" i="1" dirty="0">
                <a:solidFill>
                  <a:schemeClr val="bg1"/>
                </a:solidFill>
              </a:rPr>
              <a:t> of the water with his tongue, as a dog </a:t>
            </a:r>
            <a:r>
              <a:rPr lang="en-US" sz="4400" i="1" dirty="0" err="1">
                <a:solidFill>
                  <a:schemeClr val="bg1"/>
                </a:solidFill>
              </a:rPr>
              <a:t>lappeth</a:t>
            </a:r>
            <a:r>
              <a:rPr lang="en-US" sz="4400" i="1" dirty="0">
                <a:solidFill>
                  <a:schemeClr val="bg1"/>
                </a:solidFill>
              </a:rPr>
              <a:t>, him shalt thou set by himself; likewise every one that </a:t>
            </a:r>
            <a:r>
              <a:rPr lang="en-US" sz="4400" i="1" dirty="0" err="1">
                <a:solidFill>
                  <a:schemeClr val="bg1"/>
                </a:solidFill>
              </a:rPr>
              <a:t>boweth</a:t>
            </a:r>
            <a:r>
              <a:rPr lang="en-US" sz="4400" i="1" dirty="0">
                <a:solidFill>
                  <a:schemeClr val="bg1"/>
                </a:solidFill>
              </a:rPr>
              <a:t> down upon his knees to </a:t>
            </a:r>
            <a:r>
              <a:rPr lang="en-US" sz="4400" i="1" dirty="0" smtClean="0">
                <a:solidFill>
                  <a:schemeClr val="bg1"/>
                </a:solidFill>
              </a:rPr>
              <a:t>drink…</a:t>
            </a:r>
            <a:endParaRPr lang="en-US" sz="4400" i="1" dirty="0">
              <a:solidFill>
                <a:schemeClr val="bg1"/>
              </a:solidFill>
            </a:endParaRPr>
          </a:p>
        </p:txBody>
      </p:sp>
      <p:sp>
        <p:nvSpPr>
          <p:cNvPr id="4" name="Rectangle 3"/>
          <p:cNvSpPr/>
          <p:nvPr/>
        </p:nvSpPr>
        <p:spPr>
          <a:xfrm>
            <a:off x="0" y="-2241"/>
            <a:ext cx="9144000" cy="923330"/>
          </a:xfrm>
          <a:prstGeom prst="rect">
            <a:avLst/>
          </a:prstGeom>
          <a:noFill/>
        </p:spPr>
        <p:txBody>
          <a:bodyPr wrap="square">
            <a:spAutoFit/>
          </a:bodyPr>
          <a:lstStyle/>
          <a:p>
            <a:pPr algn="ctr">
              <a:defRPr/>
            </a:pP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“Gideon’s Army”</a:t>
            </a:r>
          </a:p>
        </p:txBody>
      </p:sp>
    </p:spTree>
    <p:extLst>
      <p:ext uri="{BB962C8B-B14F-4D97-AF65-F5344CB8AC3E}">
        <p14:creationId xmlns:p14="http://schemas.microsoft.com/office/powerpoint/2010/main" val="105909034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1088"/>
            <a:ext cx="9144000" cy="4603411"/>
          </a:xfrm>
        </p:spPr>
        <p:txBody>
          <a:bodyPr>
            <a:normAutofit fontScale="92500" lnSpcReduction="10000"/>
          </a:bodyPr>
          <a:lstStyle/>
          <a:p>
            <a:r>
              <a:rPr lang="en-US" sz="3900" dirty="0" smtClean="0">
                <a:solidFill>
                  <a:schemeClr val="bg1"/>
                </a:solidFill>
              </a:rPr>
              <a:t>The Water Test</a:t>
            </a:r>
          </a:p>
          <a:p>
            <a:pPr lvl="1"/>
            <a:r>
              <a:rPr lang="en-US" sz="3500" i="1" dirty="0" smtClean="0">
                <a:solidFill>
                  <a:schemeClr val="bg1"/>
                </a:solidFill>
              </a:rPr>
              <a:t>“And </a:t>
            </a:r>
            <a:r>
              <a:rPr lang="en-US" sz="3500" i="1" dirty="0">
                <a:solidFill>
                  <a:schemeClr val="bg1"/>
                </a:solidFill>
              </a:rPr>
              <a:t>the number of them that lapped, putting their hand to their mouth, were three hundred men: but all the rest of the people bowed down upon their knees to drink water. 7And the LORD said unto Gideon, By the three hundred men that lapped will I save you, and deliver the </a:t>
            </a:r>
            <a:r>
              <a:rPr lang="en-US" sz="3500" i="1" dirty="0" err="1">
                <a:solidFill>
                  <a:schemeClr val="bg1"/>
                </a:solidFill>
              </a:rPr>
              <a:t>Midianites</a:t>
            </a:r>
            <a:r>
              <a:rPr lang="en-US" sz="3500" i="1" dirty="0">
                <a:solidFill>
                  <a:schemeClr val="bg1"/>
                </a:solidFill>
              </a:rPr>
              <a:t> into </a:t>
            </a:r>
            <a:r>
              <a:rPr lang="en-US" sz="3500" i="1" dirty="0" err="1">
                <a:solidFill>
                  <a:schemeClr val="bg1"/>
                </a:solidFill>
              </a:rPr>
              <a:t>thine</a:t>
            </a:r>
            <a:r>
              <a:rPr lang="en-US" sz="3500" i="1" dirty="0">
                <a:solidFill>
                  <a:schemeClr val="bg1"/>
                </a:solidFill>
              </a:rPr>
              <a:t> hand: and let all the other people go every man unto his place.”</a:t>
            </a:r>
          </a:p>
        </p:txBody>
      </p:sp>
      <p:sp>
        <p:nvSpPr>
          <p:cNvPr id="4" name="Rectangle 3"/>
          <p:cNvSpPr/>
          <p:nvPr/>
        </p:nvSpPr>
        <p:spPr>
          <a:xfrm>
            <a:off x="0" y="-2241"/>
            <a:ext cx="9144000" cy="923330"/>
          </a:xfrm>
          <a:prstGeom prst="rect">
            <a:avLst/>
          </a:prstGeom>
          <a:noFill/>
        </p:spPr>
        <p:txBody>
          <a:bodyPr wrap="square">
            <a:spAutoFit/>
          </a:bodyPr>
          <a:lstStyle/>
          <a:p>
            <a:pPr algn="ctr">
              <a:defRPr/>
            </a:pP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“Gideon’s Army”</a:t>
            </a:r>
          </a:p>
        </p:txBody>
      </p:sp>
    </p:spTree>
    <p:extLst>
      <p:ext uri="{BB962C8B-B14F-4D97-AF65-F5344CB8AC3E}">
        <p14:creationId xmlns:p14="http://schemas.microsoft.com/office/powerpoint/2010/main" val="139200473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1088"/>
            <a:ext cx="9144000" cy="4603411"/>
          </a:xfrm>
        </p:spPr>
        <p:txBody>
          <a:bodyPr>
            <a:normAutofit/>
          </a:bodyPr>
          <a:lstStyle/>
          <a:p>
            <a:r>
              <a:rPr lang="en-US" dirty="0">
                <a:solidFill>
                  <a:schemeClr val="bg1"/>
                </a:solidFill>
              </a:rPr>
              <a:t>The Israelites had already been in bondage </a:t>
            </a:r>
            <a:r>
              <a:rPr lang="en-US" dirty="0" smtClean="0">
                <a:solidFill>
                  <a:schemeClr val="bg1"/>
                </a:solidFill>
              </a:rPr>
              <a:t>3 times.</a:t>
            </a:r>
          </a:p>
          <a:p>
            <a:pPr lvl="1"/>
            <a:r>
              <a:rPr lang="en-US" sz="3200" dirty="0" smtClean="0">
                <a:solidFill>
                  <a:schemeClr val="bg1"/>
                </a:solidFill>
              </a:rPr>
              <a:t>1</a:t>
            </a:r>
            <a:r>
              <a:rPr lang="en-US" sz="3200" baseline="30000" dirty="0" smtClean="0">
                <a:solidFill>
                  <a:schemeClr val="bg1"/>
                </a:solidFill>
              </a:rPr>
              <a:t>st</a:t>
            </a:r>
            <a:r>
              <a:rPr lang="en-US" sz="3200" dirty="0" smtClean="0">
                <a:solidFill>
                  <a:schemeClr val="bg1"/>
                </a:solidFill>
              </a:rPr>
              <a:t> Period – </a:t>
            </a:r>
            <a:r>
              <a:rPr lang="en-US" sz="3200" dirty="0" err="1" smtClean="0">
                <a:solidFill>
                  <a:schemeClr val="bg1"/>
                </a:solidFill>
              </a:rPr>
              <a:t>Othniel</a:t>
            </a:r>
            <a:r>
              <a:rPr lang="en-US" sz="3200" dirty="0" smtClean="0">
                <a:solidFill>
                  <a:schemeClr val="bg1"/>
                </a:solidFill>
              </a:rPr>
              <a:t> (3:8)</a:t>
            </a:r>
          </a:p>
          <a:p>
            <a:pPr lvl="1"/>
            <a:r>
              <a:rPr lang="en-US" sz="3200" dirty="0" smtClean="0">
                <a:solidFill>
                  <a:schemeClr val="bg1"/>
                </a:solidFill>
              </a:rPr>
              <a:t>2</a:t>
            </a:r>
            <a:r>
              <a:rPr lang="en-US" sz="3200" baseline="30000" dirty="0" smtClean="0">
                <a:solidFill>
                  <a:schemeClr val="bg1"/>
                </a:solidFill>
              </a:rPr>
              <a:t>nd</a:t>
            </a:r>
            <a:r>
              <a:rPr lang="en-US" sz="3200" dirty="0" smtClean="0">
                <a:solidFill>
                  <a:schemeClr val="bg1"/>
                </a:solidFill>
              </a:rPr>
              <a:t> Period – Ehud (3:13)</a:t>
            </a:r>
          </a:p>
          <a:p>
            <a:pPr lvl="1"/>
            <a:r>
              <a:rPr lang="en-US" sz="3200" dirty="0" smtClean="0">
                <a:solidFill>
                  <a:schemeClr val="bg1"/>
                </a:solidFill>
              </a:rPr>
              <a:t>3</a:t>
            </a:r>
            <a:r>
              <a:rPr lang="en-US" sz="3200" baseline="30000" dirty="0" smtClean="0">
                <a:solidFill>
                  <a:schemeClr val="bg1"/>
                </a:solidFill>
              </a:rPr>
              <a:t>rd</a:t>
            </a:r>
            <a:r>
              <a:rPr lang="en-US" sz="3200" dirty="0" smtClean="0">
                <a:solidFill>
                  <a:schemeClr val="bg1"/>
                </a:solidFill>
              </a:rPr>
              <a:t> Period – Deborah (4:2)</a:t>
            </a:r>
            <a:endParaRPr lang="en-US" sz="3200" dirty="0">
              <a:solidFill>
                <a:schemeClr val="bg1"/>
              </a:solidFill>
            </a:endParaRPr>
          </a:p>
        </p:txBody>
      </p:sp>
      <p:sp>
        <p:nvSpPr>
          <p:cNvPr id="4" name="Rectangle 3"/>
          <p:cNvSpPr/>
          <p:nvPr/>
        </p:nvSpPr>
        <p:spPr>
          <a:xfrm>
            <a:off x="0" y="-2241"/>
            <a:ext cx="9144000" cy="923330"/>
          </a:xfrm>
          <a:prstGeom prst="rect">
            <a:avLst/>
          </a:prstGeom>
          <a:noFill/>
        </p:spPr>
        <p:txBody>
          <a:bodyPr wrap="square">
            <a:spAutoFit/>
          </a:bodyPr>
          <a:lstStyle/>
          <a:p>
            <a:pPr algn="ctr">
              <a:defRPr/>
            </a:pP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Background</a:t>
            </a:r>
          </a:p>
        </p:txBody>
      </p:sp>
    </p:spTree>
    <p:extLst>
      <p:ext uri="{BB962C8B-B14F-4D97-AF65-F5344CB8AC3E}">
        <p14:creationId xmlns:p14="http://schemas.microsoft.com/office/powerpoint/2010/main" val="364600998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1088"/>
            <a:ext cx="9144000" cy="4603411"/>
          </a:xfrm>
        </p:spPr>
        <p:txBody>
          <a:bodyPr>
            <a:normAutofit lnSpcReduction="10000"/>
          </a:bodyPr>
          <a:lstStyle/>
          <a:p>
            <a:r>
              <a:rPr lang="en-US" dirty="0">
                <a:solidFill>
                  <a:schemeClr val="bg1"/>
                </a:solidFill>
              </a:rPr>
              <a:t>Many </a:t>
            </a:r>
            <a:r>
              <a:rPr lang="en-US" dirty="0" smtClean="0">
                <a:solidFill>
                  <a:schemeClr val="bg1"/>
                </a:solidFill>
              </a:rPr>
              <a:t>commonplace </a:t>
            </a:r>
            <a:r>
              <a:rPr lang="en-US" dirty="0">
                <a:solidFill>
                  <a:schemeClr val="bg1"/>
                </a:solidFill>
              </a:rPr>
              <a:t>things test the quality of men</a:t>
            </a:r>
            <a:r>
              <a:rPr lang="en-US" dirty="0" smtClean="0">
                <a:solidFill>
                  <a:schemeClr val="bg1"/>
                </a:solidFill>
              </a:rPr>
              <a:t>.</a:t>
            </a:r>
          </a:p>
          <a:p>
            <a:r>
              <a:rPr lang="en-US" dirty="0">
                <a:solidFill>
                  <a:schemeClr val="bg1"/>
                </a:solidFill>
              </a:rPr>
              <a:t>Every day we are led to the stream to drink to show what we are and whether we are </a:t>
            </a:r>
            <a:r>
              <a:rPr lang="en-US" dirty="0" smtClean="0">
                <a:solidFill>
                  <a:schemeClr val="bg1"/>
                </a:solidFill>
              </a:rPr>
              <a:t>earnest </a:t>
            </a:r>
            <a:r>
              <a:rPr lang="en-US" dirty="0">
                <a:solidFill>
                  <a:schemeClr val="bg1"/>
                </a:solidFill>
              </a:rPr>
              <a:t>about divine things</a:t>
            </a:r>
            <a:r>
              <a:rPr lang="en-US" dirty="0" smtClean="0">
                <a:solidFill>
                  <a:schemeClr val="bg1"/>
                </a:solidFill>
              </a:rPr>
              <a:t>.</a:t>
            </a:r>
          </a:p>
          <a:p>
            <a:r>
              <a:rPr lang="en-US" dirty="0">
                <a:solidFill>
                  <a:schemeClr val="bg1"/>
                </a:solidFill>
              </a:rPr>
              <a:t>We show our spiritual state by our attitude and actions</a:t>
            </a:r>
            <a:r>
              <a:rPr lang="en-US" dirty="0" smtClean="0">
                <a:solidFill>
                  <a:schemeClr val="bg1"/>
                </a:solidFill>
              </a:rPr>
              <a:t>.</a:t>
            </a:r>
          </a:p>
          <a:p>
            <a:r>
              <a:rPr lang="en-US" dirty="0">
                <a:solidFill>
                  <a:schemeClr val="bg1"/>
                </a:solidFill>
              </a:rPr>
              <a:t>Do we pile up engagement after engagement until we spend all our time at the stream and forget the battle?</a:t>
            </a:r>
          </a:p>
        </p:txBody>
      </p:sp>
      <p:sp>
        <p:nvSpPr>
          <p:cNvPr id="4" name="Rectangle 3"/>
          <p:cNvSpPr/>
          <p:nvPr/>
        </p:nvSpPr>
        <p:spPr>
          <a:xfrm>
            <a:off x="0" y="-2241"/>
            <a:ext cx="9144000" cy="1015663"/>
          </a:xfrm>
          <a:prstGeom prst="rect">
            <a:avLst/>
          </a:prstGeom>
          <a:noFill/>
        </p:spPr>
        <p:txBody>
          <a:bodyPr wrap="square">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Consider…</a:t>
            </a:r>
          </a:p>
        </p:txBody>
      </p:sp>
    </p:spTree>
    <p:extLst>
      <p:ext uri="{BB962C8B-B14F-4D97-AF65-F5344CB8AC3E}">
        <p14:creationId xmlns:p14="http://schemas.microsoft.com/office/powerpoint/2010/main" val="108382084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921089"/>
            <a:ext cx="8458200" cy="4603411"/>
          </a:xfrm>
        </p:spPr>
        <p:txBody>
          <a:bodyPr>
            <a:normAutofit/>
          </a:bodyPr>
          <a:lstStyle/>
          <a:p>
            <a:r>
              <a:rPr lang="en-US" sz="3900" dirty="0" smtClean="0">
                <a:solidFill>
                  <a:schemeClr val="bg1"/>
                </a:solidFill>
              </a:rPr>
              <a:t>The 300 Soldiers – Judges 7:7 – 8:4</a:t>
            </a:r>
          </a:p>
          <a:p>
            <a:pPr lvl="1"/>
            <a:r>
              <a:rPr lang="en-US" sz="3500" i="1" dirty="0" smtClean="0">
                <a:solidFill>
                  <a:schemeClr val="bg1"/>
                </a:solidFill>
              </a:rPr>
              <a:t>They were selected men.</a:t>
            </a:r>
          </a:p>
          <a:p>
            <a:pPr lvl="1"/>
            <a:r>
              <a:rPr lang="en-US" sz="3500" i="1" dirty="0">
                <a:solidFill>
                  <a:schemeClr val="bg1"/>
                </a:solidFill>
              </a:rPr>
              <a:t>They had faith in the cause they were fighting for</a:t>
            </a:r>
            <a:r>
              <a:rPr lang="en-US" sz="3500" i="1" dirty="0" smtClean="0">
                <a:solidFill>
                  <a:schemeClr val="bg1"/>
                </a:solidFill>
              </a:rPr>
              <a:t>.</a:t>
            </a:r>
          </a:p>
          <a:p>
            <a:pPr lvl="1"/>
            <a:r>
              <a:rPr lang="en-US" sz="3500" i="1" dirty="0">
                <a:solidFill>
                  <a:schemeClr val="bg1"/>
                </a:solidFill>
              </a:rPr>
              <a:t>They made the fullest use of their means and left the results to God</a:t>
            </a:r>
            <a:r>
              <a:rPr lang="en-US" sz="3500" i="1" dirty="0" smtClean="0">
                <a:solidFill>
                  <a:schemeClr val="bg1"/>
                </a:solidFill>
              </a:rPr>
              <a:t>.</a:t>
            </a:r>
          </a:p>
          <a:p>
            <a:pPr lvl="1"/>
            <a:r>
              <a:rPr lang="en-US" sz="3500" i="1" dirty="0">
                <a:solidFill>
                  <a:schemeClr val="bg1"/>
                </a:solidFill>
              </a:rPr>
              <a:t>Every man stood in his place.</a:t>
            </a:r>
          </a:p>
        </p:txBody>
      </p:sp>
      <p:sp>
        <p:nvSpPr>
          <p:cNvPr id="4" name="Rectangle 3"/>
          <p:cNvSpPr/>
          <p:nvPr/>
        </p:nvSpPr>
        <p:spPr>
          <a:xfrm>
            <a:off x="0" y="-2241"/>
            <a:ext cx="9144000" cy="923330"/>
          </a:xfrm>
          <a:prstGeom prst="rect">
            <a:avLst/>
          </a:prstGeom>
          <a:noFill/>
        </p:spPr>
        <p:txBody>
          <a:bodyPr wrap="square">
            <a:spAutoFit/>
          </a:bodyPr>
          <a:lstStyle/>
          <a:p>
            <a:pPr algn="ctr">
              <a:defRPr/>
            </a:pP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“Gideon’s Army”</a:t>
            </a:r>
          </a:p>
        </p:txBody>
      </p:sp>
    </p:spTree>
    <p:extLst>
      <p:ext uri="{BB962C8B-B14F-4D97-AF65-F5344CB8AC3E}">
        <p14:creationId xmlns:p14="http://schemas.microsoft.com/office/powerpoint/2010/main" val="403552504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921089"/>
            <a:ext cx="8458200" cy="4603411"/>
          </a:xfrm>
        </p:spPr>
        <p:txBody>
          <a:bodyPr>
            <a:normAutofit/>
          </a:bodyPr>
          <a:lstStyle/>
          <a:p>
            <a:r>
              <a:rPr lang="en-US" sz="3900" dirty="0" smtClean="0">
                <a:solidFill>
                  <a:schemeClr val="bg1"/>
                </a:solidFill>
              </a:rPr>
              <a:t>The 300 Soldiers – Judges 7:7 – 8:4</a:t>
            </a:r>
          </a:p>
          <a:p>
            <a:pPr lvl="1"/>
            <a:r>
              <a:rPr lang="en-US" sz="3500" i="1" dirty="0">
                <a:solidFill>
                  <a:schemeClr val="bg1"/>
                </a:solidFill>
              </a:rPr>
              <a:t>They acted in </a:t>
            </a:r>
            <a:r>
              <a:rPr lang="en-US" sz="3500" i="1" dirty="0" smtClean="0">
                <a:solidFill>
                  <a:schemeClr val="bg1"/>
                </a:solidFill>
              </a:rPr>
              <a:t>unity! (16-22)</a:t>
            </a:r>
          </a:p>
        </p:txBody>
      </p:sp>
      <p:sp>
        <p:nvSpPr>
          <p:cNvPr id="4" name="Rectangle 3"/>
          <p:cNvSpPr/>
          <p:nvPr/>
        </p:nvSpPr>
        <p:spPr>
          <a:xfrm>
            <a:off x="0" y="-2241"/>
            <a:ext cx="9144000" cy="923330"/>
          </a:xfrm>
          <a:prstGeom prst="rect">
            <a:avLst/>
          </a:prstGeom>
          <a:noFill/>
        </p:spPr>
        <p:txBody>
          <a:bodyPr wrap="square">
            <a:spAutoFit/>
          </a:bodyPr>
          <a:lstStyle/>
          <a:p>
            <a:pPr algn="ctr">
              <a:defRPr/>
            </a:pP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“Gideon’s Army”</a:t>
            </a:r>
          </a:p>
        </p:txBody>
      </p:sp>
    </p:spTree>
    <p:extLst>
      <p:ext uri="{BB962C8B-B14F-4D97-AF65-F5344CB8AC3E}">
        <p14:creationId xmlns:p14="http://schemas.microsoft.com/office/powerpoint/2010/main" val="174221214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00" y="1714498"/>
            <a:ext cx="7086600" cy="1107996"/>
          </a:xfrm>
          <a:prstGeom prst="rect">
            <a:avLst/>
          </a:prstGeom>
          <a:noFill/>
        </p:spPr>
        <p:txBody>
          <a:bodyPr wrap="square">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Conclusion</a:t>
            </a:r>
            <a:endPar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12788068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13422"/>
            <a:ext cx="8229600" cy="4191000"/>
          </a:xfrm>
        </p:spPr>
        <p:txBody>
          <a:bodyPr>
            <a:noAutofit/>
          </a:bodyPr>
          <a:lstStyle/>
          <a:p>
            <a:pPr marL="0" indent="0" algn="ctr">
              <a:buNone/>
            </a:pPr>
            <a:r>
              <a:rPr lang="en-US" sz="4400" i="1" dirty="0">
                <a:solidFill>
                  <a:schemeClr val="bg1"/>
                </a:solidFill>
              </a:rPr>
              <a:t>“And Gideon came to Jordan, and passed over, he, and the three hundred men that were with him, faint, yet pursuing them</a:t>
            </a:r>
            <a:r>
              <a:rPr lang="en-US" sz="4400" i="1" dirty="0" smtClean="0">
                <a:solidFill>
                  <a:schemeClr val="bg1"/>
                </a:solidFill>
              </a:rPr>
              <a:t>.”</a:t>
            </a:r>
            <a:endParaRPr lang="en-US" sz="4400" i="1" dirty="0">
              <a:solidFill>
                <a:schemeClr val="bg1"/>
              </a:solidFill>
            </a:endParaRPr>
          </a:p>
        </p:txBody>
      </p:sp>
      <p:sp>
        <p:nvSpPr>
          <p:cNvPr id="4" name="Rectangle 3"/>
          <p:cNvSpPr/>
          <p:nvPr/>
        </p:nvSpPr>
        <p:spPr>
          <a:xfrm>
            <a:off x="0" y="-2241"/>
            <a:ext cx="9144000" cy="1015663"/>
          </a:xfrm>
          <a:prstGeom prst="rect">
            <a:avLst/>
          </a:prstGeom>
          <a:noFill/>
        </p:spPr>
        <p:txBody>
          <a:bodyPr wrap="square">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Judges 8:4</a:t>
            </a:r>
          </a:p>
        </p:txBody>
      </p:sp>
    </p:spTree>
    <p:extLst>
      <p:ext uri="{BB962C8B-B14F-4D97-AF65-F5344CB8AC3E}">
        <p14:creationId xmlns:p14="http://schemas.microsoft.com/office/powerpoint/2010/main" val="285759729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1089"/>
            <a:ext cx="8991600" cy="4603411"/>
          </a:xfrm>
        </p:spPr>
        <p:txBody>
          <a:bodyPr>
            <a:noAutofit/>
          </a:bodyPr>
          <a:lstStyle/>
          <a:p>
            <a:r>
              <a:rPr lang="en-US" dirty="0" smtClean="0">
                <a:solidFill>
                  <a:schemeClr val="bg1"/>
                </a:solidFill>
              </a:rPr>
              <a:t>The reason for their success is the reason for 		our success:</a:t>
            </a:r>
            <a:endParaRPr lang="en-US" dirty="0">
              <a:solidFill>
                <a:schemeClr val="bg1"/>
              </a:solidFill>
            </a:endParaRPr>
          </a:p>
          <a:p>
            <a:pPr lvl="1"/>
            <a:r>
              <a:rPr lang="en-US" sz="2900" b="1" dirty="0" smtClean="0">
                <a:solidFill>
                  <a:schemeClr val="bg1"/>
                </a:solidFill>
              </a:rPr>
              <a:t>Unity</a:t>
            </a:r>
            <a:r>
              <a:rPr lang="en-US" sz="2900" dirty="0" smtClean="0">
                <a:solidFill>
                  <a:schemeClr val="bg1"/>
                </a:solidFill>
              </a:rPr>
              <a:t> </a:t>
            </a:r>
            <a:r>
              <a:rPr lang="en-US" sz="2900" dirty="0">
                <a:solidFill>
                  <a:schemeClr val="bg1"/>
                </a:solidFill>
              </a:rPr>
              <a:t>– Are you hearing only the voice of the captain!</a:t>
            </a:r>
          </a:p>
          <a:p>
            <a:pPr lvl="1"/>
            <a:r>
              <a:rPr lang="en-US" sz="2900" b="1" dirty="0" smtClean="0">
                <a:solidFill>
                  <a:schemeClr val="bg1"/>
                </a:solidFill>
              </a:rPr>
              <a:t>Obedience</a:t>
            </a:r>
            <a:r>
              <a:rPr lang="en-US" sz="2900" dirty="0" smtClean="0">
                <a:solidFill>
                  <a:schemeClr val="bg1"/>
                </a:solidFill>
              </a:rPr>
              <a:t> </a:t>
            </a:r>
            <a:r>
              <a:rPr lang="en-US" sz="2900" dirty="0">
                <a:solidFill>
                  <a:schemeClr val="bg1"/>
                </a:solidFill>
              </a:rPr>
              <a:t>– Following the example of </a:t>
            </a:r>
            <a:r>
              <a:rPr lang="en-US" sz="2900" dirty="0" smtClean="0">
                <a:solidFill>
                  <a:schemeClr val="bg1"/>
                </a:solidFill>
              </a:rPr>
              <a:t>Christ!</a:t>
            </a:r>
          </a:p>
          <a:p>
            <a:pPr lvl="1"/>
            <a:r>
              <a:rPr lang="en-US" sz="2900" b="1" dirty="0" smtClean="0">
                <a:solidFill>
                  <a:schemeClr val="bg1"/>
                </a:solidFill>
              </a:rPr>
              <a:t>Faithfulness </a:t>
            </a:r>
            <a:r>
              <a:rPr lang="en-US" sz="2900" dirty="0">
                <a:solidFill>
                  <a:schemeClr val="bg1"/>
                </a:solidFill>
              </a:rPr>
              <a:t>– “every man stood in his own place</a:t>
            </a:r>
            <a:r>
              <a:rPr lang="en-US" sz="2900" dirty="0" smtClean="0">
                <a:solidFill>
                  <a:schemeClr val="bg1"/>
                </a:solidFill>
              </a:rPr>
              <a:t>”</a:t>
            </a:r>
            <a:endParaRPr lang="en-US" sz="2900" dirty="0">
              <a:solidFill>
                <a:schemeClr val="bg1"/>
              </a:solidFill>
            </a:endParaRPr>
          </a:p>
          <a:p>
            <a:r>
              <a:rPr lang="en-US" sz="2900" dirty="0" smtClean="0">
                <a:solidFill>
                  <a:schemeClr val="bg1"/>
                </a:solidFill>
              </a:rPr>
              <a:t>Are </a:t>
            </a:r>
            <a:r>
              <a:rPr lang="en-US" sz="2900" dirty="0">
                <a:solidFill>
                  <a:schemeClr val="bg1"/>
                </a:solidFill>
              </a:rPr>
              <a:t>we united in the battle cry, “The sword of the Lord</a:t>
            </a:r>
            <a:r>
              <a:rPr lang="en-US" sz="2900" dirty="0" smtClean="0">
                <a:solidFill>
                  <a:schemeClr val="bg1"/>
                </a:solidFill>
              </a:rPr>
              <a:t>”!</a:t>
            </a:r>
            <a:endParaRPr lang="en-US" sz="2900" dirty="0">
              <a:solidFill>
                <a:schemeClr val="bg1"/>
              </a:solidFill>
            </a:endParaRPr>
          </a:p>
          <a:p>
            <a:pPr lvl="1"/>
            <a:r>
              <a:rPr lang="en-US" dirty="0" smtClean="0">
                <a:solidFill>
                  <a:schemeClr val="bg1"/>
                </a:solidFill>
              </a:rPr>
              <a:t>Our </a:t>
            </a:r>
            <a:r>
              <a:rPr lang="en-US" dirty="0">
                <a:solidFill>
                  <a:schemeClr val="bg1"/>
                </a:solidFill>
              </a:rPr>
              <a:t>sword today is the word of God and it is all-sufficient and always victorious! (Eph. 6:17; Heb. 4:12; Rom. 1:16)</a:t>
            </a:r>
          </a:p>
        </p:txBody>
      </p:sp>
      <p:sp>
        <p:nvSpPr>
          <p:cNvPr id="4" name="Rectangle 3"/>
          <p:cNvSpPr/>
          <p:nvPr/>
        </p:nvSpPr>
        <p:spPr>
          <a:xfrm>
            <a:off x="0" y="-2241"/>
            <a:ext cx="9144000" cy="923330"/>
          </a:xfrm>
          <a:prstGeom prst="rect">
            <a:avLst/>
          </a:prstGeom>
          <a:noFill/>
        </p:spPr>
        <p:txBody>
          <a:bodyPr wrap="square">
            <a:spAutoFit/>
          </a:bodyPr>
          <a:lstStyle/>
          <a:p>
            <a:pPr algn="ctr">
              <a:defRPr/>
            </a:pP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“Soldier s Equipped”</a:t>
            </a:r>
          </a:p>
        </p:txBody>
      </p:sp>
    </p:spTree>
    <p:extLst>
      <p:ext uri="{BB962C8B-B14F-4D97-AF65-F5344CB8AC3E}">
        <p14:creationId xmlns:p14="http://schemas.microsoft.com/office/powerpoint/2010/main" val="300681023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13422"/>
            <a:ext cx="8229600" cy="4191000"/>
          </a:xfrm>
        </p:spPr>
        <p:txBody>
          <a:bodyPr>
            <a:noAutofit/>
          </a:bodyPr>
          <a:lstStyle/>
          <a:p>
            <a:pPr marL="0" indent="0" algn="ctr">
              <a:buNone/>
            </a:pPr>
            <a:r>
              <a:rPr lang="en-US" sz="4400" i="1" dirty="0">
                <a:solidFill>
                  <a:schemeClr val="bg1"/>
                </a:solidFill>
              </a:rPr>
              <a:t>“Therefore, my beloved brethren, be ye </a:t>
            </a:r>
            <a:r>
              <a:rPr lang="en-US" sz="4400" i="1" dirty="0" err="1">
                <a:solidFill>
                  <a:schemeClr val="bg1"/>
                </a:solidFill>
              </a:rPr>
              <a:t>stedfast</a:t>
            </a:r>
            <a:r>
              <a:rPr lang="en-US" sz="4400" i="1" dirty="0">
                <a:solidFill>
                  <a:schemeClr val="bg1"/>
                </a:solidFill>
              </a:rPr>
              <a:t>, </a:t>
            </a:r>
            <a:r>
              <a:rPr lang="en-US" sz="4400" i="1" dirty="0" err="1">
                <a:solidFill>
                  <a:schemeClr val="bg1"/>
                </a:solidFill>
              </a:rPr>
              <a:t>unmoveable</a:t>
            </a:r>
            <a:r>
              <a:rPr lang="en-US" sz="4400" i="1" dirty="0">
                <a:solidFill>
                  <a:schemeClr val="bg1"/>
                </a:solidFill>
              </a:rPr>
              <a:t>, always abounding in the work of the Lord, forasmuch as ye know that your </a:t>
            </a:r>
            <a:r>
              <a:rPr lang="en-US" sz="4400" i="1" dirty="0" err="1">
                <a:solidFill>
                  <a:schemeClr val="bg1"/>
                </a:solidFill>
              </a:rPr>
              <a:t>labour</a:t>
            </a:r>
            <a:r>
              <a:rPr lang="en-US" sz="4400" i="1" dirty="0">
                <a:solidFill>
                  <a:schemeClr val="bg1"/>
                </a:solidFill>
              </a:rPr>
              <a:t> is not in vain in the Lord.”</a:t>
            </a:r>
          </a:p>
        </p:txBody>
      </p:sp>
      <p:sp>
        <p:nvSpPr>
          <p:cNvPr id="4" name="Rectangle 3"/>
          <p:cNvSpPr/>
          <p:nvPr/>
        </p:nvSpPr>
        <p:spPr>
          <a:xfrm>
            <a:off x="0" y="-2241"/>
            <a:ext cx="9144000" cy="1015663"/>
          </a:xfrm>
          <a:prstGeom prst="rect">
            <a:avLst/>
          </a:prstGeom>
          <a:noFill/>
        </p:spPr>
        <p:txBody>
          <a:bodyPr wrap="square">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1 Corinthians 15:58</a:t>
            </a:r>
          </a:p>
        </p:txBody>
      </p:sp>
    </p:spTree>
    <p:extLst>
      <p:ext uri="{BB962C8B-B14F-4D97-AF65-F5344CB8AC3E}">
        <p14:creationId xmlns:p14="http://schemas.microsoft.com/office/powerpoint/2010/main" val="348971288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00" y="1089212"/>
            <a:ext cx="7086600" cy="2031325"/>
          </a:xfrm>
          <a:prstGeom prst="rect">
            <a:avLst/>
          </a:prstGeom>
          <a:noFill/>
        </p:spPr>
        <p:txBody>
          <a:bodyPr wrap="square">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Soldiers Equipped</a:t>
            </a:r>
          </a:p>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Ephesians 6:10-18</a:t>
            </a:r>
            <a:endPar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403915627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76300"/>
            <a:ext cx="8534400" cy="4191000"/>
          </a:xfrm>
        </p:spPr>
        <p:txBody>
          <a:bodyPr>
            <a:noAutofit/>
          </a:bodyPr>
          <a:lstStyle/>
          <a:p>
            <a:pPr marL="0" indent="0" algn="ctr">
              <a:buNone/>
            </a:pPr>
            <a:r>
              <a:rPr lang="en-US" sz="4000" i="1" dirty="0">
                <a:solidFill>
                  <a:schemeClr val="bg1"/>
                </a:solidFill>
              </a:rPr>
              <a:t>“Let your conversation be without covetousness; and be content with such things as ye have: for he hath said, I will never leave thee, nor forsake thee. </a:t>
            </a:r>
            <a:r>
              <a:rPr lang="en-US" sz="4000" i="1" dirty="0" smtClean="0">
                <a:solidFill>
                  <a:schemeClr val="bg1"/>
                </a:solidFill>
              </a:rPr>
              <a:t>6 So </a:t>
            </a:r>
            <a:r>
              <a:rPr lang="en-US" sz="4000" i="1" dirty="0">
                <a:solidFill>
                  <a:schemeClr val="bg1"/>
                </a:solidFill>
              </a:rPr>
              <a:t>that we may boldly say, The Lord is my helper, and I will not fear what man shall do unto me.”</a:t>
            </a:r>
          </a:p>
        </p:txBody>
      </p:sp>
      <p:sp>
        <p:nvSpPr>
          <p:cNvPr id="4" name="Rectangle 3"/>
          <p:cNvSpPr/>
          <p:nvPr/>
        </p:nvSpPr>
        <p:spPr>
          <a:xfrm>
            <a:off x="0" y="-2241"/>
            <a:ext cx="9144000" cy="1015663"/>
          </a:xfrm>
          <a:prstGeom prst="rect">
            <a:avLst/>
          </a:prstGeom>
          <a:noFill/>
        </p:spPr>
        <p:txBody>
          <a:bodyPr wrap="square">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Hebrews 13:5,6</a:t>
            </a:r>
          </a:p>
        </p:txBody>
      </p:sp>
    </p:spTree>
    <p:extLst>
      <p:ext uri="{BB962C8B-B14F-4D97-AF65-F5344CB8AC3E}">
        <p14:creationId xmlns:p14="http://schemas.microsoft.com/office/powerpoint/2010/main" val="382967937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471" y="3009900"/>
            <a:ext cx="9144000" cy="2339102"/>
          </a:xfrm>
          <a:prstGeom prst="rect">
            <a:avLst/>
          </a:prstGeom>
          <a:noFill/>
        </p:spPr>
        <p:txBody>
          <a:bodyPr wrap="square">
            <a:spAutoFit/>
          </a:bodyPr>
          <a:lstStyle/>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Gideon</a:t>
            </a:r>
          </a:p>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Soldiers Equipped</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190428957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21088"/>
            <a:ext cx="8610600" cy="4603411"/>
          </a:xfrm>
        </p:spPr>
        <p:txBody>
          <a:bodyPr>
            <a:normAutofit/>
          </a:bodyPr>
          <a:lstStyle/>
          <a:p>
            <a:r>
              <a:rPr lang="en-US" dirty="0">
                <a:solidFill>
                  <a:schemeClr val="bg1"/>
                </a:solidFill>
              </a:rPr>
              <a:t>It had been forty years since the defeat of </a:t>
            </a:r>
            <a:r>
              <a:rPr lang="en-US" dirty="0" err="1" smtClean="0">
                <a:solidFill>
                  <a:schemeClr val="bg1"/>
                </a:solidFill>
              </a:rPr>
              <a:t>Jabin</a:t>
            </a:r>
            <a:endParaRPr lang="en-US" dirty="0">
              <a:solidFill>
                <a:schemeClr val="bg1"/>
              </a:solidFill>
            </a:endParaRPr>
          </a:p>
          <a:p>
            <a:pPr lvl="1"/>
            <a:r>
              <a:rPr lang="en-US" dirty="0" smtClean="0">
                <a:solidFill>
                  <a:schemeClr val="bg1"/>
                </a:solidFill>
              </a:rPr>
              <a:t>Jud</a:t>
            </a:r>
            <a:r>
              <a:rPr lang="en-US" dirty="0">
                <a:solidFill>
                  <a:schemeClr val="bg1"/>
                </a:solidFill>
              </a:rPr>
              <a:t>. 4:24 “And the hand of the children of Israel prospered, and prevailed against </a:t>
            </a:r>
            <a:r>
              <a:rPr lang="en-US" dirty="0" err="1">
                <a:solidFill>
                  <a:schemeClr val="bg1"/>
                </a:solidFill>
              </a:rPr>
              <a:t>Jabin</a:t>
            </a:r>
            <a:r>
              <a:rPr lang="en-US" dirty="0">
                <a:solidFill>
                  <a:schemeClr val="bg1"/>
                </a:solidFill>
              </a:rPr>
              <a:t> the king of Canaan, until they had destroyed </a:t>
            </a:r>
            <a:r>
              <a:rPr lang="en-US" dirty="0" err="1">
                <a:solidFill>
                  <a:schemeClr val="bg1"/>
                </a:solidFill>
              </a:rPr>
              <a:t>Jabin</a:t>
            </a:r>
            <a:r>
              <a:rPr lang="en-US" dirty="0">
                <a:solidFill>
                  <a:schemeClr val="bg1"/>
                </a:solidFill>
              </a:rPr>
              <a:t> king of Canaan</a:t>
            </a:r>
            <a:r>
              <a:rPr lang="en-US" dirty="0" smtClean="0">
                <a:solidFill>
                  <a:schemeClr val="bg1"/>
                </a:solidFill>
              </a:rPr>
              <a:t>.”</a:t>
            </a:r>
          </a:p>
          <a:p>
            <a:pPr lvl="1"/>
            <a:r>
              <a:rPr lang="en-US" dirty="0">
                <a:solidFill>
                  <a:schemeClr val="bg1"/>
                </a:solidFill>
              </a:rPr>
              <a:t>Jud. 5:31 “So let all </a:t>
            </a:r>
            <a:r>
              <a:rPr lang="en-US" dirty="0" err="1">
                <a:solidFill>
                  <a:schemeClr val="bg1"/>
                </a:solidFill>
              </a:rPr>
              <a:t>thine</a:t>
            </a:r>
            <a:r>
              <a:rPr lang="en-US" dirty="0">
                <a:solidFill>
                  <a:schemeClr val="bg1"/>
                </a:solidFill>
              </a:rPr>
              <a:t> enemies perish, O LORD: but let them that love him be as the sun when he </a:t>
            </a:r>
            <a:r>
              <a:rPr lang="en-US" dirty="0" err="1">
                <a:solidFill>
                  <a:schemeClr val="bg1"/>
                </a:solidFill>
              </a:rPr>
              <a:t>goeth</a:t>
            </a:r>
            <a:r>
              <a:rPr lang="en-US" dirty="0">
                <a:solidFill>
                  <a:schemeClr val="bg1"/>
                </a:solidFill>
              </a:rPr>
              <a:t> forth in his might. And the land had rest forty years.”).</a:t>
            </a:r>
          </a:p>
        </p:txBody>
      </p:sp>
      <p:sp>
        <p:nvSpPr>
          <p:cNvPr id="4" name="Rectangle 3"/>
          <p:cNvSpPr/>
          <p:nvPr/>
        </p:nvSpPr>
        <p:spPr>
          <a:xfrm>
            <a:off x="0" y="-2241"/>
            <a:ext cx="9144000" cy="923330"/>
          </a:xfrm>
          <a:prstGeom prst="rect">
            <a:avLst/>
          </a:prstGeom>
          <a:noFill/>
        </p:spPr>
        <p:txBody>
          <a:bodyPr wrap="square">
            <a:spAutoFit/>
          </a:bodyPr>
          <a:lstStyle/>
          <a:p>
            <a:pPr algn="ctr">
              <a:defRPr/>
            </a:pP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Background</a:t>
            </a:r>
          </a:p>
        </p:txBody>
      </p:sp>
    </p:spTree>
    <p:extLst>
      <p:ext uri="{BB962C8B-B14F-4D97-AF65-F5344CB8AC3E}">
        <p14:creationId xmlns:p14="http://schemas.microsoft.com/office/powerpoint/2010/main" val="336048201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21088"/>
            <a:ext cx="8610600" cy="4603411"/>
          </a:xfrm>
        </p:spPr>
        <p:txBody>
          <a:bodyPr>
            <a:normAutofit/>
          </a:bodyPr>
          <a:lstStyle/>
          <a:p>
            <a:pPr marL="0" indent="0" algn="ctr">
              <a:buNone/>
            </a:pPr>
            <a:r>
              <a:rPr lang="en-US" sz="4400" i="1" dirty="0">
                <a:solidFill>
                  <a:schemeClr val="bg1"/>
                </a:solidFill>
              </a:rPr>
              <a:t>“Wherefore let him that </a:t>
            </a:r>
            <a:r>
              <a:rPr lang="en-US" sz="4400" i="1" dirty="0" err="1">
                <a:solidFill>
                  <a:schemeClr val="bg1"/>
                </a:solidFill>
              </a:rPr>
              <a:t>thinketh</a:t>
            </a:r>
            <a:r>
              <a:rPr lang="en-US" sz="4400" i="1" dirty="0">
                <a:solidFill>
                  <a:schemeClr val="bg1"/>
                </a:solidFill>
              </a:rPr>
              <a:t> he </a:t>
            </a:r>
            <a:r>
              <a:rPr lang="en-US" sz="4400" i="1" dirty="0" err="1">
                <a:solidFill>
                  <a:schemeClr val="bg1"/>
                </a:solidFill>
              </a:rPr>
              <a:t>standeth</a:t>
            </a:r>
            <a:r>
              <a:rPr lang="en-US" sz="4400" i="1" dirty="0">
                <a:solidFill>
                  <a:schemeClr val="bg1"/>
                </a:solidFill>
              </a:rPr>
              <a:t> take heed lest he fall.”</a:t>
            </a:r>
          </a:p>
        </p:txBody>
      </p:sp>
      <p:sp>
        <p:nvSpPr>
          <p:cNvPr id="4" name="Rectangle 3"/>
          <p:cNvSpPr/>
          <p:nvPr/>
        </p:nvSpPr>
        <p:spPr>
          <a:xfrm>
            <a:off x="0" y="-2241"/>
            <a:ext cx="9144000" cy="1015663"/>
          </a:xfrm>
          <a:prstGeom prst="rect">
            <a:avLst/>
          </a:prstGeom>
          <a:noFill/>
        </p:spPr>
        <p:txBody>
          <a:bodyPr wrap="square">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1 Corinthians 10:12</a:t>
            </a:r>
          </a:p>
        </p:txBody>
      </p:sp>
    </p:spTree>
    <p:extLst>
      <p:ext uri="{BB962C8B-B14F-4D97-AF65-F5344CB8AC3E}">
        <p14:creationId xmlns:p14="http://schemas.microsoft.com/office/powerpoint/2010/main" val="31784954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21088"/>
            <a:ext cx="8610600" cy="4603411"/>
          </a:xfrm>
        </p:spPr>
        <p:txBody>
          <a:bodyPr>
            <a:normAutofit/>
          </a:bodyPr>
          <a:lstStyle/>
          <a:p>
            <a:pPr marL="0" indent="0" algn="ctr">
              <a:buNone/>
            </a:pPr>
            <a:r>
              <a:rPr lang="en-US" sz="4400" i="1" dirty="0">
                <a:solidFill>
                  <a:schemeClr val="bg1"/>
                </a:solidFill>
              </a:rPr>
              <a:t>“Wherefore the rather, brethren, give diligence to make your calling </a:t>
            </a:r>
            <a:r>
              <a:rPr lang="en-US" sz="4400" i="1" dirty="0" smtClean="0">
                <a:solidFill>
                  <a:schemeClr val="bg1"/>
                </a:solidFill>
              </a:rPr>
              <a:t>and election </a:t>
            </a:r>
            <a:r>
              <a:rPr lang="en-US" sz="4400" i="1" dirty="0">
                <a:solidFill>
                  <a:schemeClr val="bg1"/>
                </a:solidFill>
              </a:rPr>
              <a:t>sure: for if ye do these things, ye shall never fall:”</a:t>
            </a:r>
          </a:p>
        </p:txBody>
      </p:sp>
      <p:sp>
        <p:nvSpPr>
          <p:cNvPr id="4" name="Rectangle 3"/>
          <p:cNvSpPr/>
          <p:nvPr/>
        </p:nvSpPr>
        <p:spPr>
          <a:xfrm>
            <a:off x="0" y="-2241"/>
            <a:ext cx="9144000" cy="1015663"/>
          </a:xfrm>
          <a:prstGeom prst="rect">
            <a:avLst/>
          </a:prstGeom>
          <a:noFill/>
        </p:spPr>
        <p:txBody>
          <a:bodyPr wrap="square">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2 Peter 1:10</a:t>
            </a:r>
          </a:p>
        </p:txBody>
      </p:sp>
    </p:spTree>
    <p:extLst>
      <p:ext uri="{BB962C8B-B14F-4D97-AF65-F5344CB8AC3E}">
        <p14:creationId xmlns:p14="http://schemas.microsoft.com/office/powerpoint/2010/main" val="9365113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1088"/>
            <a:ext cx="9144000" cy="4603411"/>
          </a:xfrm>
        </p:spPr>
        <p:txBody>
          <a:bodyPr>
            <a:normAutofit/>
          </a:bodyPr>
          <a:lstStyle/>
          <a:p>
            <a:r>
              <a:rPr lang="en-US" dirty="0">
                <a:solidFill>
                  <a:schemeClr val="bg1"/>
                </a:solidFill>
              </a:rPr>
              <a:t>Israel became prosperous and the business of living and making a living </a:t>
            </a:r>
            <a:r>
              <a:rPr lang="en-US" dirty="0" smtClean="0">
                <a:solidFill>
                  <a:schemeClr val="bg1"/>
                </a:solidFill>
              </a:rPr>
              <a:t>occupied </a:t>
            </a:r>
            <a:r>
              <a:rPr lang="en-US" dirty="0">
                <a:solidFill>
                  <a:schemeClr val="bg1"/>
                </a:solidFill>
              </a:rPr>
              <a:t>all their time and effort. </a:t>
            </a:r>
            <a:endParaRPr lang="en-US" sz="3200" dirty="0">
              <a:solidFill>
                <a:schemeClr val="bg1"/>
              </a:solidFill>
            </a:endParaRPr>
          </a:p>
        </p:txBody>
      </p:sp>
      <p:sp>
        <p:nvSpPr>
          <p:cNvPr id="4" name="Rectangle 3"/>
          <p:cNvSpPr/>
          <p:nvPr/>
        </p:nvSpPr>
        <p:spPr>
          <a:xfrm>
            <a:off x="0" y="-2241"/>
            <a:ext cx="9144000" cy="923330"/>
          </a:xfrm>
          <a:prstGeom prst="rect">
            <a:avLst/>
          </a:prstGeom>
          <a:noFill/>
        </p:spPr>
        <p:txBody>
          <a:bodyPr wrap="square">
            <a:spAutoFit/>
          </a:bodyPr>
          <a:lstStyle/>
          <a:p>
            <a:pPr algn="ctr">
              <a:defRPr/>
            </a:pP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Background</a:t>
            </a:r>
          </a:p>
        </p:txBody>
      </p:sp>
    </p:spTree>
    <p:extLst>
      <p:ext uri="{BB962C8B-B14F-4D97-AF65-F5344CB8AC3E}">
        <p14:creationId xmlns:p14="http://schemas.microsoft.com/office/powerpoint/2010/main" val="16200550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0" y="723900"/>
            <a:ext cx="5181600" cy="3785652"/>
          </a:xfrm>
          <a:prstGeom prst="rect">
            <a:avLst/>
          </a:prstGeom>
          <a:noFill/>
        </p:spPr>
        <p:txBody>
          <a:bodyPr wrap="square">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“The Means of Bringing Failure Home To Them”</a:t>
            </a:r>
          </a:p>
        </p:txBody>
      </p:sp>
    </p:spTree>
    <p:extLst>
      <p:ext uri="{BB962C8B-B14F-4D97-AF65-F5344CB8AC3E}">
        <p14:creationId xmlns:p14="http://schemas.microsoft.com/office/powerpoint/2010/main" val="77054942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1088"/>
            <a:ext cx="9144000" cy="4603411"/>
          </a:xfrm>
        </p:spPr>
        <p:txBody>
          <a:bodyPr>
            <a:normAutofit/>
          </a:bodyPr>
          <a:lstStyle/>
          <a:p>
            <a:r>
              <a:rPr lang="en-US" dirty="0">
                <a:solidFill>
                  <a:schemeClr val="bg1"/>
                </a:solidFill>
              </a:rPr>
              <a:t>It is always on </a:t>
            </a:r>
            <a:r>
              <a:rPr lang="en-US" dirty="0" smtClean="0">
                <a:solidFill>
                  <a:schemeClr val="bg1"/>
                </a:solidFill>
              </a:rPr>
              <a:t>hand!</a:t>
            </a:r>
          </a:p>
          <a:p>
            <a:pPr lvl="1"/>
            <a:r>
              <a:rPr lang="en-US" dirty="0">
                <a:solidFill>
                  <a:schemeClr val="bg1"/>
                </a:solidFill>
              </a:rPr>
              <a:t>If a man neglect his fields, nature will remind him of his neglect: weeds will take over and his crops will be ruined</a:t>
            </a:r>
            <a:r>
              <a:rPr lang="en-US" dirty="0" smtClean="0">
                <a:solidFill>
                  <a:schemeClr val="bg1"/>
                </a:solidFill>
              </a:rPr>
              <a:t>.</a:t>
            </a:r>
          </a:p>
          <a:p>
            <a:r>
              <a:rPr lang="en-US" dirty="0" smtClean="0">
                <a:solidFill>
                  <a:schemeClr val="bg1"/>
                </a:solidFill>
              </a:rPr>
              <a:t>Israel</a:t>
            </a:r>
            <a:endParaRPr lang="en-US" dirty="0">
              <a:solidFill>
                <a:schemeClr val="bg1"/>
              </a:solidFill>
            </a:endParaRPr>
          </a:p>
          <a:p>
            <a:pPr lvl="1"/>
            <a:r>
              <a:rPr lang="en-US" dirty="0" smtClean="0">
                <a:solidFill>
                  <a:schemeClr val="bg1"/>
                </a:solidFill>
              </a:rPr>
              <a:t>Did </a:t>
            </a:r>
            <a:r>
              <a:rPr lang="en-US" dirty="0">
                <a:solidFill>
                  <a:schemeClr val="bg1"/>
                </a:solidFill>
              </a:rPr>
              <a:t>they think that work in the fields and harvesting was their chief concern?</a:t>
            </a:r>
          </a:p>
          <a:p>
            <a:r>
              <a:rPr lang="en-US" dirty="0" smtClean="0">
                <a:solidFill>
                  <a:schemeClr val="bg1"/>
                </a:solidFill>
              </a:rPr>
              <a:t>Man Today</a:t>
            </a:r>
          </a:p>
          <a:p>
            <a:pPr lvl="1"/>
            <a:r>
              <a:rPr lang="en-US" dirty="0">
                <a:solidFill>
                  <a:schemeClr val="bg1"/>
                </a:solidFill>
              </a:rPr>
              <a:t>Do we think that material things are the chief aim of life?</a:t>
            </a:r>
            <a:endParaRPr lang="en-US" dirty="0" smtClean="0">
              <a:solidFill>
                <a:schemeClr val="bg1"/>
              </a:solidFill>
            </a:endParaRPr>
          </a:p>
          <a:p>
            <a:endParaRPr lang="en-US" sz="3200" dirty="0">
              <a:solidFill>
                <a:schemeClr val="bg1"/>
              </a:solidFill>
            </a:endParaRPr>
          </a:p>
        </p:txBody>
      </p:sp>
      <p:sp>
        <p:nvSpPr>
          <p:cNvPr id="4" name="Rectangle 3"/>
          <p:cNvSpPr/>
          <p:nvPr/>
        </p:nvSpPr>
        <p:spPr>
          <a:xfrm>
            <a:off x="0" y="-2241"/>
            <a:ext cx="9144000" cy="923330"/>
          </a:xfrm>
          <a:prstGeom prst="rect">
            <a:avLst/>
          </a:prstGeom>
          <a:noFill/>
        </p:spPr>
        <p:txBody>
          <a:bodyPr wrap="square">
            <a:spAutoFit/>
          </a:bodyPr>
          <a:lstStyle/>
          <a:p>
            <a:pPr algn="ctr">
              <a:defRPr/>
            </a:pP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“The Means of Failure”</a:t>
            </a:r>
          </a:p>
        </p:txBody>
      </p:sp>
    </p:spTree>
    <p:extLst>
      <p:ext uri="{BB962C8B-B14F-4D97-AF65-F5344CB8AC3E}">
        <p14:creationId xmlns:p14="http://schemas.microsoft.com/office/powerpoint/2010/main" val="153554377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TotalTime>
  <Words>1665</Words>
  <Application>Microsoft Office PowerPoint</Application>
  <PresentationFormat>On-screen Show (16:10)</PresentationFormat>
  <Paragraphs>102</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 Dickerson</dc:creator>
  <cp:lastModifiedBy>DJ Dickerson</cp:lastModifiedBy>
  <cp:revision>46</cp:revision>
  <dcterms:created xsi:type="dcterms:W3CDTF">2012-06-14T06:39:42Z</dcterms:created>
  <dcterms:modified xsi:type="dcterms:W3CDTF">2012-06-20T03:59:32Z</dcterms:modified>
</cp:coreProperties>
</file>