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sldIdLst>
    <p:sldId id="290" r:id="rId4"/>
    <p:sldId id="291" r:id="rId5"/>
    <p:sldId id="292" r:id="rId6"/>
    <p:sldId id="293" r:id="rId7"/>
    <p:sldId id="256" r:id="rId8"/>
    <p:sldId id="259" r:id="rId9"/>
    <p:sldId id="2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5" r:id="rId25"/>
    <p:sldId id="276" r:id="rId26"/>
    <p:sldId id="274"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ACCC34-42F8-4E90-8092-A645DFFD9980}" type="datetimeFigureOut">
              <a:rPr lang="en-US" smtClean="0"/>
              <a:t>7/29/2012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B3A8-5D5E-4B32-B70E-B72AE4ADC5F9}" type="slidenum">
              <a:rPr lang="en-US" smtClean="0"/>
              <a:t>‹#›</a:t>
            </a:fld>
            <a:endParaRPr lang="en-US"/>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26" y="-25670"/>
            <a:ext cx="9185072" cy="574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50948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CCC34-42F8-4E90-8092-A645DFFD9980}" type="datetimeFigureOut">
              <a:rPr lang="en-US" smtClean="0"/>
              <a:t>7/29/2012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2997142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CCC34-42F8-4E90-8092-A645DFFD9980}" type="datetimeFigureOut">
              <a:rPr lang="en-US" smtClean="0"/>
              <a:t>7/29/2012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39186716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1247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07995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96803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47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8458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5510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930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397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CCC34-42F8-4E90-8092-A645DFFD9980}" type="datetimeFigureOut">
              <a:rPr lang="en-US" smtClean="0"/>
              <a:t>7/29/2012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B3A8-5D5E-4B32-B70E-B72AE4ADC5F9}"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4361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3336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397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4805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5457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70941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2036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8192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4827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9152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0142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CCC34-42F8-4E90-8092-A645DFFD9980}" type="datetimeFigureOut">
              <a:rPr lang="en-US" smtClean="0"/>
              <a:t>7/29/2012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27329963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5781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730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939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9689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7194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9814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104900"/>
            <a:ext cx="6858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6ACCC34-42F8-4E90-8092-A645DFFD9980}" type="datetimeFigureOut">
              <a:rPr lang="en-US" smtClean="0"/>
              <a:t>7/29/2012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B3A8-5D5E-4B32-B70E-B72AE4ADC5F9}"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456" t="16319" r="53859" b="49983"/>
          <a:stretch/>
        </p:blipFill>
        <p:spPr bwMode="auto">
          <a:xfrm>
            <a:off x="0" y="3969"/>
            <a:ext cx="2057400" cy="20153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9784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CCC34-42F8-4E90-8092-A645DFFD9980}" type="datetimeFigureOut">
              <a:rPr lang="en-US" smtClean="0"/>
              <a:t>7/29/2012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17163228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CCC34-42F8-4E90-8092-A645DFFD9980}" type="datetimeFigureOut">
              <a:rPr lang="en-US" smtClean="0"/>
              <a:t>7/29/2012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7465894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CCC34-42F8-4E90-8092-A645DFFD9980}" type="datetimeFigureOut">
              <a:rPr lang="en-US" smtClean="0"/>
              <a:t>7/29/2012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40021002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CCC34-42F8-4E90-8092-A645DFFD9980}" type="datetimeFigureOut">
              <a:rPr lang="en-US" smtClean="0"/>
              <a:t>7/29/2012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183138275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CCC34-42F8-4E90-8092-A645DFFD9980}" type="datetimeFigureOut">
              <a:rPr lang="en-US" smtClean="0"/>
              <a:t>7/29/2012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0B3A8-5D5E-4B32-B70E-B72AE4ADC5F9}" type="slidenum">
              <a:rPr lang="en-US" smtClean="0"/>
              <a:t>‹#›</a:t>
            </a:fld>
            <a:endParaRPr lang="en-US"/>
          </a:p>
        </p:txBody>
      </p:sp>
    </p:spTree>
    <p:extLst>
      <p:ext uri="{BB962C8B-B14F-4D97-AF65-F5344CB8AC3E}">
        <p14:creationId xmlns:p14="http://schemas.microsoft.com/office/powerpoint/2010/main" val="13650917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6ACCC34-42F8-4E90-8092-A645DFFD9980}" type="datetimeFigureOut">
              <a:rPr lang="en-US" smtClean="0"/>
              <a:t>7/29/2012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2D0B3A8-5D5E-4B32-B70E-B72AE4ADC5F9}" type="slidenum">
              <a:rPr lang="en-US" smtClean="0"/>
              <a:t>‹#›</a:t>
            </a:fld>
            <a:endParaRPr lang="en-US"/>
          </a:p>
        </p:txBody>
      </p:sp>
    </p:spTree>
    <p:extLst>
      <p:ext uri="{BB962C8B-B14F-4D97-AF65-F5344CB8AC3E}">
        <p14:creationId xmlns:p14="http://schemas.microsoft.com/office/powerpoint/2010/main" val="3294630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41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solidFill>
                  <a:prstClr val="black">
                    <a:tint val="75000"/>
                  </a:prstClr>
                </a:solidFill>
              </a:rPr>
              <a:pPr/>
              <a:t>7/29/2012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4918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N-38 – Inside The Gate</a:t>
            </a:r>
            <a:endParaRPr lang="en-US" sz="3000" b="1" dirty="0" smtClean="0">
              <a:solidFill>
                <a:schemeClr val="bg1"/>
              </a:solidFill>
            </a:endParaRPr>
          </a:p>
          <a:p>
            <a:r>
              <a:rPr lang="en-US" sz="3000" b="1" dirty="0" smtClean="0">
                <a:solidFill>
                  <a:schemeClr val="bg1"/>
                </a:solidFill>
              </a:rPr>
              <a:t>S-63 – On Bended Knee</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S-7 – Lamb Of God</a:t>
            </a:r>
            <a:endParaRPr lang="en-US" sz="3000" b="1" dirty="0" smtClean="0">
              <a:solidFill>
                <a:schemeClr val="bg1"/>
              </a:solidFill>
            </a:endParaRPr>
          </a:p>
          <a:p>
            <a:r>
              <a:rPr lang="en-US" sz="3000" b="1" dirty="0" smtClean="0">
                <a:solidFill>
                  <a:schemeClr val="bg1"/>
                </a:solidFill>
              </a:rPr>
              <a:t>S-57 – Thank You, Lord!</a:t>
            </a:r>
            <a:endParaRPr lang="en-US" sz="3000" b="1" dirty="0" smtClean="0">
              <a:solidFill>
                <a:schemeClr val="bg1"/>
              </a:solidFill>
            </a:endParaRPr>
          </a:p>
          <a:p>
            <a:r>
              <a:rPr lang="en-US" sz="2600" b="1" dirty="0" smtClean="0">
                <a:solidFill>
                  <a:schemeClr val="bg1"/>
                </a:solidFill>
              </a:rPr>
              <a:t>N-45 – On And On We Walk Together</a:t>
            </a:r>
            <a:endParaRPr lang="en-US" sz="26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S-79 – Light The Fire</a:t>
            </a:r>
            <a:endParaRPr lang="en-US" sz="3000" b="1" dirty="0" smtClean="0">
              <a:solidFill>
                <a:schemeClr val="bg1"/>
              </a:solidFill>
            </a:endParaRPr>
          </a:p>
          <a:p>
            <a:r>
              <a:rPr lang="en-US" sz="3000" b="1" dirty="0" smtClean="0">
                <a:solidFill>
                  <a:schemeClr val="bg1"/>
                </a:solidFill>
              </a:rPr>
              <a:t>S-73 – You Are My Strength</a:t>
            </a:r>
            <a:endParaRPr lang="en-US" sz="3000" b="1" dirty="0">
              <a:solidFill>
                <a:schemeClr val="bg1"/>
              </a:solidFill>
            </a:endParaRPr>
          </a:p>
        </p:txBody>
      </p:sp>
    </p:spTree>
    <p:extLst>
      <p:ext uri="{BB962C8B-B14F-4D97-AF65-F5344CB8AC3E}">
        <p14:creationId xmlns:p14="http://schemas.microsoft.com/office/powerpoint/2010/main" val="34692724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122457"/>
            <a:ext cx="8839200" cy="4592543"/>
          </a:xfrm>
        </p:spPr>
        <p:txBody>
          <a:bodyPr>
            <a:normAutofit/>
          </a:bodyPr>
          <a:lstStyle/>
          <a:p>
            <a:pPr marL="0" indent="0" algn="ctr">
              <a:buNone/>
            </a:pPr>
            <a:r>
              <a:rPr lang="en-US" sz="4800" i="1" dirty="0" smtClean="0"/>
              <a:t>“Beware</a:t>
            </a:r>
            <a:r>
              <a:rPr lang="en-US" sz="4800" i="1" dirty="0"/>
              <a:t>, brethren, lest there be in any of you an evil heart of unbelief in departing from the living God</a:t>
            </a:r>
            <a:r>
              <a:rPr lang="en-US" sz="4800" i="1" dirty="0" smtClean="0"/>
              <a:t>;”</a:t>
            </a:r>
            <a:endParaRPr lang="en-US" sz="4400" dirty="0"/>
          </a:p>
        </p:txBody>
      </p:sp>
      <p:sp>
        <p:nvSpPr>
          <p:cNvPr id="4" name="Rectangle 3"/>
          <p:cNvSpPr/>
          <p:nvPr/>
        </p:nvSpPr>
        <p:spPr>
          <a:xfrm>
            <a:off x="838200" y="84827"/>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Hebrews 3:12</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287564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122457"/>
            <a:ext cx="8839200" cy="4592543"/>
          </a:xfrm>
        </p:spPr>
        <p:txBody>
          <a:bodyPr>
            <a:normAutofit/>
          </a:bodyPr>
          <a:lstStyle/>
          <a:p>
            <a:pPr marL="0" indent="0" algn="ctr">
              <a:buNone/>
            </a:pPr>
            <a:r>
              <a:rPr lang="en-US" sz="4800" i="1" dirty="0" smtClean="0"/>
              <a:t>“But </a:t>
            </a:r>
            <a:r>
              <a:rPr lang="en-US" sz="4800" i="1" dirty="0"/>
              <a:t>solid food belongs to those who are of full age, that is, those who by reason of use have their senses exercised to discern both good and evil</a:t>
            </a:r>
            <a:r>
              <a:rPr lang="en-US" sz="4800" i="1" dirty="0" smtClean="0"/>
              <a:t>.”</a:t>
            </a:r>
            <a:endParaRPr lang="en-US" sz="4400" dirty="0"/>
          </a:p>
        </p:txBody>
      </p:sp>
      <p:sp>
        <p:nvSpPr>
          <p:cNvPr id="4" name="Rectangle 3"/>
          <p:cNvSpPr/>
          <p:nvPr/>
        </p:nvSpPr>
        <p:spPr>
          <a:xfrm>
            <a:off x="838200" y="84827"/>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Hebrews 5:14</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055451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122457"/>
            <a:ext cx="8839200" cy="4592543"/>
          </a:xfrm>
        </p:spPr>
        <p:txBody>
          <a:bodyPr>
            <a:normAutofit/>
          </a:bodyPr>
          <a:lstStyle/>
          <a:p>
            <a:pPr marL="0" indent="0" algn="ctr">
              <a:buNone/>
            </a:pPr>
            <a:r>
              <a:rPr lang="en-US" sz="4800" i="1" dirty="0" smtClean="0"/>
              <a:t>“You </a:t>
            </a:r>
            <a:r>
              <a:rPr lang="en-US" sz="4800" i="1" dirty="0"/>
              <a:t>therefore, beloved, since you know this beforehand, beware lest you also fall from your own steadfastness, being led away with the error of the wicked</a:t>
            </a:r>
            <a:r>
              <a:rPr lang="en-US" sz="4800" i="1" dirty="0" smtClean="0"/>
              <a:t>;”</a:t>
            </a:r>
            <a:endParaRPr lang="en-US" sz="4400" dirty="0"/>
          </a:p>
        </p:txBody>
      </p:sp>
      <p:sp>
        <p:nvSpPr>
          <p:cNvPr id="4" name="Rectangle 3"/>
          <p:cNvSpPr/>
          <p:nvPr/>
        </p:nvSpPr>
        <p:spPr>
          <a:xfrm>
            <a:off x="838200" y="84827"/>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Peter 3:17</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882663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2031250" y="1590240"/>
            <a:ext cx="8333339" cy="2308324"/>
          </a:xfrm>
          <a:prstGeom prst="rect">
            <a:avLst/>
          </a:prstGeom>
          <a:noFill/>
        </p:spPr>
        <p:txBody>
          <a:bodyPr wrap="square">
            <a:spAutoFit/>
          </a:bodyPr>
          <a:lstStyle/>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Real </a:t>
            </a:r>
          </a:p>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&amp; Repentance”</a:t>
            </a:r>
            <a:endParaRPr lang="en-US" sz="72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2572160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73060" y="1173897"/>
            <a:ext cx="6870940" cy="4431102"/>
          </a:xfrm>
        </p:spPr>
        <p:txBody>
          <a:bodyPr>
            <a:normAutofit/>
          </a:bodyPr>
          <a:lstStyle/>
          <a:p>
            <a:r>
              <a:rPr lang="en-US" sz="3600" i="1" dirty="0"/>
              <a:t>When we sin and repent, we need to </a:t>
            </a:r>
            <a:r>
              <a:rPr lang="en-US" sz="3600" i="1" u="sng" dirty="0"/>
              <a:t>impress</a:t>
            </a:r>
            <a:r>
              <a:rPr lang="en-US" sz="3600" i="1" dirty="0"/>
              <a:t> upon others how horrific this sin was, how disgusting, and inexcusable. </a:t>
            </a:r>
            <a:endParaRPr lang="en-US" sz="3600" i="1" dirty="0" smtClean="0"/>
          </a:p>
        </p:txBody>
      </p:sp>
      <p:sp>
        <p:nvSpPr>
          <p:cNvPr id="3" name="Rectangle 2"/>
          <p:cNvSpPr/>
          <p:nvPr/>
        </p:nvSpPr>
        <p:spPr>
          <a:xfrm>
            <a:off x="1828800" y="342900"/>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Real &amp; Repentance”</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609547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2" y="1122457"/>
            <a:ext cx="9061177" cy="4592543"/>
          </a:xfrm>
        </p:spPr>
        <p:txBody>
          <a:bodyPr>
            <a:normAutofit fontScale="85000" lnSpcReduction="20000"/>
          </a:bodyPr>
          <a:lstStyle/>
          <a:p>
            <a:pPr marL="0" indent="0" algn="ctr">
              <a:buNone/>
            </a:pPr>
            <a:r>
              <a:rPr lang="en-US" sz="3900" i="1" dirty="0" smtClean="0"/>
              <a:t>“But </a:t>
            </a:r>
            <a:r>
              <a:rPr lang="en-US" sz="3900" i="1" dirty="0"/>
              <a:t>Peter said to him, “Your money perish with you, because you thought that the gift of God could be purchased with money! 21 You have neither part nor portion in this matter, for your heart is not right in the sight of God. 22 Repent therefore of this your wickedness, and pray God if perhaps the thought of your heart may be forgiven you. 23 For I see that you are poisoned by bitterness and bound by iniquity</a:t>
            </a:r>
            <a:r>
              <a:rPr lang="en-US" sz="3900" i="1" dirty="0" smtClean="0"/>
              <a:t>.” 24 </a:t>
            </a:r>
            <a:r>
              <a:rPr lang="en-US" sz="3900" i="1" dirty="0"/>
              <a:t>Then Simon answered and said, “Pray to the Lord for me, that none of the things which you have spoken may come upon me.”</a:t>
            </a:r>
            <a:endParaRPr lang="en-US" dirty="0"/>
          </a:p>
        </p:txBody>
      </p:sp>
      <p:sp>
        <p:nvSpPr>
          <p:cNvPr id="4" name="Rectangle 3"/>
          <p:cNvSpPr/>
          <p:nvPr/>
        </p:nvSpPr>
        <p:spPr>
          <a:xfrm>
            <a:off x="838200" y="84827"/>
            <a:ext cx="7176047"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Acts 8:20-24</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2412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3238500"/>
            <a:ext cx="8458200" cy="3669102"/>
          </a:xfrm>
        </p:spPr>
        <p:txBody>
          <a:bodyPr>
            <a:normAutofit/>
          </a:bodyPr>
          <a:lstStyle/>
          <a:p>
            <a:r>
              <a:rPr lang="en-US" sz="3200" i="1" dirty="0">
                <a:solidFill>
                  <a:srgbClr val="C00000"/>
                </a:solidFill>
              </a:rPr>
              <a:t>Confession that is done for the purpose of seeking sympathy, recognition, attention, or manifesting how spiritual we are, is </a:t>
            </a:r>
            <a:r>
              <a:rPr lang="en-US" sz="3200" i="1" u="sng" dirty="0">
                <a:solidFill>
                  <a:srgbClr val="C00000"/>
                </a:solidFill>
              </a:rPr>
              <a:t>not</a:t>
            </a:r>
            <a:r>
              <a:rPr lang="en-US" sz="3200" i="1" dirty="0">
                <a:solidFill>
                  <a:srgbClr val="C00000"/>
                </a:solidFill>
              </a:rPr>
              <a:t> the right motive.</a:t>
            </a:r>
            <a:endParaRPr lang="en-US" sz="3200" i="1" dirty="0" smtClean="0">
              <a:solidFill>
                <a:srgbClr val="C00000"/>
              </a:solidFill>
            </a:endParaRPr>
          </a:p>
        </p:txBody>
      </p:sp>
      <p:sp>
        <p:nvSpPr>
          <p:cNvPr id="3" name="Rectangle 2"/>
          <p:cNvSpPr/>
          <p:nvPr/>
        </p:nvSpPr>
        <p:spPr>
          <a:xfrm>
            <a:off x="1828800" y="342900"/>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Real &amp; Repentance”</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425460" y="1188979"/>
            <a:ext cx="6870940" cy="44311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200" i="1" dirty="0" smtClean="0"/>
              <a:t>When we sin and repent, we need to </a:t>
            </a:r>
            <a:r>
              <a:rPr lang="en-US" sz="3200" i="1" u="sng" dirty="0" smtClean="0"/>
              <a:t>impress</a:t>
            </a:r>
            <a:r>
              <a:rPr lang="en-US" sz="3200" i="1" dirty="0" smtClean="0"/>
              <a:t> upon others how horrific this sin was, how disgusting, and inexcusable. </a:t>
            </a:r>
          </a:p>
        </p:txBody>
      </p:sp>
    </p:spTree>
    <p:extLst>
      <p:ext uri="{BB962C8B-B14F-4D97-AF65-F5344CB8AC3E}">
        <p14:creationId xmlns:p14="http://schemas.microsoft.com/office/powerpoint/2010/main" val="16823439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2031250" y="1590240"/>
            <a:ext cx="8333339" cy="2308324"/>
          </a:xfrm>
          <a:prstGeom prst="rect">
            <a:avLst/>
          </a:prstGeom>
          <a:noFill/>
        </p:spPr>
        <p:txBody>
          <a:bodyPr wrap="square">
            <a:spAutoFit/>
          </a:bodyPr>
          <a:lstStyle/>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Real </a:t>
            </a:r>
          </a:p>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&amp; Faithful”</a:t>
            </a:r>
            <a:endParaRPr lang="en-US" sz="72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366695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2" y="1122457"/>
            <a:ext cx="9061177" cy="4592543"/>
          </a:xfrm>
        </p:spPr>
        <p:txBody>
          <a:bodyPr>
            <a:normAutofit/>
          </a:bodyPr>
          <a:lstStyle/>
          <a:p>
            <a:pPr marL="0" indent="0" algn="ctr">
              <a:buNone/>
            </a:pPr>
            <a:r>
              <a:rPr lang="en-US" sz="3900" i="1" dirty="0"/>
              <a:t>“If the world hates you, you know that it hated Me before it hated you. 19 If you were of the world, the world would love its own. Yet because you are not of the world, but I chose you out of the world, therefore the world hates you</a:t>
            </a:r>
            <a:r>
              <a:rPr lang="en-US" sz="3900" i="1" dirty="0" smtClean="0"/>
              <a:t>.”</a:t>
            </a:r>
            <a:endParaRPr lang="en-US" dirty="0"/>
          </a:p>
        </p:txBody>
      </p:sp>
      <p:sp>
        <p:nvSpPr>
          <p:cNvPr id="4" name="Rectangle 3"/>
          <p:cNvSpPr/>
          <p:nvPr/>
        </p:nvSpPr>
        <p:spPr>
          <a:xfrm>
            <a:off x="838200" y="84827"/>
            <a:ext cx="7176047"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John 15:18,19</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899707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2" y="1122457"/>
            <a:ext cx="9061177" cy="4592543"/>
          </a:xfrm>
        </p:spPr>
        <p:txBody>
          <a:bodyPr>
            <a:normAutofit/>
          </a:bodyPr>
          <a:lstStyle/>
          <a:p>
            <a:pPr marL="0" indent="0" algn="ctr">
              <a:buNone/>
            </a:pPr>
            <a:r>
              <a:rPr lang="en-US" sz="3900" i="1" dirty="0"/>
              <a:t>“And this is the judgment, that the light is come into the world, and men loved the darkness rather than the light; for their deeds were evil.  For everyone who does evil hates the light, and does not come to the light, lest his deeds should be exposed</a:t>
            </a:r>
            <a:r>
              <a:rPr lang="en-US" sz="3900" i="1" dirty="0" smtClean="0"/>
              <a:t>”</a:t>
            </a:r>
            <a:endParaRPr lang="en-US" dirty="0"/>
          </a:p>
        </p:txBody>
      </p:sp>
      <p:sp>
        <p:nvSpPr>
          <p:cNvPr id="4" name="Rectangle 3"/>
          <p:cNvSpPr/>
          <p:nvPr/>
        </p:nvSpPr>
        <p:spPr>
          <a:xfrm>
            <a:off x="838200" y="84827"/>
            <a:ext cx="7176047"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John 3:19,20</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300905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90500"/>
            <a:ext cx="5181600" cy="5029200"/>
          </a:xfrm>
        </p:spPr>
        <p:txBody>
          <a:bodyPr>
            <a:normAutofit fontScale="70000" lnSpcReduction="20000"/>
          </a:bodyPr>
          <a:lstStyle/>
          <a:p>
            <a:pPr marL="0" indent="0" algn="ctr">
              <a:buNone/>
            </a:pPr>
            <a:r>
              <a:rPr lang="en-US" sz="4600" dirty="0">
                <a:solidFill>
                  <a:schemeClr val="bg1"/>
                </a:solidFill>
              </a:rPr>
              <a:t>Isaiah 53</a:t>
            </a:r>
          </a:p>
          <a:p>
            <a:pPr marL="0" indent="0">
              <a:buNone/>
            </a:pPr>
            <a:r>
              <a:rPr lang="en-US" sz="3700" i="1" dirty="0">
                <a:solidFill>
                  <a:schemeClr val="bg1"/>
                </a:solidFill>
              </a:rPr>
              <a:t>4 Surely He has borne our </a:t>
            </a:r>
            <a:r>
              <a:rPr lang="en-US" sz="3700" i="1" dirty="0" err="1">
                <a:solidFill>
                  <a:schemeClr val="bg1"/>
                </a:solidFill>
              </a:rPr>
              <a:t>griefs</a:t>
            </a:r>
            <a:r>
              <a:rPr lang="en-US" sz="3700" i="1" dirty="0">
                <a:solidFill>
                  <a:schemeClr val="bg1"/>
                </a:solidFill>
              </a:rPr>
              <a:t>  </a:t>
            </a:r>
            <a:r>
              <a:rPr lang="en-US" sz="3700" i="1" dirty="0" smtClean="0">
                <a:solidFill>
                  <a:schemeClr val="bg1"/>
                </a:solidFill>
              </a:rPr>
              <a:t>And </a:t>
            </a:r>
            <a:r>
              <a:rPr lang="en-US" sz="3700" i="1" dirty="0">
                <a:solidFill>
                  <a:schemeClr val="bg1"/>
                </a:solidFill>
              </a:rPr>
              <a:t>carried our sorrows; Yet we esteemed Him </a:t>
            </a:r>
            <a:r>
              <a:rPr lang="en-US" sz="3700" i="1" dirty="0" smtClean="0">
                <a:solidFill>
                  <a:schemeClr val="bg1"/>
                </a:solidFill>
              </a:rPr>
              <a:t>stricken, Smitten </a:t>
            </a:r>
            <a:r>
              <a:rPr lang="en-US" sz="3700" i="1" dirty="0">
                <a:solidFill>
                  <a:schemeClr val="bg1"/>
                </a:solidFill>
              </a:rPr>
              <a:t>by God, </a:t>
            </a:r>
            <a:r>
              <a:rPr lang="en-US" sz="3700" i="1" dirty="0" smtClean="0">
                <a:solidFill>
                  <a:schemeClr val="bg1"/>
                </a:solidFill>
              </a:rPr>
              <a:t>and afflicted</a:t>
            </a:r>
            <a:r>
              <a:rPr lang="en-US" sz="3700" i="1" dirty="0">
                <a:solidFill>
                  <a:schemeClr val="bg1"/>
                </a:solidFill>
              </a:rPr>
              <a:t>. </a:t>
            </a:r>
          </a:p>
          <a:p>
            <a:pPr marL="0" indent="0">
              <a:buNone/>
            </a:pPr>
            <a:r>
              <a:rPr lang="en-US" sz="3700" i="1" dirty="0">
                <a:solidFill>
                  <a:schemeClr val="bg1"/>
                </a:solidFill>
              </a:rPr>
              <a:t>5 But He was wounded for our transgressions, He was bruised for our iniquities;  The chastisement for our peace was upon Him,  And by His stripes we are healed. </a:t>
            </a:r>
          </a:p>
          <a:p>
            <a:pPr marL="0" indent="0">
              <a:buNone/>
            </a:pPr>
            <a:r>
              <a:rPr lang="en-US" sz="3700" i="1" dirty="0">
                <a:solidFill>
                  <a:schemeClr val="bg1"/>
                </a:solidFill>
              </a:rPr>
              <a:t> 6 All we like sheep have gone astray; We have turned, every one, to his own way;  And the LORD has laid on Him the iniquity of us all</a:t>
            </a:r>
            <a:r>
              <a:rPr lang="en-US" sz="3700" i="1" dirty="0" smtClean="0">
                <a:solidFill>
                  <a:schemeClr val="bg1"/>
                </a:solidFill>
              </a:rPr>
              <a:t>.</a:t>
            </a:r>
            <a:endParaRPr lang="en-US" sz="3700" i="1" dirty="0">
              <a:solidFill>
                <a:schemeClr val="bg1"/>
              </a:solidFill>
            </a:endParaRPr>
          </a:p>
        </p:txBody>
      </p:sp>
    </p:spTree>
    <p:extLst>
      <p:ext uri="{BB962C8B-B14F-4D97-AF65-F5344CB8AC3E}">
        <p14:creationId xmlns:p14="http://schemas.microsoft.com/office/powerpoint/2010/main" val="29106628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42900"/>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Real &amp; Faithful”</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273060" y="1188979"/>
            <a:ext cx="6870940" cy="44311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i="1" dirty="0">
                <a:solidFill>
                  <a:prstClr val="black"/>
                </a:solidFill>
              </a:rPr>
              <a:t>“The fiercer the storm the sooner it passes away.  The hotter the war the sooner over; and the more ferociously the truth is opposed the sooner it triumphs over its enemies.  The enemies of the truth never yet fairly met it. There is no fair play on the part of error.  I have long since settled in my own mind that no </a:t>
            </a:r>
            <a:r>
              <a:rPr lang="en-US" i="1" dirty="0" err="1">
                <a:solidFill>
                  <a:prstClr val="black"/>
                </a:solidFill>
              </a:rPr>
              <a:t>errorist</a:t>
            </a:r>
            <a:r>
              <a:rPr lang="en-US" i="1" dirty="0">
                <a:solidFill>
                  <a:prstClr val="black"/>
                </a:solidFill>
              </a:rPr>
              <a:t> can either reason or act fairly:  for if he did he would soon get rid of his errors” (Bound to Slavery, pp. 60-61). </a:t>
            </a:r>
          </a:p>
          <a:p>
            <a:pPr marL="0" indent="0">
              <a:buNone/>
            </a:pPr>
            <a:endParaRPr lang="en-US" i="1" dirty="0" smtClean="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81" y="2552700"/>
            <a:ext cx="2125979" cy="26574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1935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008157"/>
            <a:ext cx="9061177" cy="4592543"/>
          </a:xfrm>
        </p:spPr>
        <p:txBody>
          <a:bodyPr>
            <a:normAutofit fontScale="92500"/>
          </a:bodyPr>
          <a:lstStyle/>
          <a:p>
            <a:pPr marL="0" indent="0" algn="ctr">
              <a:buNone/>
            </a:pPr>
            <a:r>
              <a:rPr lang="en-US" sz="3900" i="1" dirty="0" smtClean="0"/>
              <a:t>“And </a:t>
            </a:r>
            <a:r>
              <a:rPr lang="en-US" sz="3900" i="1" dirty="0"/>
              <a:t>behold, a woman in the city who was a sinner, when she knew that Jesus sat at the table in the Pharisee’s house, brought an alabaster flask of fragrant oil, 38 and stood at His feet behind Him weeping; and she began to wash His feet with her tears, and wiped them with the hair of her head; and she kissed His feet and anointed them with the fragrant oil</a:t>
            </a:r>
            <a:r>
              <a:rPr lang="en-US" sz="3900" i="1" dirty="0" smtClean="0"/>
              <a:t>.”</a:t>
            </a:r>
            <a:endParaRPr lang="en-US" dirty="0"/>
          </a:p>
        </p:txBody>
      </p:sp>
      <p:sp>
        <p:nvSpPr>
          <p:cNvPr id="4" name="Rectangle 3"/>
          <p:cNvSpPr/>
          <p:nvPr/>
        </p:nvSpPr>
        <p:spPr>
          <a:xfrm>
            <a:off x="838200" y="84827"/>
            <a:ext cx="7176047" cy="923330"/>
          </a:xfrm>
          <a:prstGeom prst="rect">
            <a:avLst/>
          </a:prstGeom>
          <a:noFill/>
        </p:spPr>
        <p:txBody>
          <a:bodyPr wrap="square">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Luke 7:37,38</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6814642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2031250" y="1590240"/>
            <a:ext cx="8333339" cy="2308324"/>
          </a:xfrm>
          <a:prstGeom prst="rect">
            <a:avLst/>
          </a:prstGeom>
          <a:noFill/>
        </p:spPr>
        <p:txBody>
          <a:bodyPr wrap="square">
            <a:spAutoFit/>
          </a:bodyPr>
          <a:lstStyle/>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Real </a:t>
            </a:r>
          </a:p>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&amp; Our Speech”</a:t>
            </a:r>
            <a:endParaRPr lang="en-US" sz="72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9002688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2247900"/>
            <a:ext cx="8965721" cy="3669102"/>
          </a:xfrm>
        </p:spPr>
        <p:txBody>
          <a:bodyPr>
            <a:normAutofit/>
          </a:bodyPr>
          <a:lstStyle/>
          <a:p>
            <a:r>
              <a:rPr lang="en-US" sz="3200" i="1" dirty="0"/>
              <a:t>Secondly, many Bible verses are very simple, because God wants everyone to be able to understand the solution or the answer. </a:t>
            </a:r>
            <a:endParaRPr lang="en-US" sz="3200" i="1" dirty="0" smtClean="0"/>
          </a:p>
          <a:p>
            <a:r>
              <a:rPr lang="en-US" sz="3200" i="1" dirty="0"/>
              <a:t>Third, </a:t>
            </a:r>
            <a:r>
              <a:rPr lang="en-US" sz="3200" i="1" dirty="0" smtClean="0"/>
              <a:t>I </a:t>
            </a:r>
            <a:r>
              <a:rPr lang="en-US" sz="3200" i="1" dirty="0"/>
              <a:t>have learned that truth is very simple, and that complex problems or problems that appear to be complex have very </a:t>
            </a:r>
            <a:r>
              <a:rPr lang="en-US" sz="3200" i="1" u="sng" dirty="0"/>
              <a:t>simple</a:t>
            </a:r>
            <a:r>
              <a:rPr lang="en-US" sz="3200" i="1" dirty="0"/>
              <a:t> (but </a:t>
            </a:r>
            <a:r>
              <a:rPr lang="en-US" sz="3200" i="1" u="sng" dirty="0"/>
              <a:t>hard</a:t>
            </a:r>
            <a:r>
              <a:rPr lang="en-US" sz="3200" i="1" dirty="0"/>
              <a:t>) </a:t>
            </a:r>
            <a:r>
              <a:rPr lang="en-US" sz="3200" i="1" u="sng" dirty="0"/>
              <a:t>solutions</a:t>
            </a:r>
            <a:r>
              <a:rPr lang="en-US" sz="3200" i="1" dirty="0"/>
              <a:t>. </a:t>
            </a:r>
          </a:p>
        </p:txBody>
      </p:sp>
      <p:sp>
        <p:nvSpPr>
          <p:cNvPr id="3" name="Rectangle 2"/>
          <p:cNvSpPr/>
          <p:nvPr/>
        </p:nvSpPr>
        <p:spPr>
          <a:xfrm>
            <a:off x="1828800" y="342900"/>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“Being Real &amp; Our Speech”</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425460" y="1188979"/>
            <a:ext cx="6870940" cy="44311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200" i="1" dirty="0">
                <a:solidFill>
                  <a:prstClr val="black"/>
                </a:solidFill>
              </a:rPr>
              <a:t>First, nothing in the Bible is stale (unoriginal, tired, or worn</a:t>
            </a:r>
            <a:r>
              <a:rPr lang="en-US" sz="3200" i="1" dirty="0" smtClean="0">
                <a:solidFill>
                  <a:prstClr val="black"/>
                </a:solidFill>
              </a:rPr>
              <a:t>).</a:t>
            </a:r>
          </a:p>
        </p:txBody>
      </p:sp>
    </p:spTree>
    <p:extLst>
      <p:ext uri="{BB962C8B-B14F-4D97-AF65-F5344CB8AC3E}">
        <p14:creationId xmlns:p14="http://schemas.microsoft.com/office/powerpoint/2010/main" val="23066833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008157"/>
            <a:ext cx="9061177" cy="4592543"/>
          </a:xfrm>
        </p:spPr>
        <p:txBody>
          <a:bodyPr>
            <a:normAutofit fontScale="92500" lnSpcReduction="10000"/>
          </a:bodyPr>
          <a:lstStyle/>
          <a:p>
            <a:pPr marL="0" indent="0" algn="ctr">
              <a:buNone/>
            </a:pPr>
            <a:r>
              <a:rPr lang="en-US" sz="3900" i="1" dirty="0" smtClean="0"/>
              <a:t>“Preach </a:t>
            </a:r>
            <a:r>
              <a:rPr lang="en-US" sz="3900" i="1" dirty="0"/>
              <a:t>the word! Be ready in season and out of season. Convince, rebuke, exhort, with all longsuffering and teaching. 3 For the time will come when they will not endure sound doctrine, but according to their own desires, because they have itching ears, they will heap up for themselves teachers; 4 and they will turn their ears away from the truth, and be turned aside to fables</a:t>
            </a:r>
            <a:r>
              <a:rPr lang="en-US" sz="3900" i="1" dirty="0" smtClean="0"/>
              <a:t>.”</a:t>
            </a:r>
            <a:endParaRPr lang="en-US" dirty="0"/>
          </a:p>
        </p:txBody>
      </p:sp>
      <p:sp>
        <p:nvSpPr>
          <p:cNvPr id="4" name="Rectangle 3"/>
          <p:cNvSpPr/>
          <p:nvPr/>
        </p:nvSpPr>
        <p:spPr>
          <a:xfrm>
            <a:off x="838200" y="84827"/>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2 Tim. 4:2-4</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7176598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2031250" y="1590240"/>
            <a:ext cx="8333339" cy="2308324"/>
          </a:xfrm>
          <a:prstGeom prst="rect">
            <a:avLst/>
          </a:prstGeom>
          <a:noFill/>
        </p:spPr>
        <p:txBody>
          <a:bodyPr wrap="square">
            <a:spAutoFit/>
          </a:bodyPr>
          <a:lstStyle/>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“Living Like </a:t>
            </a:r>
          </a:p>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We Mean It!”</a:t>
            </a:r>
            <a:endParaRPr lang="en-US" sz="72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316328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42900"/>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“Living Like We Mean It!”</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760490" y="1188979"/>
            <a:ext cx="6383509" cy="443110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3200" i="1" dirty="0">
                <a:solidFill>
                  <a:prstClr val="black"/>
                </a:solidFill>
              </a:rPr>
              <a:t>“I’ve learned through the years that seekers are not impressed with spinelessness.  I need to emphasize this because many Christians are so afraid that if they state what they really believe, if they come out of the closet, or if they live by biblical priorities, then they’ll automatically alienate those outside the faith” (Becoming a Contagious Christian </a:t>
            </a:r>
            <a:r>
              <a:rPr lang="en-US" sz="3200" i="1" dirty="0" smtClean="0">
                <a:solidFill>
                  <a:prstClr val="black"/>
                </a:solidFill>
              </a:rPr>
              <a:t> p</a:t>
            </a:r>
            <a:r>
              <a:rPr lang="en-US" sz="3200" i="1" dirty="0">
                <a:solidFill>
                  <a:prstClr val="black"/>
                </a:solidFill>
              </a:rPr>
              <a:t>. 63). </a:t>
            </a:r>
            <a:endParaRPr lang="en-US" sz="3200" i="1" dirty="0" smtClean="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7" y="2400300"/>
            <a:ext cx="2750427" cy="2590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7535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008157"/>
            <a:ext cx="9061177" cy="4592543"/>
          </a:xfrm>
        </p:spPr>
        <p:txBody>
          <a:bodyPr>
            <a:normAutofit/>
          </a:bodyPr>
          <a:lstStyle/>
          <a:p>
            <a:pPr marL="0" indent="0" algn="ctr">
              <a:buNone/>
            </a:pPr>
            <a:r>
              <a:rPr lang="en-US" sz="4800" i="1" dirty="0" smtClean="0"/>
              <a:t>“Then </a:t>
            </a:r>
            <a:r>
              <a:rPr lang="en-US" sz="4800" i="1" dirty="0"/>
              <a:t>His disciples came and said to Him, “Do You know that the Pharisees were offended when they heard this saying?”</a:t>
            </a:r>
            <a:endParaRPr lang="en-US" sz="4400" dirty="0"/>
          </a:p>
        </p:txBody>
      </p:sp>
      <p:sp>
        <p:nvSpPr>
          <p:cNvPr id="4" name="Rectangle 3"/>
          <p:cNvSpPr/>
          <p:nvPr/>
        </p:nvSpPr>
        <p:spPr>
          <a:xfrm>
            <a:off x="838200" y="84827"/>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15:12</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117838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42900"/>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“Living Like We Mean It!”</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3048000" y="1283898"/>
            <a:ext cx="5943600" cy="44311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4000" i="1" dirty="0" smtClean="0">
                <a:solidFill>
                  <a:prstClr val="black"/>
                </a:solidFill>
              </a:rPr>
              <a:t>“Good </a:t>
            </a:r>
            <a:r>
              <a:rPr lang="en-US" sz="4000" i="1" dirty="0">
                <a:solidFill>
                  <a:prstClr val="black"/>
                </a:solidFill>
              </a:rPr>
              <a:t>hearts will admire the Christian who stands up for what the Bible says, doesn’t compromise, is not intimidated, states the truth clearly </a:t>
            </a:r>
            <a:r>
              <a:rPr lang="en-US" sz="4000" i="1" dirty="0" smtClean="0">
                <a:solidFill>
                  <a:prstClr val="black"/>
                </a:solidFill>
              </a:rPr>
              <a:t>&amp; intelligently</a:t>
            </a:r>
            <a:r>
              <a:rPr lang="en-US" sz="4000" i="1" dirty="0">
                <a:solidFill>
                  <a:prstClr val="black"/>
                </a:solidFill>
              </a:rPr>
              <a:t>, </a:t>
            </a:r>
            <a:r>
              <a:rPr lang="en-US" sz="4000" i="1" dirty="0" smtClean="0">
                <a:solidFill>
                  <a:prstClr val="black"/>
                </a:solidFill>
              </a:rPr>
              <a:t>&amp; lives </a:t>
            </a:r>
            <a:r>
              <a:rPr lang="en-US" sz="4000" i="1" dirty="0">
                <a:solidFill>
                  <a:prstClr val="black"/>
                </a:solidFill>
              </a:rPr>
              <a:t>it</a:t>
            </a:r>
            <a:r>
              <a:rPr lang="en-US" sz="4000" i="1" dirty="0" smtClean="0">
                <a:solidFill>
                  <a:prstClr val="black"/>
                </a:solidFill>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63" y="2523946"/>
            <a:ext cx="2588637"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2846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1511055" y="1509689"/>
            <a:ext cx="8333339" cy="1323439"/>
          </a:xfrm>
          <a:prstGeom prst="rect">
            <a:avLst/>
          </a:prstGeom>
          <a:noFill/>
        </p:spPr>
        <p:txBody>
          <a:bodyPr wrap="square">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Luke 23:47</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5" name="Content Placeholder 1"/>
          <p:cNvSpPr txBox="1">
            <a:spLocks/>
          </p:cNvSpPr>
          <p:nvPr/>
        </p:nvSpPr>
        <p:spPr>
          <a:xfrm rot="20529054">
            <a:off x="3833324" y="2797473"/>
            <a:ext cx="5593981" cy="252226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4000" i="1" dirty="0" smtClean="0">
                <a:solidFill>
                  <a:schemeClr val="bg1"/>
                </a:solidFill>
              </a:rPr>
              <a:t>“So </a:t>
            </a:r>
            <a:r>
              <a:rPr lang="en-US" sz="4000" i="1" dirty="0">
                <a:solidFill>
                  <a:schemeClr val="bg1"/>
                </a:solidFill>
              </a:rPr>
              <a:t>when the centurion saw what had happened, he glorified God, saying, “Certainly this was a righteous Man!”</a:t>
            </a:r>
          </a:p>
        </p:txBody>
      </p:sp>
    </p:spTree>
    <p:extLst>
      <p:ext uri="{BB962C8B-B14F-4D97-AF65-F5344CB8AC3E}">
        <p14:creationId xmlns:p14="http://schemas.microsoft.com/office/powerpoint/2010/main" val="3859145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0500"/>
            <a:ext cx="5334000" cy="5334000"/>
          </a:xfrm>
        </p:spPr>
        <p:txBody>
          <a:bodyPr>
            <a:normAutofit fontScale="40000" lnSpcReduction="20000"/>
          </a:bodyPr>
          <a:lstStyle/>
          <a:p>
            <a:pPr marL="0" indent="0" algn="ctr">
              <a:buNone/>
            </a:pPr>
            <a:r>
              <a:rPr lang="en-US" sz="7000" dirty="0">
                <a:solidFill>
                  <a:schemeClr val="bg1"/>
                </a:solidFill>
              </a:rPr>
              <a:t>1 Corinthians 11</a:t>
            </a:r>
          </a:p>
          <a:p>
            <a:pPr marL="0" indent="0">
              <a:buNone/>
            </a:pPr>
            <a:r>
              <a:rPr lang="en-US" sz="5800" i="1" dirty="0">
                <a:solidFill>
                  <a:schemeClr val="bg1"/>
                </a:solidFill>
              </a:rPr>
              <a:t>23 For I received from the Lord that </a:t>
            </a:r>
            <a:r>
              <a:rPr lang="en-US" sz="5800" i="1" dirty="0" smtClean="0">
                <a:solidFill>
                  <a:schemeClr val="bg1"/>
                </a:solidFill>
              </a:rPr>
              <a:t>which   </a:t>
            </a:r>
            <a:r>
              <a:rPr lang="en-US" sz="5800" i="1" dirty="0">
                <a:solidFill>
                  <a:schemeClr val="bg1"/>
                </a:solidFill>
              </a:rPr>
              <a:t>I also delivered to you: that the Lord Jesus on the same night in which He was betrayed took bread; </a:t>
            </a:r>
            <a:endParaRPr lang="en-US" sz="5800" i="1" dirty="0" smtClean="0">
              <a:solidFill>
                <a:schemeClr val="bg1"/>
              </a:solidFill>
            </a:endParaRPr>
          </a:p>
          <a:p>
            <a:pPr marL="0" indent="0">
              <a:buNone/>
            </a:pPr>
            <a:r>
              <a:rPr lang="en-US" sz="5800" i="1" dirty="0" smtClean="0">
                <a:solidFill>
                  <a:schemeClr val="bg1"/>
                </a:solidFill>
              </a:rPr>
              <a:t>24 </a:t>
            </a:r>
            <a:r>
              <a:rPr lang="en-US" sz="5800" i="1" dirty="0">
                <a:solidFill>
                  <a:schemeClr val="bg1"/>
                </a:solidFill>
              </a:rPr>
              <a:t>and when He had given thanks, He broke it and said, “Take, eat, this is My body which is broken for you; do this in remembrance of Me.” </a:t>
            </a:r>
            <a:endParaRPr lang="en-US" sz="5800" i="1" dirty="0" smtClean="0">
              <a:solidFill>
                <a:schemeClr val="bg1"/>
              </a:solidFill>
            </a:endParaRPr>
          </a:p>
          <a:p>
            <a:pPr marL="0" indent="0">
              <a:buNone/>
            </a:pPr>
            <a:r>
              <a:rPr lang="en-US" sz="5800" i="1" dirty="0" smtClean="0">
                <a:solidFill>
                  <a:schemeClr val="bg1"/>
                </a:solidFill>
              </a:rPr>
              <a:t>25 </a:t>
            </a:r>
            <a:r>
              <a:rPr lang="en-US" sz="5800" i="1" dirty="0">
                <a:solidFill>
                  <a:schemeClr val="bg1"/>
                </a:solidFill>
              </a:rPr>
              <a:t>In the same manner He also took the cup after supper, saying, “This cup is the new covenant in My blood. This do, as often as you drink it, in remembrance of Me.” </a:t>
            </a:r>
            <a:r>
              <a:rPr lang="en-US" sz="5800" i="1" dirty="0" smtClean="0">
                <a:solidFill>
                  <a:schemeClr val="bg1"/>
                </a:solidFill>
              </a:rPr>
              <a:t>26 </a:t>
            </a:r>
            <a:r>
              <a:rPr lang="en-US" sz="5800" i="1" dirty="0">
                <a:solidFill>
                  <a:schemeClr val="bg1"/>
                </a:solidFill>
              </a:rPr>
              <a:t>For as often as you eat this bread and drink this cup, you proclaim the Lord’s death till He comes.</a:t>
            </a:r>
          </a:p>
        </p:txBody>
      </p:sp>
    </p:spTree>
    <p:extLst>
      <p:ext uri="{BB962C8B-B14F-4D97-AF65-F5344CB8AC3E}">
        <p14:creationId xmlns:p14="http://schemas.microsoft.com/office/powerpoint/2010/main" val="13720180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42900"/>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“Living Like We Mean It!”</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817237" y="1283898"/>
            <a:ext cx="6326763" cy="4431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4400" i="1" dirty="0" smtClean="0">
                <a:solidFill>
                  <a:prstClr val="black"/>
                </a:solidFill>
              </a:rPr>
              <a:t>“We </a:t>
            </a:r>
            <a:r>
              <a:rPr lang="en-US" sz="4400" i="1" dirty="0">
                <a:solidFill>
                  <a:prstClr val="black"/>
                </a:solidFill>
              </a:rPr>
              <a:t>can handle the adversities of life in such a way that unbelievers will proclaim, “Now that is what a Christian is supposed to be </a:t>
            </a:r>
            <a:r>
              <a:rPr lang="en-US" sz="4400" i="1" dirty="0" smtClean="0">
                <a:solidFill>
                  <a:prstClr val="black"/>
                </a:solidFill>
              </a:rPr>
              <a:t>like.”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28900"/>
            <a:ext cx="2588637"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8371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1935179" y="1539733"/>
            <a:ext cx="8333339" cy="2554545"/>
          </a:xfrm>
          <a:prstGeom prst="rect">
            <a:avLst/>
          </a:prstGeom>
          <a:noFill/>
        </p:spPr>
        <p:txBody>
          <a:bodyPr wrap="square">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“The Effect </a:t>
            </a:r>
          </a:p>
          <a:p>
            <a:pPr algn="ctr">
              <a:defRPr/>
            </a:pPr>
            <a:r>
              <a:rPr lang="en-US" sz="72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On </a:t>
            </a: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Brethren”</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313604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008157"/>
            <a:ext cx="9061177" cy="4592543"/>
          </a:xfrm>
        </p:spPr>
        <p:txBody>
          <a:bodyPr>
            <a:noAutofit/>
          </a:bodyPr>
          <a:lstStyle/>
          <a:p>
            <a:pPr marL="0" indent="0" algn="ctr">
              <a:buNone/>
            </a:pPr>
            <a:r>
              <a:rPr lang="en-US" sz="3400" i="1" dirty="0"/>
              <a:t>“Now I want you to know, brethren, that my circumstances have turned out for the greater progress of the gospel, so that my imprisonment in the cause of Christ has become well known through the whole </a:t>
            </a:r>
            <a:r>
              <a:rPr lang="en-US" sz="3400" i="1" dirty="0" smtClean="0"/>
              <a:t>palace guard </a:t>
            </a:r>
            <a:r>
              <a:rPr lang="en-US" sz="3400" i="1" dirty="0"/>
              <a:t>and to everyone else, and that most of the brethren, trusting in the Lord because of my imprisonment, have far more courage to speak the word of God without fear</a:t>
            </a:r>
            <a:r>
              <a:rPr lang="en-US" sz="3400" i="1" dirty="0" smtClean="0"/>
              <a:t>”</a:t>
            </a:r>
            <a:endParaRPr lang="en-US" sz="3400" dirty="0"/>
          </a:p>
        </p:txBody>
      </p:sp>
      <p:sp>
        <p:nvSpPr>
          <p:cNvPr id="4" name="Rectangle 3"/>
          <p:cNvSpPr/>
          <p:nvPr/>
        </p:nvSpPr>
        <p:spPr>
          <a:xfrm>
            <a:off x="838200" y="84827"/>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Phil. 1:12-14</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785205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452901"/>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“The Effect On Brethren”</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362201" y="1283898"/>
            <a:ext cx="6781800" cy="4431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3600" i="1" dirty="0" smtClean="0">
                <a:solidFill>
                  <a:prstClr val="black"/>
                </a:solidFill>
              </a:rPr>
              <a:t>“Remember</a:t>
            </a:r>
            <a:r>
              <a:rPr lang="en-US" sz="3600" i="1" dirty="0">
                <a:solidFill>
                  <a:prstClr val="black"/>
                </a:solidFill>
              </a:rPr>
              <a:t>, courage is not the absence of fear, but rather, courage is being afraid, </a:t>
            </a:r>
            <a:r>
              <a:rPr lang="en-US" sz="3600" i="1" u="sng" dirty="0">
                <a:solidFill>
                  <a:prstClr val="black"/>
                </a:solidFill>
              </a:rPr>
              <a:t>understanding</a:t>
            </a:r>
            <a:r>
              <a:rPr lang="en-US" sz="3600" i="1" dirty="0">
                <a:solidFill>
                  <a:prstClr val="black"/>
                </a:solidFill>
              </a:rPr>
              <a:t> the </a:t>
            </a:r>
            <a:r>
              <a:rPr lang="en-US" sz="3600" i="1" u="sng" dirty="0">
                <a:solidFill>
                  <a:prstClr val="black"/>
                </a:solidFill>
              </a:rPr>
              <a:t>true</a:t>
            </a:r>
            <a:r>
              <a:rPr lang="en-US" sz="3600" i="1" dirty="0">
                <a:solidFill>
                  <a:prstClr val="black"/>
                </a:solidFill>
              </a:rPr>
              <a:t> </a:t>
            </a:r>
            <a:r>
              <a:rPr lang="en-US" sz="3600" i="1" u="sng" dirty="0">
                <a:solidFill>
                  <a:prstClr val="black"/>
                </a:solidFill>
              </a:rPr>
              <a:t>dangers</a:t>
            </a:r>
            <a:r>
              <a:rPr lang="en-US" sz="3600" i="1" dirty="0">
                <a:solidFill>
                  <a:prstClr val="black"/>
                </a:solidFill>
              </a:rPr>
              <a:t>, and </a:t>
            </a:r>
            <a:r>
              <a:rPr lang="en-US" sz="3600" i="1" u="sng" dirty="0">
                <a:solidFill>
                  <a:prstClr val="black"/>
                </a:solidFill>
              </a:rPr>
              <a:t>understanding</a:t>
            </a:r>
            <a:r>
              <a:rPr lang="en-US" sz="3600" i="1" dirty="0">
                <a:solidFill>
                  <a:prstClr val="black"/>
                </a:solidFill>
              </a:rPr>
              <a:t> </a:t>
            </a:r>
            <a:r>
              <a:rPr lang="en-US" sz="3600" i="1" u="sng" dirty="0">
                <a:solidFill>
                  <a:prstClr val="black"/>
                </a:solidFill>
              </a:rPr>
              <a:t>the</a:t>
            </a:r>
            <a:r>
              <a:rPr lang="en-US" sz="3600" i="1" dirty="0">
                <a:solidFill>
                  <a:prstClr val="black"/>
                </a:solidFill>
              </a:rPr>
              <a:t> </a:t>
            </a:r>
            <a:r>
              <a:rPr lang="en-US" sz="3600" i="1" u="sng" dirty="0">
                <a:solidFill>
                  <a:prstClr val="black"/>
                </a:solidFill>
              </a:rPr>
              <a:t>cost</a:t>
            </a:r>
            <a:r>
              <a:rPr lang="en-US" sz="3600" i="1" dirty="0">
                <a:solidFill>
                  <a:prstClr val="black"/>
                </a:solidFill>
              </a:rPr>
              <a:t> </a:t>
            </a:r>
            <a:r>
              <a:rPr lang="en-US" sz="3600" i="1" u="sng" dirty="0">
                <a:solidFill>
                  <a:prstClr val="black"/>
                </a:solidFill>
              </a:rPr>
              <a:t>involved</a:t>
            </a:r>
            <a:r>
              <a:rPr lang="en-US" sz="3600" i="1" dirty="0">
                <a:solidFill>
                  <a:prstClr val="black"/>
                </a:solidFill>
              </a:rPr>
              <a:t> and </a:t>
            </a:r>
            <a:r>
              <a:rPr lang="en-US" sz="3600" i="1" u="sng" dirty="0">
                <a:solidFill>
                  <a:prstClr val="black"/>
                </a:solidFill>
              </a:rPr>
              <a:t>yet</a:t>
            </a:r>
            <a:r>
              <a:rPr lang="en-US" sz="3600" i="1" dirty="0">
                <a:solidFill>
                  <a:prstClr val="black"/>
                </a:solidFill>
              </a:rPr>
              <a:t> </a:t>
            </a:r>
            <a:r>
              <a:rPr lang="en-US" sz="3600" i="1" u="sng" dirty="0">
                <a:solidFill>
                  <a:prstClr val="black"/>
                </a:solidFill>
              </a:rPr>
              <a:t>still</a:t>
            </a:r>
            <a:r>
              <a:rPr lang="en-US" sz="3600" i="1" dirty="0">
                <a:solidFill>
                  <a:prstClr val="black"/>
                </a:solidFill>
              </a:rPr>
              <a:t> </a:t>
            </a:r>
            <a:r>
              <a:rPr lang="en-US" sz="3600" i="1" u="sng" dirty="0">
                <a:solidFill>
                  <a:prstClr val="black"/>
                </a:solidFill>
              </a:rPr>
              <a:t>doing</a:t>
            </a:r>
            <a:r>
              <a:rPr lang="en-US" sz="3600" i="1" dirty="0">
                <a:solidFill>
                  <a:prstClr val="black"/>
                </a:solidFill>
              </a:rPr>
              <a:t> the </a:t>
            </a:r>
            <a:r>
              <a:rPr lang="en-US" sz="3600" i="1" u="sng" dirty="0">
                <a:solidFill>
                  <a:prstClr val="black"/>
                </a:solidFill>
              </a:rPr>
              <a:t>right</a:t>
            </a:r>
            <a:r>
              <a:rPr lang="en-US" sz="3600" i="1" dirty="0">
                <a:solidFill>
                  <a:prstClr val="black"/>
                </a:solidFill>
              </a:rPr>
              <a:t> </a:t>
            </a:r>
            <a:r>
              <a:rPr lang="en-US" sz="3600" i="1" u="sng" dirty="0">
                <a:solidFill>
                  <a:prstClr val="black"/>
                </a:solidFill>
              </a:rPr>
              <a:t>thing</a:t>
            </a:r>
            <a:r>
              <a:rPr lang="en-US" sz="3600" i="1" dirty="0">
                <a:solidFill>
                  <a:prstClr val="black"/>
                </a:solidFill>
              </a:rPr>
              <a:t> for the </a:t>
            </a:r>
            <a:r>
              <a:rPr lang="en-US" sz="3600" i="1" u="sng" dirty="0">
                <a:solidFill>
                  <a:prstClr val="black"/>
                </a:solidFill>
              </a:rPr>
              <a:t>right</a:t>
            </a:r>
            <a:r>
              <a:rPr lang="en-US" sz="3600" i="1" dirty="0">
                <a:solidFill>
                  <a:prstClr val="black"/>
                </a:solidFill>
              </a:rPr>
              <a:t> </a:t>
            </a:r>
            <a:r>
              <a:rPr lang="en-US" sz="3600" i="1" u="sng" dirty="0">
                <a:solidFill>
                  <a:prstClr val="black"/>
                </a:solidFill>
              </a:rPr>
              <a:t>reason</a:t>
            </a:r>
            <a:r>
              <a:rPr lang="en-US" sz="3600" i="1" dirty="0" smtClean="0">
                <a:solidFill>
                  <a:prstClr val="black"/>
                </a:solidFill>
              </a:rPr>
              <a:t>.” </a:t>
            </a:r>
          </a:p>
        </p:txBody>
      </p:sp>
    </p:spTree>
    <p:extLst>
      <p:ext uri="{BB962C8B-B14F-4D97-AF65-F5344CB8AC3E}">
        <p14:creationId xmlns:p14="http://schemas.microsoft.com/office/powerpoint/2010/main" val="41822629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452901"/>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“Who Are We To Judge?”</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209800" y="1181100"/>
            <a:ext cx="7162800" cy="4431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3000" i="1" dirty="0" smtClean="0">
                <a:solidFill>
                  <a:prstClr val="black"/>
                </a:solidFill>
              </a:rPr>
              <a:t>Kathleen Parker </a:t>
            </a:r>
            <a:r>
              <a:rPr lang="en-US" sz="3000" i="1" dirty="0">
                <a:solidFill>
                  <a:prstClr val="black"/>
                </a:solidFill>
              </a:rPr>
              <a:t>responded, “We are the parents, adults, and moral standard-bearers of our homes, schools, </a:t>
            </a:r>
            <a:r>
              <a:rPr lang="en-US" sz="3000" i="1" dirty="0" smtClean="0">
                <a:solidFill>
                  <a:prstClr val="black"/>
                </a:solidFill>
              </a:rPr>
              <a:t>cities, and states, </a:t>
            </a:r>
          </a:p>
        </p:txBody>
      </p:sp>
      <p:sp>
        <p:nvSpPr>
          <p:cNvPr id="2" name="Rectangle 1"/>
          <p:cNvSpPr/>
          <p:nvPr/>
        </p:nvSpPr>
        <p:spPr>
          <a:xfrm>
            <a:off x="228600" y="2552700"/>
            <a:ext cx="9041921" cy="2400657"/>
          </a:xfrm>
          <a:prstGeom prst="rect">
            <a:avLst/>
          </a:prstGeom>
        </p:spPr>
        <p:txBody>
          <a:bodyPr wrap="square">
            <a:spAutoFit/>
          </a:bodyPr>
          <a:lstStyle/>
          <a:p>
            <a:r>
              <a:rPr lang="en-US" sz="3000" i="1" dirty="0" smtClean="0"/>
              <a:t>not </a:t>
            </a:r>
            <a:r>
              <a:rPr lang="en-US" sz="3000" i="1" dirty="0"/>
              <a:t>to mention a pretty large chunk of what remains of Western Civilization.  It was once understood that moral absolutes exist independent of subjectivity.  If we don’t know what those are any more, we’d better figure them out and soon</a:t>
            </a:r>
            <a:r>
              <a:rPr lang="en-US" sz="3000" i="1" dirty="0" smtClean="0"/>
              <a:t>.” - Chicago Tribune, July 26, 2000</a:t>
            </a:r>
            <a:endParaRPr lang="en-US" sz="3000" i="1" dirty="0"/>
          </a:p>
        </p:txBody>
      </p:sp>
    </p:spTree>
    <p:extLst>
      <p:ext uri="{BB962C8B-B14F-4D97-AF65-F5344CB8AC3E}">
        <p14:creationId xmlns:p14="http://schemas.microsoft.com/office/powerpoint/2010/main" val="14592444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1682013" y="1492178"/>
            <a:ext cx="8333339" cy="1323439"/>
          </a:xfrm>
          <a:prstGeom prst="rect">
            <a:avLst/>
          </a:prstGeom>
          <a:noFill/>
        </p:spPr>
        <p:txBody>
          <a:bodyPr wrap="square">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Conclusion</a:t>
            </a:r>
          </a:p>
        </p:txBody>
      </p:sp>
    </p:spTree>
    <p:extLst>
      <p:ext uri="{BB962C8B-B14F-4D97-AF65-F5344CB8AC3E}">
        <p14:creationId xmlns:p14="http://schemas.microsoft.com/office/powerpoint/2010/main" val="11265881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452901"/>
            <a:ext cx="7441721" cy="830997"/>
          </a:xfrm>
          <a:prstGeom prst="rect">
            <a:avLst/>
          </a:prstGeom>
          <a:noFill/>
        </p:spPr>
        <p:txBody>
          <a:bodyPr wrap="square">
            <a:spAutoFit/>
          </a:bodyPr>
          <a:lstStyle/>
          <a:p>
            <a:pPr algn="ctr">
              <a:defRPr/>
            </a:pPr>
            <a:r>
              <a:rPr lang="en-US" sz="4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Concluding Questions</a:t>
            </a:r>
            <a:endParaRPr lang="en-US" sz="4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2362200" y="1283898"/>
            <a:ext cx="6908321" cy="4431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600" i="1" dirty="0" smtClean="0">
                <a:solidFill>
                  <a:prstClr val="black"/>
                </a:solidFill>
              </a:rPr>
              <a:t>“Are we doing what feels comfortable, normal?”</a:t>
            </a:r>
          </a:p>
        </p:txBody>
      </p:sp>
      <p:sp>
        <p:nvSpPr>
          <p:cNvPr id="5" name="Content Placeholder 1"/>
          <p:cNvSpPr txBox="1">
            <a:spLocks/>
          </p:cNvSpPr>
          <p:nvPr/>
        </p:nvSpPr>
        <p:spPr>
          <a:xfrm>
            <a:off x="0" y="2332008"/>
            <a:ext cx="9270521" cy="4431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600" i="1" dirty="0" smtClean="0">
                <a:solidFill>
                  <a:prstClr val="black"/>
                </a:solidFill>
              </a:rPr>
              <a:t>“Are we being </a:t>
            </a:r>
            <a:r>
              <a:rPr lang="en-US" sz="3600" i="1" dirty="0">
                <a:solidFill>
                  <a:prstClr val="black"/>
                </a:solidFill>
              </a:rPr>
              <a:t>honest with what God wants </a:t>
            </a:r>
            <a:r>
              <a:rPr lang="en-US" sz="3600" i="1" dirty="0" smtClean="0">
                <a:solidFill>
                  <a:prstClr val="black"/>
                </a:solidFill>
              </a:rPr>
              <a:t>us to </a:t>
            </a:r>
            <a:r>
              <a:rPr lang="en-US" sz="3600" i="1" dirty="0">
                <a:solidFill>
                  <a:prstClr val="black"/>
                </a:solidFill>
              </a:rPr>
              <a:t>become and making an honest effort to conform to His </a:t>
            </a:r>
            <a:r>
              <a:rPr lang="en-US" sz="3600" i="1" dirty="0" smtClean="0">
                <a:solidFill>
                  <a:prstClr val="black"/>
                </a:solidFill>
              </a:rPr>
              <a:t>mold?”</a:t>
            </a:r>
          </a:p>
          <a:p>
            <a:r>
              <a:rPr lang="en-US" sz="3600" i="1" dirty="0" smtClean="0">
                <a:solidFill>
                  <a:prstClr val="black"/>
                </a:solidFill>
              </a:rPr>
              <a:t>“Are we living like we mean it, a genuine, authentic Christian?”</a:t>
            </a:r>
          </a:p>
        </p:txBody>
      </p:sp>
    </p:spTree>
    <p:extLst>
      <p:ext uri="{BB962C8B-B14F-4D97-AF65-F5344CB8AC3E}">
        <p14:creationId xmlns:p14="http://schemas.microsoft.com/office/powerpoint/2010/main" val="4082522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1434553" y="1312461"/>
            <a:ext cx="9144000" cy="1323439"/>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“Genuineness”</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2326050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N-38 – Inside The Gate</a:t>
            </a:r>
            <a:endParaRPr lang="en-US" sz="3000" b="1" dirty="0" smtClean="0">
              <a:solidFill>
                <a:schemeClr val="bg1"/>
              </a:solidFill>
            </a:endParaRPr>
          </a:p>
          <a:p>
            <a:r>
              <a:rPr lang="en-US" sz="3000" b="1" dirty="0" smtClean="0">
                <a:solidFill>
                  <a:schemeClr val="bg1"/>
                </a:solidFill>
              </a:rPr>
              <a:t>S-63 – On Bended Knee</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S-7 – Lamb Of God</a:t>
            </a:r>
            <a:endParaRPr lang="en-US" sz="3000" b="1" dirty="0" smtClean="0">
              <a:solidFill>
                <a:schemeClr val="bg1"/>
              </a:solidFill>
            </a:endParaRPr>
          </a:p>
          <a:p>
            <a:r>
              <a:rPr lang="en-US" sz="3000" b="1" dirty="0" smtClean="0">
                <a:solidFill>
                  <a:schemeClr val="bg1"/>
                </a:solidFill>
              </a:rPr>
              <a:t>S-57 – Thank You, Lord!</a:t>
            </a:r>
            <a:endParaRPr lang="en-US" sz="3000" b="1" dirty="0" smtClean="0">
              <a:solidFill>
                <a:schemeClr val="bg1"/>
              </a:solidFill>
            </a:endParaRPr>
          </a:p>
          <a:p>
            <a:r>
              <a:rPr lang="en-US" sz="2600" b="1" dirty="0" smtClean="0">
                <a:solidFill>
                  <a:schemeClr val="bg1"/>
                </a:solidFill>
              </a:rPr>
              <a:t>N-45 – On And On We Walk Together</a:t>
            </a:r>
            <a:endParaRPr lang="en-US" sz="26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S-79 – Light The Fire</a:t>
            </a:r>
            <a:endParaRPr lang="en-US" sz="3000" b="1" dirty="0" smtClean="0">
              <a:solidFill>
                <a:schemeClr val="bg1"/>
              </a:solidFill>
            </a:endParaRPr>
          </a:p>
          <a:p>
            <a:r>
              <a:rPr lang="en-US" sz="3000" b="1" dirty="0" smtClean="0">
                <a:solidFill>
                  <a:schemeClr val="bg1"/>
                </a:solidFill>
              </a:rPr>
              <a:t>S-73 – You Are My Strength</a:t>
            </a:r>
            <a:endParaRPr lang="en-US" sz="3000" b="1" dirty="0">
              <a:solidFill>
                <a:schemeClr val="bg1"/>
              </a:solidFill>
            </a:endParaRPr>
          </a:p>
        </p:txBody>
      </p:sp>
    </p:spTree>
    <p:extLst>
      <p:ext uri="{BB962C8B-B14F-4D97-AF65-F5344CB8AC3E}">
        <p14:creationId xmlns:p14="http://schemas.microsoft.com/office/powerpoint/2010/main" val="36685893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547119">
            <a:off x="1434553" y="1312461"/>
            <a:ext cx="9144000" cy="1323439"/>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“Genuineness”</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9540842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09004" y="1358563"/>
            <a:ext cx="6858000" cy="4431102"/>
          </a:xfrm>
        </p:spPr>
        <p:txBody>
          <a:bodyPr>
            <a:normAutofit/>
          </a:bodyPr>
          <a:lstStyle/>
          <a:p>
            <a:r>
              <a:rPr lang="en-US" sz="3200" i="1" dirty="0"/>
              <a:t>True to some extent, however the problem is that there are parts of us that need to be changed. </a:t>
            </a:r>
            <a:endParaRPr lang="en-US" sz="3200" i="1" dirty="0" smtClean="0"/>
          </a:p>
        </p:txBody>
      </p:sp>
      <p:sp>
        <p:nvSpPr>
          <p:cNvPr id="3" name="Rectangle 2"/>
          <p:cNvSpPr/>
          <p:nvPr/>
        </p:nvSpPr>
        <p:spPr>
          <a:xfrm>
            <a:off x="1942074" y="342900"/>
            <a:ext cx="7176047" cy="1015663"/>
          </a:xfrm>
          <a:prstGeom prst="rect">
            <a:avLst/>
          </a:prstGeom>
          <a:noFill/>
        </p:spPr>
        <p:txBody>
          <a:bodyPr wrap="square">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“Just Be Yourself”</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609600" y="2833777"/>
            <a:ext cx="8305800" cy="38977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200" i="1" dirty="0" smtClean="0"/>
              <a:t>Being what God wants me to become is far more important than doing or being what is comfortable.</a:t>
            </a:r>
          </a:p>
        </p:txBody>
      </p:sp>
    </p:spTree>
    <p:extLst>
      <p:ext uri="{BB962C8B-B14F-4D97-AF65-F5344CB8AC3E}">
        <p14:creationId xmlns:p14="http://schemas.microsoft.com/office/powerpoint/2010/main" val="1236410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122457"/>
            <a:ext cx="8839200" cy="4592543"/>
          </a:xfrm>
        </p:spPr>
        <p:txBody>
          <a:bodyPr>
            <a:normAutofit fontScale="92500" lnSpcReduction="20000"/>
          </a:bodyPr>
          <a:lstStyle/>
          <a:p>
            <a:pPr marL="0" indent="0" algn="ctr">
              <a:buNone/>
            </a:pPr>
            <a:r>
              <a:rPr lang="en-US" sz="3900" i="1" dirty="0"/>
              <a:t>“And you He made alive, who were dead in trespasses and sins, 2 in which you once walked according to the course of this world, according to the prince of the power of the air, the spirit who now works in the sons of disobedience, 3 among whom also we all once conducted ourselves in the lusts of our flesh, fulfilling the desires of the flesh and of the mind, and were by nature children of wrath, just as the others.”</a:t>
            </a:r>
          </a:p>
          <a:p>
            <a:endParaRPr lang="en-US" dirty="0"/>
          </a:p>
        </p:txBody>
      </p:sp>
      <p:sp>
        <p:nvSpPr>
          <p:cNvPr id="4" name="Rectangle 3"/>
          <p:cNvSpPr/>
          <p:nvPr/>
        </p:nvSpPr>
        <p:spPr>
          <a:xfrm>
            <a:off x="838200" y="84827"/>
            <a:ext cx="7176047" cy="923330"/>
          </a:xfrm>
          <a:prstGeom prst="rect">
            <a:avLst/>
          </a:prstGeom>
          <a:noFill/>
        </p:spPr>
        <p:txBody>
          <a:bodyPr wrap="square">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Ephesians 2:1-3</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968147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309004" y="1358563"/>
            <a:ext cx="6858000" cy="4431102"/>
          </a:xfrm>
        </p:spPr>
        <p:txBody>
          <a:bodyPr>
            <a:normAutofit/>
          </a:bodyPr>
          <a:lstStyle/>
          <a:p>
            <a:r>
              <a:rPr lang="en-US" sz="3200" i="1" dirty="0" smtClean="0"/>
              <a:t>All </a:t>
            </a:r>
            <a:r>
              <a:rPr lang="en-US" sz="3200" i="1" dirty="0"/>
              <a:t>of us have “become” someone and who I am is more accurately, “who I am right now”.  </a:t>
            </a:r>
            <a:endParaRPr lang="en-US" sz="3200" i="1" dirty="0" smtClean="0"/>
          </a:p>
        </p:txBody>
      </p:sp>
      <p:sp>
        <p:nvSpPr>
          <p:cNvPr id="3" name="Rectangle 2"/>
          <p:cNvSpPr/>
          <p:nvPr/>
        </p:nvSpPr>
        <p:spPr>
          <a:xfrm>
            <a:off x="1942074" y="342900"/>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“Just Be Yourself”</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
        <p:nvSpPr>
          <p:cNvPr id="4" name="Content Placeholder 1"/>
          <p:cNvSpPr txBox="1">
            <a:spLocks/>
          </p:cNvSpPr>
          <p:nvPr/>
        </p:nvSpPr>
        <p:spPr>
          <a:xfrm>
            <a:off x="609600" y="2833777"/>
            <a:ext cx="8305800" cy="38977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200" i="1" dirty="0">
                <a:solidFill>
                  <a:prstClr val="black"/>
                </a:solidFill>
              </a:rPr>
              <a:t>Being genuine or authentic is not about doing what </a:t>
            </a:r>
            <a:r>
              <a:rPr lang="en-US" sz="3200" i="1" u="sng" dirty="0">
                <a:solidFill>
                  <a:prstClr val="black"/>
                </a:solidFill>
              </a:rPr>
              <a:t>feels</a:t>
            </a:r>
            <a:r>
              <a:rPr lang="en-US" sz="3200" i="1" dirty="0">
                <a:solidFill>
                  <a:prstClr val="black"/>
                </a:solidFill>
              </a:rPr>
              <a:t> comfortable or natural, but rather, being </a:t>
            </a:r>
            <a:r>
              <a:rPr lang="en-US" sz="3200" i="1" u="sng" dirty="0">
                <a:solidFill>
                  <a:prstClr val="black"/>
                </a:solidFill>
              </a:rPr>
              <a:t>honest</a:t>
            </a:r>
            <a:r>
              <a:rPr lang="en-US" sz="3200" i="1" dirty="0">
                <a:solidFill>
                  <a:prstClr val="black"/>
                </a:solidFill>
              </a:rPr>
              <a:t> with what God wants you to become and making an honest effort to conform to His mold (Ephesians 4:22-32). </a:t>
            </a:r>
          </a:p>
        </p:txBody>
      </p:sp>
    </p:spTree>
    <p:extLst>
      <p:ext uri="{BB962C8B-B14F-4D97-AF65-F5344CB8AC3E}">
        <p14:creationId xmlns:p14="http://schemas.microsoft.com/office/powerpoint/2010/main" val="17489467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23" y="1122457"/>
            <a:ext cx="8839200" cy="4592543"/>
          </a:xfrm>
        </p:spPr>
        <p:txBody>
          <a:bodyPr>
            <a:normAutofit/>
          </a:bodyPr>
          <a:lstStyle/>
          <a:p>
            <a:pPr marL="0" indent="0" algn="ctr">
              <a:buNone/>
            </a:pPr>
            <a:r>
              <a:rPr lang="en-US" sz="4400" i="1" dirty="0" smtClean="0"/>
              <a:t>“But </a:t>
            </a:r>
            <a:r>
              <a:rPr lang="en-US" sz="4400" i="1" dirty="0"/>
              <a:t>I discipline my body and bring it into subjection, lest, when I have preached to others, I myself should become disqualified</a:t>
            </a:r>
            <a:r>
              <a:rPr lang="en-US" sz="4400" i="1" dirty="0" smtClean="0"/>
              <a:t>.”</a:t>
            </a:r>
            <a:endParaRPr lang="en-US" sz="4000" dirty="0"/>
          </a:p>
        </p:txBody>
      </p:sp>
      <p:sp>
        <p:nvSpPr>
          <p:cNvPr id="4" name="Rectangle 3"/>
          <p:cNvSpPr/>
          <p:nvPr/>
        </p:nvSpPr>
        <p:spPr>
          <a:xfrm>
            <a:off x="838200" y="84827"/>
            <a:ext cx="7176047" cy="1015663"/>
          </a:xfrm>
          <a:prstGeom prst="rect">
            <a:avLst/>
          </a:prstGeom>
          <a:noFill/>
        </p:spPr>
        <p:txBody>
          <a:bodyPr wrap="square">
            <a:spAutoFit/>
          </a:bodyPr>
          <a:lstStyle/>
          <a:p>
            <a:pPr algn="ctr">
              <a:defRPr/>
            </a:pPr>
            <a:r>
              <a:rPr lang="en-US" sz="6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1 Cor. 9:27</a:t>
            </a:r>
            <a:endParaRPr lang="en-US" sz="6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877556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1829</Words>
  <Application>Microsoft Office PowerPoint</Application>
  <PresentationFormat>On-screen Show (16:10)</PresentationFormat>
  <Paragraphs>97</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40</cp:revision>
  <dcterms:created xsi:type="dcterms:W3CDTF">2012-07-26T23:37:03Z</dcterms:created>
  <dcterms:modified xsi:type="dcterms:W3CDTF">2012-07-29T15:00:29Z</dcterms:modified>
</cp:coreProperties>
</file>