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6"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715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7926"/>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7926"/>
            <a:ext cx="3505200" cy="192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257063"/>
            <a:ext cx="3313355" cy="1418467"/>
          </a:xfrm>
          <a:prstGeom prst="rect">
            <a:avLst/>
          </a:prstGeo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3684234"/>
            <a:ext cx="3309803" cy="1050524"/>
          </a:xfrm>
          <a:prstGeom prst="rect">
            <a:avLst/>
          </a:prstGeo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264024"/>
            <a:ext cx="2133600" cy="625818"/>
          </a:xfrm>
        </p:spPr>
        <p:txBody>
          <a:bodyPr anchor="b"/>
          <a:lstStyle>
            <a:lvl1pPr algn="l">
              <a:defRPr sz="2400"/>
            </a:lvl1pPr>
          </a:lstStyle>
          <a:p>
            <a:fld id="{A5F804E8-9382-4AB2-97F3-8D33E5CE606F}" type="datetimeFigureOut">
              <a:rPr lang="en-US" smtClean="0"/>
              <a:t>5/11/2012</a:t>
            </a:fld>
            <a:endParaRPr lang="en-US"/>
          </a:p>
        </p:txBody>
      </p:sp>
      <p:sp>
        <p:nvSpPr>
          <p:cNvPr id="50" name="Rectangle 49"/>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766639"/>
            <a:ext cx="2831592" cy="304271"/>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4766639"/>
            <a:ext cx="643666" cy="304271"/>
          </a:xfrm>
        </p:spPr>
        <p:txBody>
          <a:bodyPr/>
          <a:lstStyle>
            <a:lvl1pPr>
              <a:defRPr>
                <a:solidFill>
                  <a:schemeClr val="accent1"/>
                </a:solidFill>
              </a:defRPr>
            </a:lvl1pPr>
          </a:lstStyle>
          <a:p>
            <a:fld id="{D380A6C6-8D33-40DF-931A-0F825FD938AA}" type="slidenum">
              <a:rPr lang="en-US" smtClean="0"/>
              <a:t>‹#›</a:t>
            </a:fld>
            <a:endParaRPr lang="en-US"/>
          </a:p>
        </p:txBody>
      </p:sp>
      <p:sp>
        <p:nvSpPr>
          <p:cNvPr id="89" name="Rectangle 88"/>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1" y="0"/>
            <a:ext cx="917665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3490" y="856387"/>
            <a:ext cx="7024744"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43493" y="1936377"/>
            <a:ext cx="6777317" cy="292414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804E8-9382-4AB2-97F3-8D33E5CE606F}" type="datetimeFigureOut">
              <a:rPr lang="en-US" smtClean="0"/>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0A6C6-8D33-40DF-931A-0F825FD938A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858456"/>
            <a:ext cx="1484453" cy="3983620"/>
          </a:xfrm>
          <a:prstGeom prst="rect">
            <a:avLst/>
          </a:prstGeo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858456"/>
            <a:ext cx="5423704" cy="39836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804E8-9382-4AB2-97F3-8D33E5CE606F}" type="datetimeFigureOut">
              <a:rPr lang="en-US" smtClean="0"/>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0A6C6-8D33-40DF-931A-0F825FD938A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490" y="856387"/>
            <a:ext cx="7024744"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43493" y="1936377"/>
            <a:ext cx="6777317" cy="29241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804E8-9382-4AB2-97F3-8D33E5CE606F}" type="datetimeFigureOut">
              <a:rPr lang="en-US" smtClean="0"/>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0A6C6-8D33-40DF-931A-0F825FD938A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417358"/>
            <a:ext cx="6637468" cy="1135063"/>
          </a:xfrm>
          <a:prstGeom prst="rect">
            <a:avLst/>
          </a:prstGeo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3556000"/>
            <a:ext cx="6637467" cy="1267011"/>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804E8-9382-4AB2-97F3-8D33E5CE606F}" type="datetimeFigureOut">
              <a:rPr lang="en-US" smtClean="0"/>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0A6C6-8D33-40DF-931A-0F825FD938A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490" y="856387"/>
            <a:ext cx="7024744" cy="952500"/>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5F804E8-9382-4AB2-97F3-8D33E5CE606F}" type="datetimeFigureOut">
              <a:rPr lang="en-US" smtClean="0"/>
              <a:t>5/11/2012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0A6C6-8D33-40DF-931A-0F825FD938AA}" type="slidenum">
              <a:rPr lang="en-US" smtClean="0"/>
              <a:t>‹#›</a:t>
            </a:fld>
            <a:endParaRPr lang="en-US"/>
          </a:p>
        </p:txBody>
      </p:sp>
      <p:sp>
        <p:nvSpPr>
          <p:cNvPr id="9" name="Content Placeholder 8"/>
          <p:cNvSpPr>
            <a:spLocks noGrp="1"/>
          </p:cNvSpPr>
          <p:nvPr>
            <p:ph sz="quarter" idx="13"/>
          </p:nvPr>
        </p:nvSpPr>
        <p:spPr>
          <a:xfrm>
            <a:off x="1042416" y="1927860"/>
            <a:ext cx="3419856" cy="29108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927859"/>
            <a:ext cx="3419856" cy="29108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490" y="856387"/>
            <a:ext cx="7024744"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1930008"/>
            <a:ext cx="3057148" cy="533135"/>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478912"/>
            <a:ext cx="3419856" cy="236316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1930008"/>
            <a:ext cx="3055717" cy="533135"/>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478912"/>
            <a:ext cx="3419856" cy="236316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F804E8-9382-4AB2-97F3-8D33E5CE606F}" type="datetimeFigureOut">
              <a:rPr lang="en-US" smtClean="0"/>
              <a:t>5/11/2012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0A6C6-8D33-40DF-931A-0F825FD938A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3490" y="856387"/>
            <a:ext cx="7024744"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F804E8-9382-4AB2-97F3-8D33E5CE606F}" type="datetimeFigureOut">
              <a:rPr lang="en-US" smtClean="0"/>
              <a:t>5/11/2012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0A6C6-8D33-40DF-931A-0F825FD938A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804E8-9382-4AB2-97F3-8D33E5CE606F}" type="datetimeFigureOut">
              <a:rPr lang="en-US" smtClean="0"/>
              <a:t>5/11/2012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0A6C6-8D33-40DF-931A-0F825FD938A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715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7926"/>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7925"/>
            <a:ext cx="3505200" cy="51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5F804E8-9382-4AB2-97F3-8D33E5CE606F}" type="datetimeFigureOut">
              <a:rPr lang="en-US" smtClean="0"/>
              <a:t>5/11/2012</a:t>
            </a:fld>
            <a:endParaRPr lang="en-US"/>
          </a:p>
        </p:txBody>
      </p:sp>
      <p:sp>
        <p:nvSpPr>
          <p:cNvPr id="7" name="Slide Number Placeholder 6"/>
          <p:cNvSpPr>
            <a:spLocks noGrp="1"/>
          </p:cNvSpPr>
          <p:nvPr>
            <p:ph type="sldNum" sz="quarter" idx="12"/>
          </p:nvPr>
        </p:nvSpPr>
        <p:spPr/>
        <p:txBody>
          <a:bodyPr/>
          <a:lstStyle/>
          <a:p>
            <a:fld id="{D380A6C6-8D33-40DF-931A-0F825FD938AA}" type="slidenum">
              <a:rPr lang="en-US" smtClean="0"/>
              <a:t>‹#›</a:t>
            </a:fld>
            <a:endParaRPr lang="en-US"/>
          </a:p>
        </p:txBody>
      </p:sp>
      <p:sp>
        <p:nvSpPr>
          <p:cNvPr id="58" name="Rectangle 57"/>
          <p:cNvSpPr/>
          <p:nvPr/>
        </p:nvSpPr>
        <p:spPr>
          <a:xfrm>
            <a:off x="905572" y="501569"/>
            <a:ext cx="3562257" cy="47070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713773"/>
            <a:ext cx="3090440" cy="4292278"/>
          </a:xfrm>
          <a:prstGeom prst="rect">
            <a:avLst/>
          </a:prstGeo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770696"/>
            <a:ext cx="3493664" cy="304271"/>
          </a:xfrm>
        </p:spPr>
        <p:txBody>
          <a:bodyPr>
            <a:normAutofit/>
          </a:bodyPr>
          <a:lstStyle/>
          <a:p>
            <a:endParaRPr lang="en-US"/>
          </a:p>
        </p:txBody>
      </p:sp>
      <p:sp>
        <p:nvSpPr>
          <p:cNvPr id="2" name="Title 1"/>
          <p:cNvSpPr>
            <a:spLocks noGrp="1"/>
          </p:cNvSpPr>
          <p:nvPr>
            <p:ph type="title"/>
          </p:nvPr>
        </p:nvSpPr>
        <p:spPr>
          <a:xfrm>
            <a:off x="4739833" y="2214529"/>
            <a:ext cx="3304572" cy="1219294"/>
          </a:xfrm>
          <a:prstGeom prst="rect">
            <a:avLst/>
          </a:prstGeo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3447495"/>
            <a:ext cx="3298784" cy="1264920"/>
          </a:xfrm>
          <a:prstGeom prst="rect">
            <a:avLst/>
          </a:prstGeo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715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7926"/>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7925"/>
            <a:ext cx="3505200" cy="51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501569"/>
            <a:ext cx="3562257" cy="4707038"/>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217420"/>
            <a:ext cx="3300984" cy="1219200"/>
          </a:xfrm>
          <a:prstGeom prst="rect">
            <a:avLst/>
          </a:prstGeo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578163"/>
            <a:ext cx="3359623" cy="4556760"/>
          </a:xfrm>
          <a:prstGeom prst="rect">
            <a:avLst/>
          </a:prstGeo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3444240"/>
            <a:ext cx="3300573" cy="1266301"/>
          </a:xfrm>
          <a:prstGeom prst="rect">
            <a:avLst/>
          </a:prstGeo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804E8-9382-4AB2-97F3-8D33E5CE606F}" type="datetimeFigureOut">
              <a:rPr lang="en-US" smtClean="0"/>
              <a:t>5/11/2012</a:t>
            </a:fld>
            <a:endParaRPr lang="en-US"/>
          </a:p>
        </p:txBody>
      </p:sp>
      <p:sp>
        <p:nvSpPr>
          <p:cNvPr id="6" name="Footer Placeholder 5"/>
          <p:cNvSpPr>
            <a:spLocks noGrp="1"/>
          </p:cNvSpPr>
          <p:nvPr>
            <p:ph type="ftr" sz="quarter" idx="11"/>
          </p:nvPr>
        </p:nvSpPr>
        <p:spPr>
          <a:xfrm>
            <a:off x="4641448" y="4770696"/>
            <a:ext cx="3493664" cy="304271"/>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380A6C6-8D33-40DF-931A-0F825FD938A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715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77906"/>
            <a:ext cx="8229600" cy="515470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7926"/>
            <a:ext cx="3679116" cy="58270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7925"/>
            <a:ext cx="3505200" cy="51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7388" y="187077"/>
            <a:ext cx="2133600" cy="304271"/>
          </a:xfrm>
          <a:prstGeom prst="rect">
            <a:avLst/>
          </a:prstGeom>
        </p:spPr>
        <p:txBody>
          <a:bodyPr vert="horz" lIns="91440" tIns="45720" rIns="91440" bIns="45720" rtlCol="0" anchor="ctr"/>
          <a:lstStyle>
            <a:lvl1pPr algn="r">
              <a:defRPr sz="1200">
                <a:solidFill>
                  <a:srgbClr val="FEFEFE"/>
                </a:solidFill>
              </a:defRPr>
            </a:lvl1pPr>
          </a:lstStyle>
          <a:p>
            <a:fld id="{A5F804E8-9382-4AB2-97F3-8D33E5CE606F}" type="datetimeFigureOut">
              <a:rPr lang="en-US" smtClean="0"/>
              <a:t>5/11/2012</a:t>
            </a:fld>
            <a:endParaRPr lang="en-US"/>
          </a:p>
        </p:txBody>
      </p:sp>
      <p:sp>
        <p:nvSpPr>
          <p:cNvPr id="5" name="Footer Placeholder 4"/>
          <p:cNvSpPr>
            <a:spLocks noGrp="1"/>
          </p:cNvSpPr>
          <p:nvPr>
            <p:ph type="ftr" sz="quarter" idx="3"/>
          </p:nvPr>
        </p:nvSpPr>
        <p:spPr>
          <a:xfrm>
            <a:off x="4641448" y="4876800"/>
            <a:ext cx="3502152" cy="304271"/>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187076"/>
            <a:ext cx="1332156" cy="304271"/>
          </a:xfrm>
          <a:prstGeom prst="rect">
            <a:avLst/>
          </a:prstGeom>
        </p:spPr>
        <p:txBody>
          <a:bodyPr vert="horz" lIns="91440" tIns="45720" rIns="91440" bIns="45720" rtlCol="0" anchor="ctr"/>
          <a:lstStyle>
            <a:lvl1pPr algn="l">
              <a:defRPr sz="1200">
                <a:solidFill>
                  <a:srgbClr val="FEFEFE"/>
                </a:solidFill>
              </a:defRPr>
            </a:lvl1pPr>
          </a:lstStyle>
          <a:p>
            <a:fld id="{D380A6C6-8D33-40DF-931A-0F825FD938AA}" type="slidenum">
              <a:rPr lang="en-US" smtClean="0"/>
              <a:t>‹#›</a:t>
            </a:fld>
            <a:endParaRPr lang="en-US"/>
          </a:p>
        </p:txBody>
      </p:sp>
      <p:pic>
        <p:nvPicPr>
          <p:cNvPr id="61"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brightnessContrast bright="-65000"/>
                    </a14:imgEffect>
                  </a14:imgLayer>
                </a14:imgProps>
              </a:ext>
              <a:ext uri="{28A0092B-C50C-407E-A947-70E740481C1C}">
                <a14:useLocalDpi xmlns:a14="http://schemas.microsoft.com/office/drawing/2010/main" val="0"/>
              </a:ext>
            </a:extLst>
          </a:blip>
          <a:srcRect/>
          <a:stretch>
            <a:fillRect/>
          </a:stretch>
        </p:blipFill>
        <p:spPr bwMode="auto">
          <a:xfrm>
            <a:off x="0" y="-51519"/>
            <a:ext cx="91757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 Placeholder 2"/>
          <p:cNvSpPr>
            <a:spLocks noGrp="1"/>
          </p:cNvSpPr>
          <p:nvPr>
            <p:ph type="body" idx="1"/>
          </p:nvPr>
        </p:nvSpPr>
        <p:spPr>
          <a:xfrm>
            <a:off x="228600" y="1333500"/>
            <a:ext cx="8686799" cy="40991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3" name="Title Placeholder 1"/>
          <p:cNvSpPr>
            <a:spLocks noGrp="1"/>
          </p:cNvSpPr>
          <p:nvPr>
            <p:ph type="title"/>
          </p:nvPr>
        </p:nvSpPr>
        <p:spPr>
          <a:xfrm>
            <a:off x="493095" y="97388"/>
            <a:ext cx="8229600" cy="95796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01793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928209"/>
            <a:ext cx="8763000" cy="4677370"/>
          </a:xfrm>
        </p:spPr>
        <p:txBody>
          <a:bodyPr>
            <a:noAutofit/>
          </a:bodyPr>
          <a:lstStyle/>
          <a:p>
            <a:pPr marL="68580" indent="0">
              <a:buNone/>
            </a:pPr>
            <a:r>
              <a:rPr lang="en-US" sz="3200" i="1" dirty="0" smtClean="0">
                <a:solidFill>
                  <a:schemeClr val="bg1"/>
                </a:solidFill>
              </a:rPr>
              <a:t>“For </a:t>
            </a:r>
            <a:r>
              <a:rPr lang="en-US" sz="3200" i="1" dirty="0">
                <a:solidFill>
                  <a:schemeClr val="bg1"/>
                </a:solidFill>
              </a:rPr>
              <a:t>to me, to live is Christ, and to die is gain. 22 But if I live on in the flesh, this will mean fruit from my labor; yet what I shall choose I cannot tell. 23 </a:t>
            </a:r>
            <a:r>
              <a:rPr lang="en-US" sz="3200" i="1" dirty="0" smtClean="0">
                <a:solidFill>
                  <a:schemeClr val="bg1"/>
                </a:solidFill>
              </a:rPr>
              <a:t>For </a:t>
            </a:r>
            <a:r>
              <a:rPr lang="en-US" sz="3200" i="1" dirty="0">
                <a:solidFill>
                  <a:schemeClr val="bg1"/>
                </a:solidFill>
              </a:rPr>
              <a:t>I am hard-pressed between the two, having a desire to depart and be with Christ, which is far better</a:t>
            </a:r>
            <a:r>
              <a:rPr lang="en-US" sz="3200" i="1" dirty="0" smtClean="0">
                <a:solidFill>
                  <a:schemeClr val="bg1"/>
                </a:solidFill>
              </a:rPr>
              <a:t>.” – Phil. 1:21-23</a:t>
            </a:r>
            <a:endParaRPr lang="en-US" sz="3200" i="1" dirty="0">
              <a:solidFill>
                <a:schemeClr val="bg1"/>
              </a:solidFill>
            </a:endParaRPr>
          </a:p>
        </p:txBody>
      </p:sp>
      <p:sp>
        <p:nvSpPr>
          <p:cNvPr id="4" name="Rectangle 3"/>
          <p:cNvSpPr/>
          <p:nvPr/>
        </p:nvSpPr>
        <p:spPr>
          <a:xfrm>
            <a:off x="0" y="0"/>
            <a:ext cx="9144000" cy="1938992"/>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 Hope They Don’t Call Me Today”???</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2917680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14" y="723900"/>
            <a:ext cx="9090085" cy="4677370"/>
          </a:xfrm>
        </p:spPr>
        <p:txBody>
          <a:bodyPr>
            <a:noAutofit/>
          </a:bodyPr>
          <a:lstStyle/>
          <a:p>
            <a:pPr marL="68580" indent="0">
              <a:buNone/>
            </a:pPr>
            <a:r>
              <a:rPr lang="en-US" sz="2700" i="1" dirty="0" smtClean="0">
                <a:solidFill>
                  <a:schemeClr val="bg1"/>
                </a:solidFill>
              </a:rPr>
              <a:t>“Come </a:t>
            </a:r>
            <a:r>
              <a:rPr lang="en-US" sz="2700" i="1" dirty="0">
                <a:solidFill>
                  <a:schemeClr val="bg1"/>
                </a:solidFill>
              </a:rPr>
              <a:t>now, you who say, “Today or tomorrow we </a:t>
            </a:r>
            <a:r>
              <a:rPr lang="en-US" sz="2700" i="1" dirty="0" smtClean="0">
                <a:solidFill>
                  <a:schemeClr val="bg1"/>
                </a:solidFill>
              </a:rPr>
              <a:t>will go </a:t>
            </a:r>
            <a:r>
              <a:rPr lang="en-US" sz="2700" i="1" dirty="0">
                <a:solidFill>
                  <a:schemeClr val="bg1"/>
                </a:solidFill>
              </a:rPr>
              <a:t>to such and such a city, spend a year there, buy and sell, and make a profit”; 14 whereas you do not know what will happen tomorrow. For what is your life? It is even a vapor that appears for a little time and then vanishes away. 15 Instead you ought to say, “If the Lord wills, we shall live and do this or that.” 16 But now you boast in your arrogance. All such boasting is evil</a:t>
            </a:r>
            <a:r>
              <a:rPr lang="en-US" sz="2700" i="1" dirty="0" smtClean="0">
                <a:solidFill>
                  <a:schemeClr val="bg1"/>
                </a:solidFill>
              </a:rPr>
              <a:t>.</a:t>
            </a:r>
            <a:endParaRPr lang="en-US" sz="2700" i="1" dirty="0">
              <a:solidFill>
                <a:schemeClr val="bg1"/>
              </a:solidFill>
            </a:endParaRPr>
          </a:p>
          <a:p>
            <a:pPr marL="68580" indent="0">
              <a:buNone/>
            </a:pPr>
            <a:r>
              <a:rPr lang="en-US" sz="2700" i="1" dirty="0">
                <a:solidFill>
                  <a:schemeClr val="bg1"/>
                </a:solidFill>
              </a:rPr>
              <a:t>17 Therefore, to him who knows to do good and does not do it, to him it is </a:t>
            </a:r>
            <a:r>
              <a:rPr lang="en-US" sz="2700" i="1" dirty="0" smtClean="0">
                <a:solidFill>
                  <a:schemeClr val="bg1"/>
                </a:solidFill>
              </a:rPr>
              <a:t>sin.”</a:t>
            </a:r>
            <a:endParaRPr lang="en-US" sz="2700" i="1" dirty="0">
              <a:solidFill>
                <a:schemeClr val="bg1"/>
              </a:solidFill>
            </a:endParaRP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James 4:13-17</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095506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3735"/>
            <a:ext cx="9090085" cy="4677370"/>
          </a:xfrm>
        </p:spPr>
        <p:txBody>
          <a:bodyPr>
            <a:noAutofit/>
          </a:bodyPr>
          <a:lstStyle/>
          <a:p>
            <a:pPr marL="68580" indent="0" algn="ctr">
              <a:buNone/>
            </a:pPr>
            <a:r>
              <a:rPr lang="en-US" sz="3200" i="1" dirty="0" smtClean="0">
                <a:solidFill>
                  <a:schemeClr val="bg1"/>
                </a:solidFill>
              </a:rPr>
              <a:t>‘Everybody </a:t>
            </a:r>
            <a:r>
              <a:rPr lang="en-US" sz="3200" i="1" dirty="0">
                <a:solidFill>
                  <a:schemeClr val="bg1"/>
                </a:solidFill>
              </a:rPr>
              <a:t>wants to go to heaven</a:t>
            </a:r>
          </a:p>
          <a:p>
            <a:pPr marL="68580" indent="0" algn="ctr">
              <a:buNone/>
            </a:pPr>
            <a:r>
              <a:rPr lang="en-US" sz="3200" i="1" dirty="0">
                <a:solidFill>
                  <a:schemeClr val="bg1"/>
                </a:solidFill>
              </a:rPr>
              <a:t>Have a mansion high above the clouds</a:t>
            </a:r>
          </a:p>
          <a:p>
            <a:pPr marL="68580" indent="0" algn="ctr">
              <a:buNone/>
            </a:pPr>
            <a:r>
              <a:rPr lang="en-US" sz="3200" i="1" dirty="0">
                <a:solidFill>
                  <a:schemeClr val="bg1"/>
                </a:solidFill>
              </a:rPr>
              <a:t>Everybody want to go to heaven</a:t>
            </a:r>
          </a:p>
          <a:p>
            <a:pPr marL="68580" indent="0" algn="ctr">
              <a:buNone/>
            </a:pPr>
            <a:r>
              <a:rPr lang="en-US" sz="3200" i="1" dirty="0">
                <a:solidFill>
                  <a:schemeClr val="bg1"/>
                </a:solidFill>
              </a:rPr>
              <a:t>But nobody want to go </a:t>
            </a:r>
            <a:r>
              <a:rPr lang="en-US" sz="3200" i="1" dirty="0" smtClean="0">
                <a:solidFill>
                  <a:schemeClr val="bg1"/>
                </a:solidFill>
              </a:rPr>
              <a:t>now’</a:t>
            </a:r>
            <a:endParaRPr lang="en-US" sz="3200" i="1" dirty="0">
              <a:solidFill>
                <a:schemeClr val="bg1"/>
              </a:solidFill>
            </a:endParaRPr>
          </a:p>
        </p:txBody>
      </p:sp>
      <p:sp>
        <p:nvSpPr>
          <p:cNvPr id="4" name="Rectangle 3"/>
          <p:cNvSpPr/>
          <p:nvPr/>
        </p:nvSpPr>
        <p:spPr>
          <a:xfrm>
            <a:off x="381000" y="0"/>
            <a:ext cx="8185030" cy="1754326"/>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“Everybody Wants To Go To Heaven”</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91095001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55" y="905358"/>
            <a:ext cx="9090085" cy="4677370"/>
          </a:xfrm>
        </p:spPr>
        <p:txBody>
          <a:bodyPr>
            <a:noAutofit/>
          </a:bodyPr>
          <a:lstStyle/>
          <a:p>
            <a:pPr marL="68580" indent="0">
              <a:buNone/>
            </a:pPr>
            <a:r>
              <a:rPr lang="en-US" sz="2700" i="1" dirty="0" smtClean="0">
                <a:solidFill>
                  <a:schemeClr val="bg1"/>
                </a:solidFill>
              </a:rPr>
              <a:t>“For </a:t>
            </a:r>
            <a:r>
              <a:rPr lang="en-US" sz="2700" i="1" dirty="0">
                <a:solidFill>
                  <a:schemeClr val="bg1"/>
                </a:solidFill>
              </a:rPr>
              <a:t>I consider that the sufferings of this present time are not worthy to be compared with the glory which shall be revealed in us. 19 For the earnest expectation of the creation eagerly waits for the revealing of the sons of God</a:t>
            </a:r>
            <a:r>
              <a:rPr lang="en-US" sz="2700" i="1" dirty="0" smtClean="0">
                <a:solidFill>
                  <a:schemeClr val="bg1"/>
                </a:solidFill>
              </a:rPr>
              <a:t>.</a:t>
            </a:r>
          </a:p>
          <a:p>
            <a:pPr marL="68580" indent="0">
              <a:buNone/>
            </a:pPr>
            <a:r>
              <a:rPr lang="en-US" sz="2700" i="1" dirty="0">
                <a:solidFill>
                  <a:schemeClr val="bg1"/>
                </a:solidFill>
              </a:rPr>
              <a:t>24 For we were saved in this hope, but hope that is seen is not hope; for why does one still hope for what he sees? 25 But if we hope for what we do not see, we eagerly wait for it with perseverance</a:t>
            </a:r>
            <a:r>
              <a:rPr lang="en-US" sz="2700" i="1" dirty="0" smtClean="0">
                <a:solidFill>
                  <a:schemeClr val="bg1"/>
                </a:solidFill>
              </a:rPr>
              <a:t>.”</a:t>
            </a:r>
            <a:endParaRPr lang="en-US" sz="2700" i="1" dirty="0">
              <a:solidFill>
                <a:schemeClr val="bg1"/>
              </a:solidFill>
            </a:endParaRP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Romans 8:18-19, 24,25</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97193011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55" y="905358"/>
            <a:ext cx="9090085" cy="4677370"/>
          </a:xfrm>
        </p:spPr>
        <p:txBody>
          <a:bodyPr>
            <a:noAutofit/>
          </a:bodyPr>
          <a:lstStyle/>
          <a:p>
            <a:pPr marL="68580" indent="0">
              <a:buNone/>
            </a:pPr>
            <a:r>
              <a:rPr lang="en-US" sz="3200" i="1" dirty="0" smtClean="0">
                <a:solidFill>
                  <a:schemeClr val="bg1"/>
                </a:solidFill>
              </a:rPr>
              <a:t>“Do </a:t>
            </a:r>
            <a:r>
              <a:rPr lang="en-US" sz="3200" i="1" dirty="0">
                <a:solidFill>
                  <a:schemeClr val="bg1"/>
                </a:solidFill>
              </a:rPr>
              <a:t>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a:t>
            </a:r>
            <a:r>
              <a:rPr lang="en-US" sz="3200" i="1" dirty="0" smtClean="0">
                <a:solidFill>
                  <a:schemeClr val="bg1"/>
                </a:solidFill>
              </a:rPr>
              <a:t>.”</a:t>
            </a:r>
            <a:endParaRPr lang="en-US" sz="3200" i="1" dirty="0">
              <a:solidFill>
                <a:schemeClr val="bg1"/>
              </a:solidFill>
            </a:endParaRP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John 2:15-17</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0942325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05358"/>
            <a:ext cx="8686800" cy="4677370"/>
          </a:xfrm>
        </p:spPr>
        <p:txBody>
          <a:bodyPr>
            <a:noAutofit/>
          </a:bodyPr>
          <a:lstStyle/>
          <a:p>
            <a:pPr marL="68580" indent="0">
              <a:buNone/>
            </a:pPr>
            <a:r>
              <a:rPr lang="en-US" sz="3600" i="1" dirty="0" smtClean="0">
                <a:solidFill>
                  <a:schemeClr val="bg1"/>
                </a:solidFill>
              </a:rPr>
              <a:t>“I </a:t>
            </a:r>
            <a:r>
              <a:rPr lang="en-US" sz="3600" i="1" dirty="0">
                <a:solidFill>
                  <a:schemeClr val="bg1"/>
                </a:solidFill>
              </a:rPr>
              <a:t>have been crucified with Christ; it is no longer I who live, but Christ lives in me; and the life which I now live in the flesh I live by faith in the Son of God, who loved me and gave Himself for me</a:t>
            </a:r>
            <a:r>
              <a:rPr lang="en-US" sz="3600" i="1" dirty="0" smtClean="0">
                <a:solidFill>
                  <a:schemeClr val="bg1"/>
                </a:solidFill>
              </a:rPr>
              <a:t>.”</a:t>
            </a:r>
            <a:endParaRPr lang="en-US" sz="3600" i="1" dirty="0">
              <a:solidFill>
                <a:schemeClr val="bg1"/>
              </a:solidFill>
            </a:endParaRP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Galatians 2:20</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8426201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17" y="648488"/>
            <a:ext cx="9090085" cy="4677370"/>
          </a:xfrm>
        </p:spPr>
        <p:txBody>
          <a:bodyPr>
            <a:noAutofit/>
          </a:bodyPr>
          <a:lstStyle/>
          <a:p>
            <a:pPr marL="68580" indent="0" algn="ctr">
              <a:buNone/>
            </a:pPr>
            <a:r>
              <a:rPr lang="en-US" sz="2800" i="1" dirty="0" smtClean="0">
                <a:solidFill>
                  <a:schemeClr val="bg1"/>
                </a:solidFill>
              </a:rPr>
              <a:t>‘Said </a:t>
            </a:r>
            <a:r>
              <a:rPr lang="en-US" sz="2800" i="1" dirty="0">
                <a:solidFill>
                  <a:schemeClr val="bg1"/>
                </a:solidFill>
              </a:rPr>
              <a:t>preacher maybe you didn’t see me</a:t>
            </a:r>
          </a:p>
          <a:p>
            <a:pPr marL="68580" indent="0" algn="ctr">
              <a:buNone/>
            </a:pPr>
            <a:r>
              <a:rPr lang="en-US" sz="2800" i="1" dirty="0">
                <a:solidFill>
                  <a:schemeClr val="bg1"/>
                </a:solidFill>
              </a:rPr>
              <a:t>Throw an extra twenty in the plate</a:t>
            </a:r>
          </a:p>
          <a:p>
            <a:pPr marL="68580" indent="0" algn="ctr">
              <a:buNone/>
            </a:pPr>
            <a:r>
              <a:rPr lang="en-US" sz="2800" i="1" dirty="0">
                <a:solidFill>
                  <a:schemeClr val="bg1"/>
                </a:solidFill>
              </a:rPr>
              <a:t>There`s one for everything I did last night</a:t>
            </a:r>
          </a:p>
          <a:p>
            <a:pPr marL="68580" indent="0" algn="ctr">
              <a:buNone/>
            </a:pPr>
            <a:r>
              <a:rPr lang="en-US" sz="2800" i="1" dirty="0">
                <a:solidFill>
                  <a:schemeClr val="bg1"/>
                </a:solidFill>
              </a:rPr>
              <a:t>And one to get me through today </a:t>
            </a:r>
          </a:p>
          <a:p>
            <a:pPr marL="68580" indent="0" algn="ctr">
              <a:buNone/>
            </a:pPr>
            <a:r>
              <a:rPr lang="en-US" sz="2800" i="1" dirty="0">
                <a:solidFill>
                  <a:schemeClr val="bg1"/>
                </a:solidFill>
              </a:rPr>
              <a:t>Here’s a ten to help you remember</a:t>
            </a:r>
          </a:p>
          <a:p>
            <a:pPr marL="68580" indent="0" algn="ctr">
              <a:buNone/>
            </a:pPr>
            <a:r>
              <a:rPr lang="en-US" sz="2800" i="1" dirty="0">
                <a:solidFill>
                  <a:schemeClr val="bg1"/>
                </a:solidFill>
              </a:rPr>
              <a:t>Next time you got the good Lord’s ear</a:t>
            </a:r>
          </a:p>
          <a:p>
            <a:pPr marL="68580" indent="0" algn="ctr">
              <a:buNone/>
            </a:pPr>
            <a:r>
              <a:rPr lang="en-US" sz="2800" i="1" dirty="0">
                <a:solidFill>
                  <a:schemeClr val="bg1"/>
                </a:solidFill>
              </a:rPr>
              <a:t>Say I’m </a:t>
            </a:r>
            <a:r>
              <a:rPr lang="en-US" sz="2800" i="1" dirty="0" err="1">
                <a:solidFill>
                  <a:schemeClr val="bg1"/>
                </a:solidFill>
              </a:rPr>
              <a:t>comin</a:t>
            </a:r>
            <a:r>
              <a:rPr lang="en-US" sz="2800" i="1" dirty="0">
                <a:solidFill>
                  <a:schemeClr val="bg1"/>
                </a:solidFill>
              </a:rPr>
              <a:t>’ but there </a:t>
            </a:r>
            <a:r>
              <a:rPr lang="en-US" sz="2800" i="1" dirty="0" err="1">
                <a:solidFill>
                  <a:schemeClr val="bg1"/>
                </a:solidFill>
              </a:rPr>
              <a:t>ain’t</a:t>
            </a:r>
            <a:r>
              <a:rPr lang="en-US" sz="2800" i="1" dirty="0">
                <a:solidFill>
                  <a:schemeClr val="bg1"/>
                </a:solidFill>
              </a:rPr>
              <a:t> no hurry</a:t>
            </a:r>
          </a:p>
          <a:p>
            <a:pPr marL="68580" indent="0" algn="ctr">
              <a:buNone/>
            </a:pPr>
            <a:r>
              <a:rPr lang="en-US" sz="2800" i="1" dirty="0">
                <a:solidFill>
                  <a:schemeClr val="bg1"/>
                </a:solidFill>
              </a:rPr>
              <a:t>I’m </a:t>
            </a:r>
            <a:r>
              <a:rPr lang="en-US" sz="2800" i="1" dirty="0" err="1">
                <a:solidFill>
                  <a:schemeClr val="bg1"/>
                </a:solidFill>
              </a:rPr>
              <a:t>havin</a:t>
            </a:r>
            <a:r>
              <a:rPr lang="en-US" sz="2800" i="1" dirty="0">
                <a:solidFill>
                  <a:schemeClr val="bg1"/>
                </a:solidFill>
              </a:rPr>
              <a:t>’ fun down here</a:t>
            </a:r>
          </a:p>
          <a:p>
            <a:pPr marL="68580" indent="0" algn="ctr">
              <a:buNone/>
            </a:pPr>
            <a:r>
              <a:rPr lang="en-US" sz="2800" i="1" dirty="0">
                <a:solidFill>
                  <a:schemeClr val="bg1"/>
                </a:solidFill>
              </a:rPr>
              <a:t>Don’t you know </a:t>
            </a:r>
            <a:r>
              <a:rPr lang="en-US" sz="2800" i="1" dirty="0" smtClean="0">
                <a:solidFill>
                  <a:schemeClr val="bg1"/>
                </a:solidFill>
              </a:rPr>
              <a:t>that’</a:t>
            </a:r>
            <a:endParaRPr lang="en-US" sz="2800" i="1" dirty="0">
              <a:solidFill>
                <a:schemeClr val="bg1"/>
              </a:solidFill>
            </a:endParaRPr>
          </a:p>
        </p:txBody>
      </p:sp>
      <p:sp>
        <p:nvSpPr>
          <p:cNvPr id="4" name="Rectangle 3"/>
          <p:cNvSpPr/>
          <p:nvPr/>
        </p:nvSpPr>
        <p:spPr>
          <a:xfrm>
            <a:off x="0" y="0"/>
            <a:ext cx="9144000" cy="723275"/>
          </a:xfrm>
          <a:prstGeom prst="rect">
            <a:avLst/>
          </a:prstGeom>
          <a:noFill/>
        </p:spPr>
        <p:txBody>
          <a:bodyPr wrap="square" lIns="91440" tIns="45720" rIns="91440" bIns="45720">
            <a:spAutoFit/>
          </a:bodyPr>
          <a:lstStyle/>
          <a:p>
            <a:pPr algn="ctr"/>
            <a:r>
              <a:rPr lang="en-US" sz="41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“Everybody Wants To Go To Heaven”</a:t>
            </a:r>
            <a:endParaRPr lang="en-US" sz="41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9863591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05358"/>
            <a:ext cx="8686800" cy="4677370"/>
          </a:xfrm>
        </p:spPr>
        <p:txBody>
          <a:bodyPr>
            <a:noAutofit/>
          </a:bodyPr>
          <a:lstStyle/>
          <a:p>
            <a:pPr marL="68580" indent="0">
              <a:buNone/>
            </a:pPr>
            <a:r>
              <a:rPr lang="en-US" sz="3600" i="1" dirty="0">
                <a:solidFill>
                  <a:schemeClr val="bg1"/>
                </a:solidFill>
              </a:rPr>
              <a:t>But this I say: He who sows sparingly will also reap sparingly, and he who sows bountifully will also reap bountifully. 7 So let each one give as he purposes in his heart, not grudgingly or of necessity; for God loves a cheerful giver.</a:t>
            </a: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2 Corinthians 9:6,7</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52898779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783"/>
            <a:ext cx="7024744" cy="952500"/>
          </a:xfrm>
        </p:spPr>
        <p:txBody>
          <a:bodyPr/>
          <a:lstStyle/>
          <a:p>
            <a:pPr algn="ctr"/>
            <a:r>
              <a:rPr lang="en-US" dirty="0" smtClean="0"/>
              <a:t>“</a:t>
            </a:r>
            <a:r>
              <a:rPr lang="en-US" dirty="0" err="1" smtClean="0"/>
              <a:t>Ain’t</a:t>
            </a:r>
            <a:r>
              <a:rPr lang="en-US" dirty="0" smtClean="0"/>
              <a:t> No Hurry”</a:t>
            </a:r>
            <a:endParaRPr lang="en-US" dirty="0"/>
          </a:p>
        </p:txBody>
      </p:sp>
      <p:sp>
        <p:nvSpPr>
          <p:cNvPr id="3" name="Content Placeholder 2"/>
          <p:cNvSpPr>
            <a:spLocks noGrp="1"/>
          </p:cNvSpPr>
          <p:nvPr>
            <p:ph idx="1"/>
          </p:nvPr>
        </p:nvSpPr>
        <p:spPr>
          <a:xfrm>
            <a:off x="152400" y="1104900"/>
            <a:ext cx="8839199" cy="3778624"/>
          </a:xfrm>
        </p:spPr>
        <p:txBody>
          <a:bodyPr/>
          <a:lstStyle/>
          <a:p>
            <a:r>
              <a:rPr lang="en-US" sz="3200" dirty="0" smtClean="0">
                <a:solidFill>
                  <a:schemeClr val="bg1"/>
                </a:solidFill>
              </a:rPr>
              <a:t> </a:t>
            </a:r>
            <a:r>
              <a:rPr lang="en-US" sz="3200" dirty="0" err="1" smtClean="0">
                <a:solidFill>
                  <a:schemeClr val="bg1"/>
                </a:solidFill>
              </a:rPr>
              <a:t>Eph</a:t>
            </a:r>
            <a:r>
              <a:rPr lang="en-US" sz="3200" dirty="0" smtClean="0">
                <a:solidFill>
                  <a:schemeClr val="bg1"/>
                </a:solidFill>
              </a:rPr>
              <a:t> </a:t>
            </a:r>
            <a:r>
              <a:rPr lang="en-US" sz="3200" dirty="0">
                <a:solidFill>
                  <a:schemeClr val="bg1"/>
                </a:solidFill>
              </a:rPr>
              <a:t>5:16 ‘Redeeming the time, for the days are </a:t>
            </a:r>
            <a:r>
              <a:rPr lang="en-US" sz="3200" dirty="0" smtClean="0">
                <a:solidFill>
                  <a:schemeClr val="bg1"/>
                </a:solidFill>
              </a:rPr>
              <a:t>evil’</a:t>
            </a:r>
          </a:p>
          <a:p>
            <a:endParaRPr lang="en-US" dirty="0" smtClean="0">
              <a:solidFill>
                <a:schemeClr val="bg1"/>
              </a:solidFill>
            </a:endParaRPr>
          </a:p>
          <a:p>
            <a:endParaRPr lang="en-US" dirty="0">
              <a:solidFill>
                <a:schemeClr val="bg1"/>
              </a:solidFill>
            </a:endParaRPr>
          </a:p>
          <a:p>
            <a:endParaRPr lang="en-US" dirty="0">
              <a:solidFill>
                <a:schemeClr val="bg1"/>
              </a:solidFill>
            </a:endParaRPr>
          </a:p>
          <a:p>
            <a:r>
              <a:rPr lang="en-US" sz="3200" dirty="0" smtClean="0">
                <a:solidFill>
                  <a:schemeClr val="bg1"/>
                </a:solidFill>
              </a:rPr>
              <a:t> Amos </a:t>
            </a:r>
            <a:r>
              <a:rPr lang="en-US" sz="3200" dirty="0">
                <a:solidFill>
                  <a:schemeClr val="bg1"/>
                </a:solidFill>
              </a:rPr>
              <a:t>6:3; 9-10; </a:t>
            </a:r>
            <a:r>
              <a:rPr lang="en-US" sz="3200" dirty="0" smtClean="0">
                <a:solidFill>
                  <a:schemeClr val="bg1"/>
                </a:solidFill>
              </a:rPr>
              <a:t>Matt 24:48-51</a:t>
            </a:r>
            <a:endParaRPr lang="en-US" sz="3200" dirty="0">
              <a:solidFill>
                <a:schemeClr val="bg1"/>
              </a:solidFill>
            </a:endParaRPr>
          </a:p>
        </p:txBody>
      </p:sp>
      <p:sp>
        <p:nvSpPr>
          <p:cNvPr id="4" name="Title 1"/>
          <p:cNvSpPr txBox="1">
            <a:spLocks/>
          </p:cNvSpPr>
          <p:nvPr/>
        </p:nvSpPr>
        <p:spPr>
          <a:xfrm>
            <a:off x="1066800" y="2247900"/>
            <a:ext cx="7024744" cy="9525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a:t>
            </a:r>
            <a:r>
              <a:rPr lang="en-US" dirty="0" err="1" smtClean="0"/>
              <a:t>Havin</a:t>
            </a:r>
            <a:r>
              <a:rPr lang="en-US" dirty="0" smtClean="0"/>
              <a:t>’ Fun”</a:t>
            </a:r>
            <a:endParaRPr lang="en-US" dirty="0"/>
          </a:p>
        </p:txBody>
      </p:sp>
    </p:spTree>
    <p:extLst>
      <p:ext uri="{BB962C8B-B14F-4D97-AF65-F5344CB8AC3E}">
        <p14:creationId xmlns:p14="http://schemas.microsoft.com/office/powerpoint/2010/main" val="88334950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17" y="648488"/>
            <a:ext cx="9090085" cy="4677370"/>
          </a:xfrm>
        </p:spPr>
        <p:txBody>
          <a:bodyPr>
            <a:noAutofit/>
          </a:bodyPr>
          <a:lstStyle/>
          <a:p>
            <a:pPr marL="68580" indent="0" algn="ctr">
              <a:buNone/>
            </a:pPr>
            <a:r>
              <a:rPr lang="en-US" sz="3200" i="1" dirty="0" smtClean="0">
                <a:solidFill>
                  <a:schemeClr val="bg1"/>
                </a:solidFill>
              </a:rPr>
              <a:t>‘Everybody </a:t>
            </a:r>
            <a:r>
              <a:rPr lang="en-US" sz="3200" i="1" dirty="0">
                <a:solidFill>
                  <a:schemeClr val="bg1"/>
                </a:solidFill>
              </a:rPr>
              <a:t>wants to go to heaven</a:t>
            </a:r>
          </a:p>
          <a:p>
            <a:pPr marL="68580" indent="0" algn="ctr">
              <a:buNone/>
            </a:pPr>
            <a:r>
              <a:rPr lang="en-US" sz="3200" i="1" dirty="0">
                <a:solidFill>
                  <a:schemeClr val="bg1"/>
                </a:solidFill>
              </a:rPr>
              <a:t>Get their wings and fly around</a:t>
            </a:r>
          </a:p>
          <a:p>
            <a:pPr marL="68580" indent="0" algn="ctr">
              <a:buNone/>
            </a:pPr>
            <a:r>
              <a:rPr lang="en-US" sz="3200" i="1" dirty="0">
                <a:solidFill>
                  <a:schemeClr val="bg1"/>
                </a:solidFill>
              </a:rPr>
              <a:t>Everybody want to go to heaven</a:t>
            </a:r>
          </a:p>
          <a:p>
            <a:pPr marL="68580" indent="0" algn="ctr">
              <a:buNone/>
            </a:pPr>
            <a:r>
              <a:rPr lang="en-US" sz="3200" i="1" dirty="0">
                <a:solidFill>
                  <a:schemeClr val="bg1"/>
                </a:solidFill>
              </a:rPr>
              <a:t>But nobody want to go now</a:t>
            </a:r>
          </a:p>
          <a:p>
            <a:pPr marL="68580" indent="0" algn="ctr">
              <a:buNone/>
            </a:pPr>
            <a:r>
              <a:rPr lang="en-US" sz="3200" i="1" dirty="0">
                <a:solidFill>
                  <a:schemeClr val="bg1"/>
                </a:solidFill>
              </a:rPr>
              <a:t>Someday I want to see those streets of gold in my halo</a:t>
            </a:r>
          </a:p>
          <a:p>
            <a:pPr marL="68580" indent="0" algn="ctr">
              <a:buNone/>
            </a:pPr>
            <a:r>
              <a:rPr lang="en-US" sz="3200" i="1" dirty="0">
                <a:solidFill>
                  <a:schemeClr val="bg1"/>
                </a:solidFill>
              </a:rPr>
              <a:t>But I wouldn’t mind </a:t>
            </a:r>
            <a:r>
              <a:rPr lang="en-US" sz="3200" i="1" dirty="0" err="1">
                <a:solidFill>
                  <a:schemeClr val="bg1"/>
                </a:solidFill>
              </a:rPr>
              <a:t>waitin</a:t>
            </a:r>
            <a:r>
              <a:rPr lang="en-US" sz="3200" i="1" dirty="0">
                <a:solidFill>
                  <a:schemeClr val="bg1"/>
                </a:solidFill>
              </a:rPr>
              <a:t>’ at least a hundred years or </a:t>
            </a:r>
            <a:r>
              <a:rPr lang="en-US" sz="3200" i="1" dirty="0" smtClean="0">
                <a:solidFill>
                  <a:schemeClr val="bg1"/>
                </a:solidFill>
              </a:rPr>
              <a:t>so’</a:t>
            </a:r>
            <a:endParaRPr lang="en-US" sz="3200" i="1" dirty="0">
              <a:solidFill>
                <a:schemeClr val="bg1"/>
              </a:solidFill>
            </a:endParaRPr>
          </a:p>
        </p:txBody>
      </p:sp>
      <p:sp>
        <p:nvSpPr>
          <p:cNvPr id="4" name="Rectangle 3"/>
          <p:cNvSpPr/>
          <p:nvPr/>
        </p:nvSpPr>
        <p:spPr>
          <a:xfrm>
            <a:off x="0" y="0"/>
            <a:ext cx="9144000" cy="723275"/>
          </a:xfrm>
          <a:prstGeom prst="rect">
            <a:avLst/>
          </a:prstGeom>
          <a:noFill/>
        </p:spPr>
        <p:txBody>
          <a:bodyPr wrap="square" lIns="91440" tIns="45720" rIns="91440" bIns="45720">
            <a:spAutoFit/>
          </a:bodyPr>
          <a:lstStyle/>
          <a:p>
            <a:pPr algn="ctr"/>
            <a:r>
              <a:rPr lang="en-US" sz="41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“Everybody Wants To Go To Heaven”</a:t>
            </a:r>
            <a:endParaRPr lang="en-US" sz="41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1561848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975089"/>
            <a:ext cx="9601200" cy="923330"/>
          </a:xfrm>
          <a:prstGeom prst="rect">
            <a:avLst/>
          </a:prstGeom>
          <a:noFill/>
        </p:spPr>
        <p:txBody>
          <a:bodyPr wrap="square" lIns="91440" tIns="45720" rIns="91440" bIns="45720">
            <a:spAutoFit/>
          </a:bodyPr>
          <a:lstStyle/>
          <a:p>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“Everybody Wants To Go…</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
        <p:nvSpPr>
          <p:cNvPr id="6" name="Rectangle 5"/>
          <p:cNvSpPr/>
          <p:nvPr/>
        </p:nvSpPr>
        <p:spPr>
          <a:xfrm>
            <a:off x="1263770" y="1840494"/>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…But Not Right Now!”</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7411805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3900"/>
            <a:ext cx="9144000" cy="4858828"/>
          </a:xfrm>
        </p:spPr>
        <p:txBody>
          <a:bodyPr>
            <a:noAutofit/>
          </a:bodyPr>
          <a:lstStyle/>
          <a:p>
            <a:pPr marL="68580" indent="0">
              <a:buNone/>
            </a:pPr>
            <a:r>
              <a:rPr lang="en-US" sz="2500" i="1" dirty="0" smtClean="0">
                <a:solidFill>
                  <a:schemeClr val="bg1"/>
                </a:solidFill>
              </a:rPr>
              <a:t>“The </a:t>
            </a:r>
            <a:r>
              <a:rPr lang="en-US" sz="2500" i="1" dirty="0">
                <a:solidFill>
                  <a:schemeClr val="bg1"/>
                </a:solidFill>
              </a:rPr>
              <a:t>twelve gates were twelve pearls: each individual gate was of one pearl. And the street of the city was pure gold, like transparent glass.</a:t>
            </a:r>
          </a:p>
          <a:p>
            <a:pPr marL="68580" indent="0">
              <a:buNone/>
            </a:pPr>
            <a:r>
              <a:rPr lang="en-US" sz="2500" i="1" dirty="0" smtClean="0">
                <a:solidFill>
                  <a:schemeClr val="bg1"/>
                </a:solidFill>
              </a:rPr>
              <a:t>22 </a:t>
            </a:r>
            <a:r>
              <a:rPr lang="en-US" sz="2500" i="1" dirty="0">
                <a:solidFill>
                  <a:schemeClr val="bg1"/>
                </a:solidFill>
              </a:rPr>
              <a:t>But I saw no temple in it, for the Lord God Almighty and the Lamb are its temple. 23 The city had no need of the sun or of the moon to shine in it,[j] for the glory[k] of God illuminated it. The Lamb is its light. 24 And the nations of those who are saved[l] shall walk in its light, and the kings of the earth bring their glory and honor into it.[m] 25 Its gates shall not be shut at all by day (there shall be no night there). 26 And they shall bring the glory and the honor of the nations into it.</a:t>
            </a: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Revelations 21:21-26</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84665874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3900"/>
            <a:ext cx="9144000" cy="4858828"/>
          </a:xfrm>
        </p:spPr>
        <p:txBody>
          <a:bodyPr>
            <a:noAutofit/>
          </a:bodyPr>
          <a:lstStyle/>
          <a:p>
            <a:pPr marL="68580" indent="0">
              <a:buNone/>
            </a:pPr>
            <a:r>
              <a:rPr lang="en-US" sz="2500" i="1" dirty="0" smtClean="0">
                <a:solidFill>
                  <a:schemeClr val="bg1"/>
                </a:solidFill>
              </a:rPr>
              <a:t>“And </a:t>
            </a:r>
            <a:r>
              <a:rPr lang="en-US" sz="2500" i="1" dirty="0">
                <a:solidFill>
                  <a:schemeClr val="bg1"/>
                </a:solidFill>
              </a:rPr>
              <a:t>he showed me a </a:t>
            </a:r>
            <a:r>
              <a:rPr lang="en-US" sz="2500" i="1" dirty="0" smtClean="0">
                <a:solidFill>
                  <a:schemeClr val="bg1"/>
                </a:solidFill>
              </a:rPr>
              <a:t>pure </a:t>
            </a:r>
            <a:r>
              <a:rPr lang="en-US" sz="2500" i="1" dirty="0">
                <a:solidFill>
                  <a:schemeClr val="bg1"/>
                </a:solidFill>
              </a:rPr>
              <a:t>river of water of life, clear as crystal, proceeding from the throne of God and of the Lamb. 2 In the middle of its street, and on either side of the river, was the tree of life, which bore twelve fruits, each tree yielding its fruit every month. The leaves of the tree were for the healing of the nations. 3 And there shall be no more curse, but the throne of God and of the Lamb shall be in it, and His servants shall serve Him. 4 They shall see His face, and His name shall be on their foreheads. 5 There shall be no night there: They need no lamp nor light of the sun, for the Lord God gives them light. And they shall reign forever and ever</a:t>
            </a:r>
            <a:r>
              <a:rPr lang="en-US" sz="2500" i="1" dirty="0" smtClean="0">
                <a:solidFill>
                  <a:schemeClr val="bg1"/>
                </a:solidFill>
              </a:rPr>
              <a:t>.”</a:t>
            </a:r>
            <a:endParaRPr lang="en-US" sz="2500" i="1" dirty="0">
              <a:solidFill>
                <a:schemeClr val="bg1"/>
              </a:solidFill>
            </a:endParaRP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Revelations 22:1-5</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16887504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3900"/>
            <a:ext cx="9144000" cy="4858828"/>
          </a:xfrm>
        </p:spPr>
        <p:txBody>
          <a:bodyPr>
            <a:noAutofit/>
          </a:bodyPr>
          <a:lstStyle/>
          <a:p>
            <a:pPr marL="68580" indent="0">
              <a:buNone/>
            </a:pPr>
            <a:r>
              <a:rPr lang="en-US" sz="3000" i="1" dirty="0" smtClean="0">
                <a:solidFill>
                  <a:schemeClr val="bg1"/>
                </a:solidFill>
              </a:rPr>
              <a:t>“Therefore </a:t>
            </a:r>
            <a:r>
              <a:rPr lang="en-US" sz="3000" i="1" dirty="0">
                <a:solidFill>
                  <a:schemeClr val="bg1"/>
                </a:solidFill>
              </a:rPr>
              <a:t>we do not lose heart. Even though our outward man is perishing, yet the inward man is being renewed day by day. 17 For our light affliction, which is but for a moment, is working for us a far more exceeding and eternal weight of glory, 18 while we do not look at the things which are seen, but at the things which are not seen. For the things which are seen are temporary, but the things which are not seen are eternal</a:t>
            </a:r>
            <a:r>
              <a:rPr lang="en-US" sz="3000" i="1" dirty="0" smtClean="0">
                <a:solidFill>
                  <a:schemeClr val="bg1"/>
                </a:solidFill>
              </a:rPr>
              <a:t>.” – 2 Cor. 4:16-18</a:t>
            </a:r>
            <a:endParaRPr lang="en-US" sz="3000" i="1" dirty="0">
              <a:solidFill>
                <a:schemeClr val="bg1"/>
              </a:solidFill>
            </a:endParaRP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“Wait 100 Years”???</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88424662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56437"/>
            <a:ext cx="9090085" cy="4677370"/>
          </a:xfrm>
        </p:spPr>
        <p:txBody>
          <a:bodyPr>
            <a:noAutofit/>
          </a:bodyPr>
          <a:lstStyle/>
          <a:p>
            <a:pPr marL="68580" indent="0" algn="ctr">
              <a:buNone/>
            </a:pPr>
            <a:r>
              <a:rPr lang="en-US" sz="3200" i="1" dirty="0">
                <a:solidFill>
                  <a:schemeClr val="bg1"/>
                </a:solidFill>
              </a:rPr>
              <a:t>Everybody </a:t>
            </a:r>
            <a:r>
              <a:rPr lang="en-US" sz="3200" i="1" dirty="0" err="1">
                <a:solidFill>
                  <a:schemeClr val="bg1"/>
                </a:solidFill>
              </a:rPr>
              <a:t>wanna</a:t>
            </a:r>
            <a:r>
              <a:rPr lang="en-US" sz="3200" i="1" dirty="0">
                <a:solidFill>
                  <a:schemeClr val="bg1"/>
                </a:solidFill>
              </a:rPr>
              <a:t> go to heaven</a:t>
            </a:r>
          </a:p>
          <a:p>
            <a:pPr marL="68580" indent="0" algn="ctr">
              <a:buNone/>
            </a:pPr>
            <a:r>
              <a:rPr lang="en-US" sz="3200" i="1" dirty="0">
                <a:solidFill>
                  <a:schemeClr val="bg1"/>
                </a:solidFill>
              </a:rPr>
              <a:t>It beats the other place there </a:t>
            </a:r>
            <a:r>
              <a:rPr lang="en-US" sz="3200" i="1" dirty="0" err="1">
                <a:solidFill>
                  <a:schemeClr val="bg1"/>
                </a:solidFill>
              </a:rPr>
              <a:t>ain’t</a:t>
            </a:r>
            <a:r>
              <a:rPr lang="en-US" sz="3200" i="1" dirty="0">
                <a:solidFill>
                  <a:schemeClr val="bg1"/>
                </a:solidFill>
              </a:rPr>
              <a:t> no doubt</a:t>
            </a:r>
          </a:p>
          <a:p>
            <a:pPr marL="68580" indent="0" algn="ctr">
              <a:buNone/>
            </a:pPr>
            <a:r>
              <a:rPr lang="en-US" sz="3200" i="1" dirty="0">
                <a:solidFill>
                  <a:schemeClr val="bg1"/>
                </a:solidFill>
              </a:rPr>
              <a:t>Everybody </a:t>
            </a:r>
            <a:r>
              <a:rPr lang="en-US" sz="3200" i="1" dirty="0" err="1">
                <a:solidFill>
                  <a:schemeClr val="bg1"/>
                </a:solidFill>
              </a:rPr>
              <a:t>wanna</a:t>
            </a:r>
            <a:r>
              <a:rPr lang="en-US" sz="3200" i="1" dirty="0">
                <a:solidFill>
                  <a:schemeClr val="bg1"/>
                </a:solidFill>
              </a:rPr>
              <a:t> go to heaven</a:t>
            </a:r>
          </a:p>
          <a:p>
            <a:pPr marL="68580" indent="0" algn="ctr">
              <a:buNone/>
            </a:pPr>
            <a:r>
              <a:rPr lang="en-US" sz="3200" i="1" dirty="0">
                <a:solidFill>
                  <a:schemeClr val="bg1"/>
                </a:solidFill>
              </a:rPr>
              <a:t>But nobody </a:t>
            </a:r>
            <a:r>
              <a:rPr lang="en-US" sz="3200" i="1" dirty="0" err="1">
                <a:solidFill>
                  <a:schemeClr val="bg1"/>
                </a:solidFill>
              </a:rPr>
              <a:t>wanna</a:t>
            </a:r>
            <a:r>
              <a:rPr lang="en-US" sz="3200" i="1" dirty="0">
                <a:solidFill>
                  <a:schemeClr val="bg1"/>
                </a:solidFill>
              </a:rPr>
              <a:t> go </a:t>
            </a:r>
            <a:r>
              <a:rPr lang="en-US" sz="3200" i="1" dirty="0" smtClean="0">
                <a:solidFill>
                  <a:schemeClr val="bg1"/>
                </a:solidFill>
              </a:rPr>
              <a:t>now</a:t>
            </a:r>
          </a:p>
          <a:p>
            <a:r>
              <a:rPr lang="en-US" sz="3200" i="1" dirty="0" smtClean="0">
                <a:solidFill>
                  <a:schemeClr val="bg1"/>
                </a:solidFill>
              </a:rPr>
              <a:t> Heaven </a:t>
            </a:r>
            <a:r>
              <a:rPr lang="en-US" sz="3200" i="1" dirty="0">
                <a:solidFill>
                  <a:schemeClr val="bg1"/>
                </a:solidFill>
              </a:rPr>
              <a:t>and hell are real; nobody wants </a:t>
            </a:r>
            <a:r>
              <a:rPr lang="en-US" sz="3200" i="1" dirty="0" smtClean="0">
                <a:solidFill>
                  <a:schemeClr val="bg1"/>
                </a:solidFill>
              </a:rPr>
              <a:t>	hell </a:t>
            </a:r>
            <a:r>
              <a:rPr lang="en-US" sz="3200" i="1" dirty="0">
                <a:solidFill>
                  <a:schemeClr val="bg1"/>
                </a:solidFill>
              </a:rPr>
              <a:t>– yet </a:t>
            </a:r>
            <a:r>
              <a:rPr lang="en-US" sz="3200" i="1" u="sng" dirty="0">
                <a:solidFill>
                  <a:schemeClr val="bg1"/>
                </a:solidFill>
              </a:rPr>
              <a:t>most</a:t>
            </a:r>
            <a:r>
              <a:rPr lang="en-US" sz="3200" i="1" dirty="0">
                <a:solidFill>
                  <a:schemeClr val="bg1"/>
                </a:solidFill>
              </a:rPr>
              <a:t> </a:t>
            </a:r>
            <a:r>
              <a:rPr lang="en-US" sz="3200" i="1" u="sng" dirty="0">
                <a:solidFill>
                  <a:schemeClr val="bg1"/>
                </a:solidFill>
              </a:rPr>
              <a:t>live</a:t>
            </a:r>
            <a:r>
              <a:rPr lang="en-US" sz="3200" i="1" dirty="0">
                <a:solidFill>
                  <a:schemeClr val="bg1"/>
                </a:solidFill>
              </a:rPr>
              <a:t> for it! </a:t>
            </a:r>
            <a:endParaRPr lang="en-US" sz="3200" i="1" dirty="0" smtClean="0">
              <a:solidFill>
                <a:schemeClr val="bg1"/>
              </a:solidFill>
            </a:endParaRPr>
          </a:p>
          <a:p>
            <a:pPr lvl="1"/>
            <a:r>
              <a:rPr lang="en-US" sz="3000" i="1" dirty="0">
                <a:solidFill>
                  <a:schemeClr val="bg1"/>
                </a:solidFill>
              </a:rPr>
              <a:t> </a:t>
            </a:r>
            <a:r>
              <a:rPr lang="en-US" sz="3000" i="1" dirty="0" smtClean="0">
                <a:solidFill>
                  <a:schemeClr val="bg1"/>
                </a:solidFill>
              </a:rPr>
              <a:t>Rom </a:t>
            </a:r>
            <a:r>
              <a:rPr lang="en-US" sz="3000" i="1" dirty="0">
                <a:solidFill>
                  <a:schemeClr val="bg1"/>
                </a:solidFill>
              </a:rPr>
              <a:t>2:5; </a:t>
            </a:r>
            <a:r>
              <a:rPr lang="en-US" sz="3000" i="1" dirty="0" smtClean="0">
                <a:solidFill>
                  <a:schemeClr val="bg1"/>
                </a:solidFill>
              </a:rPr>
              <a:t>Matt </a:t>
            </a:r>
            <a:r>
              <a:rPr lang="en-US" sz="3000" i="1" dirty="0">
                <a:solidFill>
                  <a:schemeClr val="bg1"/>
                </a:solidFill>
              </a:rPr>
              <a:t>5:29-30</a:t>
            </a:r>
          </a:p>
        </p:txBody>
      </p:sp>
      <p:sp>
        <p:nvSpPr>
          <p:cNvPr id="4" name="Rectangle 3"/>
          <p:cNvSpPr/>
          <p:nvPr/>
        </p:nvSpPr>
        <p:spPr>
          <a:xfrm>
            <a:off x="0" y="0"/>
            <a:ext cx="9144000" cy="723275"/>
          </a:xfrm>
          <a:prstGeom prst="rect">
            <a:avLst/>
          </a:prstGeom>
          <a:noFill/>
        </p:spPr>
        <p:txBody>
          <a:bodyPr wrap="square" lIns="91440" tIns="45720" rIns="91440" bIns="45720">
            <a:spAutoFit/>
          </a:bodyPr>
          <a:lstStyle/>
          <a:p>
            <a:pPr algn="ctr"/>
            <a:r>
              <a:rPr lang="en-US" sz="41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“Everybody Wants To Go To Heaven”</a:t>
            </a:r>
            <a:endParaRPr lang="en-US" sz="41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91658239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56437"/>
            <a:ext cx="9090085" cy="4677370"/>
          </a:xfrm>
        </p:spPr>
        <p:txBody>
          <a:bodyPr>
            <a:noAutofit/>
          </a:bodyPr>
          <a:lstStyle/>
          <a:p>
            <a:pPr marL="68580" indent="0" algn="ctr">
              <a:buNone/>
            </a:pPr>
            <a:r>
              <a:rPr lang="en-US" sz="3200" i="1" dirty="0" smtClean="0">
                <a:solidFill>
                  <a:schemeClr val="bg1"/>
                </a:solidFill>
              </a:rPr>
              <a:t>‘Everybody </a:t>
            </a:r>
            <a:r>
              <a:rPr lang="en-US" sz="3200" i="1" dirty="0" err="1">
                <a:solidFill>
                  <a:schemeClr val="bg1"/>
                </a:solidFill>
              </a:rPr>
              <a:t>wanna</a:t>
            </a:r>
            <a:r>
              <a:rPr lang="en-US" sz="3200" i="1" dirty="0">
                <a:solidFill>
                  <a:schemeClr val="bg1"/>
                </a:solidFill>
              </a:rPr>
              <a:t> go to heaven</a:t>
            </a:r>
          </a:p>
          <a:p>
            <a:pPr marL="68580" indent="0" algn="ctr">
              <a:buNone/>
            </a:pPr>
            <a:r>
              <a:rPr lang="en-US" sz="3200" i="1" dirty="0">
                <a:solidFill>
                  <a:schemeClr val="bg1"/>
                </a:solidFill>
              </a:rPr>
              <a:t>Hallelujah, let me hear you shout</a:t>
            </a:r>
          </a:p>
          <a:p>
            <a:pPr marL="68580" indent="0" algn="ctr">
              <a:buNone/>
            </a:pPr>
            <a:r>
              <a:rPr lang="en-US" sz="3200" i="1" dirty="0">
                <a:solidFill>
                  <a:schemeClr val="bg1"/>
                </a:solidFill>
              </a:rPr>
              <a:t>Everybody </a:t>
            </a:r>
            <a:r>
              <a:rPr lang="en-US" sz="3200" i="1" dirty="0" err="1">
                <a:solidFill>
                  <a:schemeClr val="bg1"/>
                </a:solidFill>
              </a:rPr>
              <a:t>wanna</a:t>
            </a:r>
            <a:r>
              <a:rPr lang="en-US" sz="3200" i="1" dirty="0">
                <a:solidFill>
                  <a:schemeClr val="bg1"/>
                </a:solidFill>
              </a:rPr>
              <a:t> go to heaven</a:t>
            </a:r>
          </a:p>
          <a:p>
            <a:pPr marL="68580" indent="0" algn="ctr">
              <a:buNone/>
            </a:pPr>
            <a:r>
              <a:rPr lang="en-US" sz="3200" i="1" dirty="0">
                <a:solidFill>
                  <a:schemeClr val="bg1"/>
                </a:solidFill>
              </a:rPr>
              <a:t>But nobody </a:t>
            </a:r>
            <a:r>
              <a:rPr lang="en-US" sz="3200" i="1" dirty="0" err="1">
                <a:solidFill>
                  <a:schemeClr val="bg1"/>
                </a:solidFill>
              </a:rPr>
              <a:t>wanna</a:t>
            </a:r>
            <a:r>
              <a:rPr lang="en-US" sz="3200" i="1" dirty="0">
                <a:solidFill>
                  <a:schemeClr val="bg1"/>
                </a:solidFill>
              </a:rPr>
              <a:t> go now</a:t>
            </a:r>
          </a:p>
          <a:p>
            <a:pPr marL="68580" indent="0" algn="ctr">
              <a:buNone/>
            </a:pPr>
            <a:r>
              <a:rPr lang="en-US" sz="3200" i="1" dirty="0">
                <a:solidFill>
                  <a:schemeClr val="bg1"/>
                </a:solidFill>
              </a:rPr>
              <a:t>I think I speak for the </a:t>
            </a:r>
            <a:r>
              <a:rPr lang="en-US" sz="3200" i="1" dirty="0" smtClean="0">
                <a:solidFill>
                  <a:schemeClr val="bg1"/>
                </a:solidFill>
              </a:rPr>
              <a:t>crowd’</a:t>
            </a:r>
            <a:endParaRPr lang="en-US" sz="3200" i="1" dirty="0">
              <a:solidFill>
                <a:schemeClr val="bg1"/>
              </a:solidFill>
            </a:endParaRPr>
          </a:p>
        </p:txBody>
      </p:sp>
      <p:sp>
        <p:nvSpPr>
          <p:cNvPr id="4" name="Rectangle 3"/>
          <p:cNvSpPr/>
          <p:nvPr/>
        </p:nvSpPr>
        <p:spPr>
          <a:xfrm>
            <a:off x="0" y="0"/>
            <a:ext cx="9144000" cy="723275"/>
          </a:xfrm>
          <a:prstGeom prst="rect">
            <a:avLst/>
          </a:prstGeom>
          <a:noFill/>
        </p:spPr>
        <p:txBody>
          <a:bodyPr wrap="square" lIns="91440" tIns="45720" rIns="91440" bIns="45720">
            <a:spAutoFit/>
          </a:bodyPr>
          <a:lstStyle/>
          <a:p>
            <a:pPr algn="ctr"/>
            <a:r>
              <a:rPr lang="en-US" sz="41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“Everybody Wants To Go To Heaven”</a:t>
            </a:r>
            <a:endParaRPr lang="en-US" sz="41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39144979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3900"/>
            <a:ext cx="9144000" cy="4858828"/>
          </a:xfrm>
        </p:spPr>
        <p:txBody>
          <a:bodyPr>
            <a:noAutofit/>
          </a:bodyPr>
          <a:lstStyle/>
          <a:p>
            <a:pPr marL="68580" indent="0">
              <a:buNone/>
            </a:pPr>
            <a:r>
              <a:rPr lang="en-US" sz="2500" i="1" dirty="0">
                <a:solidFill>
                  <a:schemeClr val="bg1"/>
                </a:solidFill>
              </a:rPr>
              <a:t>“Enter by the narrow gate; for wide is the gate and broad is the way that leads to destruction, and there are many who go in by it. 14 </a:t>
            </a:r>
            <a:r>
              <a:rPr lang="en-US" sz="2500" i="1" dirty="0" smtClean="0">
                <a:solidFill>
                  <a:schemeClr val="bg1"/>
                </a:solidFill>
              </a:rPr>
              <a:t>Because </a:t>
            </a:r>
            <a:r>
              <a:rPr lang="en-US" sz="2500" i="1" dirty="0">
                <a:solidFill>
                  <a:schemeClr val="bg1"/>
                </a:solidFill>
              </a:rPr>
              <a:t>narrow is the gate and difficult is the way which leads to life, and there are few who find </a:t>
            </a:r>
            <a:r>
              <a:rPr lang="en-US" sz="2500" i="1" dirty="0" smtClean="0">
                <a:solidFill>
                  <a:schemeClr val="bg1"/>
                </a:solidFill>
              </a:rPr>
              <a:t>it. 21 </a:t>
            </a:r>
            <a:r>
              <a:rPr lang="en-US" sz="2500" i="1" dirty="0">
                <a:solidFill>
                  <a:schemeClr val="bg1"/>
                </a:solidFill>
              </a:rPr>
              <a:t>“Not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a:t>
            </a:r>
            <a:r>
              <a:rPr lang="en-US" sz="2500" i="1" dirty="0" smtClean="0">
                <a:solidFill>
                  <a:schemeClr val="bg1"/>
                </a:solidFill>
              </a:rPr>
              <a:t>!’ – Matt. 7:13,14, 21-23</a:t>
            </a:r>
            <a:endParaRPr lang="en-US" sz="2500" i="1" dirty="0">
              <a:solidFill>
                <a:schemeClr val="bg1"/>
              </a:solidFill>
            </a:endParaRPr>
          </a:p>
        </p:txBody>
      </p:sp>
      <p:sp>
        <p:nvSpPr>
          <p:cNvPr id="4" name="Rectangle 3"/>
          <p:cNvSpPr/>
          <p:nvPr/>
        </p:nvSpPr>
        <p:spPr>
          <a:xfrm>
            <a:off x="0" y="0"/>
            <a:ext cx="9144000" cy="861774"/>
          </a:xfrm>
          <a:prstGeom prst="rect">
            <a:avLst/>
          </a:prstGeom>
          <a:noFill/>
        </p:spPr>
        <p:txBody>
          <a:bodyPr wrap="square" lIns="91440" tIns="45720" rIns="91440" bIns="45720">
            <a:spAutoFit/>
          </a:bodyPr>
          <a:lstStyle/>
          <a:p>
            <a:pPr algn="ctr"/>
            <a:r>
              <a:rPr lang="en-US" sz="5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 Think I Speak For The Crowd”</a:t>
            </a:r>
            <a:endParaRPr lang="en-US" sz="5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7215229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2777" y="990600"/>
            <a:ext cx="4267200" cy="1107996"/>
          </a:xfrm>
          <a:prstGeom prst="rect">
            <a:avLst/>
          </a:prstGeom>
          <a:noFill/>
        </p:spPr>
        <p:txBody>
          <a:bodyPr wrap="square" lIns="91440" tIns="45720" rIns="91440" bIns="45720">
            <a:spAutoFit/>
          </a:bodyPr>
          <a:lstStyle/>
          <a:p>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Conclusion</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9361423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8839200" cy="3914748"/>
          </a:xfrm>
        </p:spPr>
        <p:txBody>
          <a:bodyPr>
            <a:noAutofit/>
          </a:bodyPr>
          <a:lstStyle/>
          <a:p>
            <a:r>
              <a:rPr lang="en-US" sz="3200" dirty="0" smtClean="0">
                <a:solidFill>
                  <a:schemeClr val="bg1"/>
                </a:solidFill>
              </a:rPr>
              <a:t> Do you want to go to heaven right now?</a:t>
            </a:r>
          </a:p>
          <a:p>
            <a:r>
              <a:rPr lang="en-US" sz="3200" dirty="0" smtClean="0">
                <a:solidFill>
                  <a:schemeClr val="bg1"/>
                </a:solidFill>
              </a:rPr>
              <a:t> Are you ready right now?</a:t>
            </a:r>
          </a:p>
          <a:p>
            <a:pPr lvl="1"/>
            <a:r>
              <a:rPr lang="en-US" sz="3000" dirty="0" smtClean="0">
                <a:solidFill>
                  <a:schemeClr val="bg1"/>
                </a:solidFill>
              </a:rPr>
              <a:t>“I </a:t>
            </a:r>
            <a:r>
              <a:rPr lang="en-US" sz="3000" dirty="0">
                <a:solidFill>
                  <a:schemeClr val="bg1"/>
                </a:solidFill>
              </a:rPr>
              <a:t>have fought the good fight, I have finished the race, I have kept the faith. 8 Finally, there is laid up for me the crown of righteousness, which the Lord, the righteous Judge, will give to me on that Day, and not to me only but also to all who have loved His appearing</a:t>
            </a:r>
            <a:r>
              <a:rPr lang="en-US" sz="3000" dirty="0" smtClean="0">
                <a:solidFill>
                  <a:schemeClr val="bg1"/>
                </a:solidFill>
              </a:rPr>
              <a:t>.” – 2 Timothy 4:7,8</a:t>
            </a:r>
            <a:endParaRPr lang="en-US" sz="3000" dirty="0">
              <a:solidFill>
                <a:schemeClr val="bg1"/>
              </a:solidFill>
            </a:endParaRPr>
          </a:p>
        </p:txBody>
      </p:sp>
      <p:sp>
        <p:nvSpPr>
          <p:cNvPr id="4" name="Rectangle 3"/>
          <p:cNvSpPr/>
          <p:nvPr/>
        </p:nvSpPr>
        <p:spPr>
          <a:xfrm>
            <a:off x="533400" y="-127460"/>
            <a:ext cx="83058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Conclusion</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5790317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23330"/>
            <a:ext cx="8839200" cy="4677370"/>
          </a:xfrm>
        </p:spPr>
        <p:txBody>
          <a:bodyPr>
            <a:noAutofit/>
          </a:bodyPr>
          <a:lstStyle/>
          <a:p>
            <a:pPr marL="68580" indent="0">
              <a:buNone/>
            </a:pPr>
            <a:r>
              <a:rPr lang="en-US" sz="2800" i="1" dirty="0" smtClean="0">
                <a:solidFill>
                  <a:schemeClr val="bg1"/>
                </a:solidFill>
              </a:rPr>
              <a:t>“For </a:t>
            </a:r>
            <a:r>
              <a:rPr lang="en-US" sz="2800" i="1" dirty="0">
                <a:solidFill>
                  <a:schemeClr val="bg1"/>
                </a:solidFill>
              </a:rPr>
              <a:t>I know that this will turn out for my deliverance through your prayer and the supply of the Spirit of Jesus Christ, 20 according to my earnest expectation and hope that in nothing I shall be ashamed, but with all boldness, as always, so now also Christ will be magnified in my body, whether by life or by death. 21 For to me, to live is Christ, and to die is gain. 22 But if I live on in the flesh, this will mean fruit from my labor; yet what I shall choose I cannot tell</a:t>
            </a:r>
            <a:r>
              <a:rPr lang="en-US" sz="2800" i="1" dirty="0" smtClean="0">
                <a:solidFill>
                  <a:schemeClr val="bg1"/>
                </a:solidFill>
              </a:rPr>
              <a:t>.”</a:t>
            </a:r>
            <a:endParaRPr lang="en-US" sz="2800" i="1" dirty="0">
              <a:solidFill>
                <a:schemeClr val="bg1"/>
              </a:solidFill>
            </a:endParaRP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1:19-26</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9570179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23330"/>
            <a:ext cx="8839200" cy="4677370"/>
          </a:xfrm>
        </p:spPr>
        <p:txBody>
          <a:bodyPr>
            <a:noAutofit/>
          </a:bodyPr>
          <a:lstStyle/>
          <a:p>
            <a:pPr marL="68580" indent="0">
              <a:buNone/>
            </a:pPr>
            <a:r>
              <a:rPr lang="en-US" sz="2800" i="1" dirty="0" smtClean="0">
                <a:solidFill>
                  <a:schemeClr val="bg1"/>
                </a:solidFill>
              </a:rPr>
              <a:t>23 For I </a:t>
            </a:r>
            <a:r>
              <a:rPr lang="en-US" sz="2800" i="1" dirty="0">
                <a:solidFill>
                  <a:schemeClr val="bg1"/>
                </a:solidFill>
              </a:rPr>
              <a:t>am hard-pressed between the two, having a desire to depart and be with Christ, which is far better. 24 Nevertheless to remain in the flesh is more needful for you. 25 And being confident of this, I know that I shall remain and continue with you all for your progress and joy of faith, 26 that your rejoicing for me may be more abundant in Jesus Christ by my coming to you again.</a:t>
            </a: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1:19-26</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8420148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14" y="723900"/>
            <a:ext cx="9090085" cy="4677370"/>
          </a:xfrm>
        </p:spPr>
        <p:txBody>
          <a:bodyPr>
            <a:noAutofit/>
          </a:bodyPr>
          <a:lstStyle/>
          <a:p>
            <a:pPr marL="68580" indent="0">
              <a:buNone/>
            </a:pPr>
            <a:r>
              <a:rPr lang="en-US" sz="2700" i="1" dirty="0" smtClean="0">
                <a:solidFill>
                  <a:schemeClr val="bg1"/>
                </a:solidFill>
              </a:rPr>
              <a:t>“These </a:t>
            </a:r>
            <a:r>
              <a:rPr lang="en-US" sz="2700" i="1" dirty="0">
                <a:solidFill>
                  <a:schemeClr val="bg1"/>
                </a:solidFill>
              </a:rPr>
              <a:t>all died in faith, not having received the promises, but having seen them afar off were assured of them,[a] embraced them and confessed that they were strangers and pilgrims on the earth. 14 For those who say such things declare plainly that they seek a homeland. 15 And truly if they had called to mind that country from which they had come out, they would have had opportunity to return. 16 But now they desire a better, that is, a heavenly country. Therefore God is not ashamed to be called their God, for He has prepared a city for them</a:t>
            </a:r>
            <a:r>
              <a:rPr lang="en-US" sz="2700" i="1" dirty="0" smtClean="0">
                <a:solidFill>
                  <a:schemeClr val="bg1"/>
                </a:solidFill>
              </a:rPr>
              <a:t>.”</a:t>
            </a:r>
            <a:endParaRPr lang="en-US" sz="2700" i="1" dirty="0">
              <a:solidFill>
                <a:schemeClr val="bg1"/>
              </a:solidFill>
            </a:endParaRP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Hebrews 11:13-16</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4936122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2900"/>
            <a:ext cx="9144000" cy="4572000"/>
          </a:xfrm>
        </p:spPr>
        <p:txBody>
          <a:bodyPr/>
          <a:lstStyle/>
          <a:p>
            <a:r>
              <a:rPr lang="en-US" sz="3200" dirty="0">
                <a:solidFill>
                  <a:schemeClr val="bg1"/>
                </a:solidFill>
              </a:rPr>
              <a:t>74% Americans believe in life after death; </a:t>
            </a:r>
            <a:r>
              <a:rPr lang="en-US" sz="3200" dirty="0" smtClean="0">
                <a:solidFill>
                  <a:schemeClr val="bg1"/>
                </a:solidFill>
              </a:rPr>
              <a:t>	59</a:t>
            </a:r>
            <a:r>
              <a:rPr lang="en-US" sz="3200" dirty="0">
                <a:solidFill>
                  <a:schemeClr val="bg1"/>
                </a:solidFill>
              </a:rPr>
              <a:t>% believe in hell.</a:t>
            </a:r>
          </a:p>
          <a:p>
            <a:r>
              <a:rPr lang="en-US" sz="3200" dirty="0" smtClean="0">
                <a:solidFill>
                  <a:schemeClr val="bg1"/>
                </a:solidFill>
              </a:rPr>
              <a:t>“This World Is Not My Home” - Reflects Faith.</a:t>
            </a:r>
          </a:p>
          <a:p>
            <a:r>
              <a:rPr lang="en-US" sz="3200" dirty="0" smtClean="0">
                <a:solidFill>
                  <a:schemeClr val="bg1"/>
                </a:solidFill>
              </a:rPr>
              <a:t>“Everybody </a:t>
            </a:r>
            <a:r>
              <a:rPr lang="en-US" sz="3200" dirty="0">
                <a:solidFill>
                  <a:schemeClr val="bg1"/>
                </a:solidFill>
              </a:rPr>
              <a:t>Wants to Go to Heaven” (Kenny Chesney</a:t>
            </a:r>
            <a:r>
              <a:rPr lang="en-US" sz="3200" dirty="0" smtClean="0">
                <a:solidFill>
                  <a:schemeClr val="bg1"/>
                </a:solidFill>
              </a:rPr>
              <a:t>) - reflects </a:t>
            </a:r>
            <a:r>
              <a:rPr lang="en-US" sz="3200" dirty="0">
                <a:solidFill>
                  <a:schemeClr val="bg1"/>
                </a:solidFill>
              </a:rPr>
              <a:t>worldliness and unbelief.</a:t>
            </a:r>
          </a:p>
          <a:p>
            <a:endParaRPr lang="en-US" dirty="0"/>
          </a:p>
        </p:txBody>
      </p:sp>
    </p:spTree>
    <p:extLst>
      <p:ext uri="{BB962C8B-B14F-4D97-AF65-F5344CB8AC3E}">
        <p14:creationId xmlns:p14="http://schemas.microsoft.com/office/powerpoint/2010/main" val="36046827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21" y="800100"/>
            <a:ext cx="9090085" cy="4677370"/>
          </a:xfrm>
        </p:spPr>
        <p:txBody>
          <a:bodyPr>
            <a:noAutofit/>
          </a:bodyPr>
          <a:lstStyle/>
          <a:p>
            <a:pPr marL="68580" indent="0">
              <a:buNone/>
            </a:pPr>
            <a:r>
              <a:rPr lang="en-US" sz="2700" i="1" dirty="0" smtClean="0">
                <a:solidFill>
                  <a:schemeClr val="bg1"/>
                </a:solidFill>
              </a:rPr>
              <a:t>“Do </a:t>
            </a:r>
            <a:r>
              <a:rPr lang="en-US" sz="2700" i="1" dirty="0">
                <a:solidFill>
                  <a:schemeClr val="bg1"/>
                </a:solidFill>
              </a:rPr>
              <a:t>not be deceived, God is not mocked; for whatever a man sows, that he will also reap. 8 For he who sows to his flesh will of the flesh reap corruption, but he who sows to the Spirit will of the Spirit reap everlasting life. 9 And let us not grow weary while doing good, for in due season we shall reap if we do not lose heart. 10 Therefore, as we have opportunity, let us do good to all, especially to those who are of the household of faith</a:t>
            </a:r>
            <a:r>
              <a:rPr lang="en-US" sz="2700" i="1" dirty="0" smtClean="0">
                <a:solidFill>
                  <a:schemeClr val="bg1"/>
                </a:solidFill>
              </a:rPr>
              <a:t>.” – Galatians 6:7-10</a:t>
            </a:r>
            <a:endParaRPr lang="en-US" sz="2700" i="1" dirty="0">
              <a:solidFill>
                <a:schemeClr val="bg1"/>
              </a:solidFill>
            </a:endParaRP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“Life Affects Our Eternity” </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4576352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3735"/>
            <a:ext cx="9090085" cy="4677370"/>
          </a:xfrm>
        </p:spPr>
        <p:txBody>
          <a:bodyPr>
            <a:noAutofit/>
          </a:bodyPr>
          <a:lstStyle/>
          <a:p>
            <a:pPr marL="68580" indent="0" algn="ctr">
              <a:buNone/>
            </a:pPr>
            <a:r>
              <a:rPr lang="en-US" sz="3200" i="1" dirty="0" smtClean="0">
                <a:solidFill>
                  <a:schemeClr val="bg1"/>
                </a:solidFill>
              </a:rPr>
              <a:t>‘Don’t </a:t>
            </a:r>
            <a:r>
              <a:rPr lang="en-US" sz="3200" i="1" dirty="0">
                <a:solidFill>
                  <a:schemeClr val="bg1"/>
                </a:solidFill>
              </a:rPr>
              <a:t>you </a:t>
            </a:r>
            <a:r>
              <a:rPr lang="en-US" sz="3200" i="1" dirty="0" err="1">
                <a:solidFill>
                  <a:schemeClr val="bg1"/>
                </a:solidFill>
              </a:rPr>
              <a:t>wanna</a:t>
            </a:r>
            <a:r>
              <a:rPr lang="en-US" sz="3200" i="1" dirty="0">
                <a:solidFill>
                  <a:schemeClr val="bg1"/>
                </a:solidFill>
              </a:rPr>
              <a:t> hear him call your name</a:t>
            </a:r>
          </a:p>
          <a:p>
            <a:pPr marL="68580" indent="0" algn="ctr">
              <a:buNone/>
            </a:pPr>
            <a:r>
              <a:rPr lang="en-US" sz="3200" i="1" dirty="0">
                <a:solidFill>
                  <a:schemeClr val="bg1"/>
                </a:solidFill>
              </a:rPr>
              <a:t>When you’re </a:t>
            </a:r>
            <a:r>
              <a:rPr lang="en-US" sz="3200" i="1" dirty="0" err="1">
                <a:solidFill>
                  <a:schemeClr val="bg1"/>
                </a:solidFill>
              </a:rPr>
              <a:t>standin</a:t>
            </a:r>
            <a:r>
              <a:rPr lang="en-US" sz="3200" i="1" dirty="0">
                <a:solidFill>
                  <a:schemeClr val="bg1"/>
                </a:solidFill>
              </a:rPr>
              <a:t>’ at the pearly gates</a:t>
            </a:r>
          </a:p>
          <a:p>
            <a:pPr marL="68580" indent="0" algn="ctr">
              <a:buNone/>
            </a:pPr>
            <a:r>
              <a:rPr lang="en-US" sz="3200" i="1" dirty="0">
                <a:solidFill>
                  <a:schemeClr val="bg1"/>
                </a:solidFill>
              </a:rPr>
              <a:t>I told the preacher, “Yes I do”</a:t>
            </a:r>
          </a:p>
          <a:p>
            <a:pPr marL="68580" indent="0" algn="ctr">
              <a:buNone/>
            </a:pPr>
            <a:r>
              <a:rPr lang="en-US" sz="3200" i="1" dirty="0">
                <a:solidFill>
                  <a:schemeClr val="bg1"/>
                </a:solidFill>
              </a:rPr>
              <a:t>But I hope they don’t call today</a:t>
            </a:r>
          </a:p>
          <a:p>
            <a:pPr marL="68580" indent="0" algn="ctr">
              <a:buNone/>
            </a:pPr>
            <a:r>
              <a:rPr lang="en-US" sz="3200" i="1" dirty="0">
                <a:solidFill>
                  <a:schemeClr val="bg1"/>
                </a:solidFill>
              </a:rPr>
              <a:t>I </a:t>
            </a:r>
            <a:r>
              <a:rPr lang="en-US" sz="3200" i="1" dirty="0" err="1">
                <a:solidFill>
                  <a:schemeClr val="bg1"/>
                </a:solidFill>
              </a:rPr>
              <a:t>ain’t</a:t>
            </a:r>
            <a:r>
              <a:rPr lang="en-US" sz="3200" i="1" dirty="0">
                <a:solidFill>
                  <a:schemeClr val="bg1"/>
                </a:solidFill>
              </a:rPr>
              <a:t> </a:t>
            </a:r>
            <a:r>
              <a:rPr lang="en-US" sz="3200" i="1" dirty="0" smtClean="0">
                <a:solidFill>
                  <a:schemeClr val="bg1"/>
                </a:solidFill>
              </a:rPr>
              <a:t>ready’</a:t>
            </a:r>
            <a:endParaRPr lang="en-US" sz="3200" i="1" dirty="0">
              <a:solidFill>
                <a:schemeClr val="bg1"/>
              </a:solidFill>
            </a:endParaRPr>
          </a:p>
        </p:txBody>
      </p:sp>
      <p:sp>
        <p:nvSpPr>
          <p:cNvPr id="4" name="Rectangle 3"/>
          <p:cNvSpPr/>
          <p:nvPr/>
        </p:nvSpPr>
        <p:spPr>
          <a:xfrm>
            <a:off x="381000" y="0"/>
            <a:ext cx="8185030" cy="1754326"/>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“Everybody Wants To Go To Heaven”</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92535393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14" y="723900"/>
            <a:ext cx="9090085" cy="4677370"/>
          </a:xfrm>
        </p:spPr>
        <p:txBody>
          <a:bodyPr>
            <a:noAutofit/>
          </a:bodyPr>
          <a:lstStyle/>
          <a:p>
            <a:pPr marL="68580" indent="0">
              <a:buNone/>
            </a:pPr>
            <a:r>
              <a:rPr lang="en-US" sz="2700" i="1" dirty="0">
                <a:solidFill>
                  <a:schemeClr val="bg1"/>
                </a:solidFill>
              </a:rPr>
              <a:t>“So he who had received five talents came and brought five other talents, saying, ‘Lord, you delivered to me five talents; look, I have gained five more talents besides them.’ 21 His lord said to him, ‘Well done, good and faithful servant; you were faithful over a few things, I will make you ruler over many things. Enter into the joy of your lord.’ </a:t>
            </a:r>
            <a:endParaRPr lang="en-US" sz="2700" i="1" dirty="0" smtClean="0">
              <a:solidFill>
                <a:schemeClr val="bg1"/>
              </a:solidFill>
            </a:endParaRPr>
          </a:p>
          <a:p>
            <a:pPr marL="68580" indent="0">
              <a:buNone/>
            </a:pPr>
            <a:r>
              <a:rPr lang="en-US" sz="2700" i="1" dirty="0">
                <a:solidFill>
                  <a:schemeClr val="bg1"/>
                </a:solidFill>
              </a:rPr>
              <a:t>34 Then the King will say to those on His right hand, ‘Come, you blessed of My Father, inherit the kingdom prepared for you from the foundation of the world:</a:t>
            </a:r>
          </a:p>
        </p:txBody>
      </p:sp>
      <p:sp>
        <p:nvSpPr>
          <p:cNvPr id="4" name="Rectangle 3"/>
          <p:cNvSpPr/>
          <p:nvPr/>
        </p:nvSpPr>
        <p:spPr>
          <a:xfrm>
            <a:off x="381000" y="0"/>
            <a:ext cx="8185030" cy="923330"/>
          </a:xfrm>
          <a:prstGeom prst="rect">
            <a:avLst/>
          </a:prstGeom>
          <a:noFill/>
        </p:spPr>
        <p:txBody>
          <a:bodyPr wrap="square" lIns="91440" tIns="45720" rIns="91440" bIns="45720">
            <a:spAutoFit/>
          </a:bodyPr>
          <a:lstStyle/>
          <a:p>
            <a:pPr algn="ct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Matthew 25:20-21, 34</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9560013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158</TotalTime>
  <Words>2071</Words>
  <Application>Microsoft Office PowerPoint</Application>
  <PresentationFormat>On-screen Show (16:10)</PresentationFormat>
  <Paragraphs>92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“Ain’t No Hurry”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25</cp:revision>
  <dcterms:created xsi:type="dcterms:W3CDTF">2012-05-11T20:48:02Z</dcterms:created>
  <dcterms:modified xsi:type="dcterms:W3CDTF">2012-05-11T23:26:42Z</dcterms:modified>
</cp:coreProperties>
</file>