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317" r:id="rId3"/>
    <p:sldId id="258" r:id="rId4"/>
    <p:sldId id="311" r:id="rId5"/>
    <p:sldId id="351" r:id="rId6"/>
    <p:sldId id="318" r:id="rId7"/>
    <p:sldId id="319" r:id="rId8"/>
    <p:sldId id="352" r:id="rId9"/>
    <p:sldId id="331" r:id="rId10"/>
    <p:sldId id="353" r:id="rId11"/>
    <p:sldId id="334" r:id="rId12"/>
    <p:sldId id="310" r:id="rId13"/>
    <p:sldId id="335" r:id="rId14"/>
    <p:sldId id="354" r:id="rId15"/>
    <p:sldId id="333" r:id="rId16"/>
    <p:sldId id="336" r:id="rId17"/>
    <p:sldId id="337" r:id="rId18"/>
    <p:sldId id="355" r:id="rId19"/>
    <p:sldId id="339" r:id="rId20"/>
    <p:sldId id="356" r:id="rId21"/>
    <p:sldId id="340" r:id="rId22"/>
    <p:sldId id="341" r:id="rId23"/>
    <p:sldId id="338" r:id="rId24"/>
    <p:sldId id="357" r:id="rId25"/>
    <p:sldId id="358" r:id="rId26"/>
    <p:sldId id="359" r:id="rId27"/>
    <p:sldId id="332" r:id="rId28"/>
    <p:sldId id="34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71" autoAdjust="0"/>
  </p:normalViewPr>
  <p:slideViewPr>
    <p:cSldViewPr>
      <p:cViewPr>
        <p:scale>
          <a:sx n="50" d="100"/>
          <a:sy n="50" d="100"/>
        </p:scale>
        <p:origin x="-10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9144000" cy="6858000"/>
          </a:xfrm>
        </p:grpSpPr>
        <p:sp>
          <p:nvSpPr>
            <p:cNvPr id="5" name="Rectangle 4"/>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90600" y="1017588"/>
            <a:ext cx="7178675" cy="483076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90600" y="1009650"/>
            <a:ext cx="7180263" cy="4832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 name="Picture 2" descr="C:\Users\Administrator\Desktop\Pushpin Dev\Assets\pushpinLeft.png"/>
          <p:cNvPicPr>
            <a:picLocks noChangeAspect="1" noChangeArrowheads="1"/>
          </p:cNvPicPr>
          <p:nvPr/>
        </p:nvPicPr>
        <p:blipFill>
          <a:blip r:embed="rId3"/>
          <a:srcRect/>
          <a:stretch>
            <a:fillRect/>
          </a:stretch>
        </p:blipFill>
        <p:spPr bwMode="auto">
          <a:xfrm rot="1435684">
            <a:off x="769938" y="701675"/>
            <a:ext cx="566737" cy="568325"/>
          </a:xfrm>
          <a:prstGeom prst="rect">
            <a:avLst/>
          </a:prstGeom>
          <a:noFill/>
          <a:ln w="9525">
            <a:noFill/>
            <a:miter lim="800000"/>
            <a:headEnd/>
            <a:tailEnd/>
          </a:ln>
        </p:spPr>
      </p:pic>
      <p:pic>
        <p:nvPicPr>
          <p:cNvPr id="11" name="Picture 2" descr="C:\Users\Administrator\Desktop\Pushpin Dev\Assets\pushpinLeft.png"/>
          <p:cNvPicPr>
            <a:picLocks noChangeAspect="1" noChangeArrowheads="1"/>
          </p:cNvPicPr>
          <p:nvPr/>
        </p:nvPicPr>
        <p:blipFill>
          <a:blip r:embed="rId3"/>
          <a:srcRect/>
          <a:stretch>
            <a:fillRect/>
          </a:stretch>
        </p:blipFill>
        <p:spPr bwMode="auto">
          <a:xfrm rot="4096196">
            <a:off x="7854950" y="749300"/>
            <a:ext cx="566738" cy="566738"/>
          </a:xfrm>
          <a:prstGeom prst="rect">
            <a:avLst/>
          </a:prstGeom>
          <a:noFill/>
          <a:ln w="9525">
            <a:noFill/>
            <a:miter lim="800000"/>
            <a:headEnd/>
            <a:tailEnd/>
          </a:ln>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a:xfrm>
            <a:off x="6770688" y="5357813"/>
            <a:ext cx="1214437" cy="365125"/>
          </a:xfrm>
        </p:spPr>
        <p:txBody>
          <a:bodyPr/>
          <a:lstStyle>
            <a:lvl1pPr>
              <a:defRPr/>
            </a:lvl1pPr>
          </a:lstStyle>
          <a:p>
            <a:pPr>
              <a:defRPr/>
            </a:pPr>
            <a:fld id="{F511C831-C7A1-4C4E-AA86-547025903B83}" type="datetime1">
              <a:rPr lang="en-US"/>
              <a:pPr>
                <a:defRPr/>
              </a:pPr>
              <a:t>8/3/2011</a:t>
            </a:fld>
            <a:endParaRPr lang="en-US" dirty="0"/>
          </a:p>
        </p:txBody>
      </p:sp>
      <p:sp>
        <p:nvSpPr>
          <p:cNvPr id="13" name="Footer Placeholder 4"/>
          <p:cNvSpPr>
            <a:spLocks noGrp="1"/>
          </p:cNvSpPr>
          <p:nvPr>
            <p:ph type="ftr" sz="quarter" idx="11"/>
          </p:nvPr>
        </p:nvSpPr>
        <p:spPr>
          <a:xfrm>
            <a:off x="1174750" y="5357813"/>
            <a:ext cx="5033963" cy="365125"/>
          </a:xfrm>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6213475" y="5357813"/>
            <a:ext cx="554038" cy="365125"/>
          </a:xfrm>
        </p:spPr>
        <p:txBody>
          <a:bodyPr/>
          <a:lstStyle>
            <a:lvl1pPr algn="ctr">
              <a:defRPr/>
            </a:lvl1pPr>
          </a:lstStyle>
          <a:p>
            <a:pPr>
              <a:defRPr/>
            </a:pPr>
            <a:fld id="{35ECBDDB-11F5-480E-B447-FA3BB123C172}" type="slidenum">
              <a:rPr lang="en-US"/>
              <a:pPr>
                <a:defRPr/>
              </a:pPr>
              <a:t>‹#›</a:t>
            </a:fld>
            <a:endParaRPr lang="en-US"/>
          </a:p>
        </p:txBody>
      </p:sp>
      <p:pic>
        <p:nvPicPr>
          <p:cNvPr id="15" name="Picture 2"/>
          <p:cNvPicPr>
            <a:picLocks noChangeAspect="1" noChangeArrowheads="1"/>
          </p:cNvPicPr>
          <p:nvPr userDrawn="1"/>
        </p:nvPicPr>
        <p:blipFill>
          <a:blip r:embed="rId4"/>
          <a:srcRect/>
          <a:stretch>
            <a:fillRect/>
          </a:stretch>
        </p:blipFill>
        <p:spPr bwMode="auto">
          <a:xfrm>
            <a:off x="0" y="0"/>
            <a:ext cx="9144000" cy="6869744"/>
          </a:xfrm>
          <a:prstGeom prst="rect">
            <a:avLst/>
          </a:prstGeom>
          <a:ln>
            <a:noFill/>
          </a:ln>
          <a:effectLst>
            <a:softEdge rad="112500"/>
          </a:effectLst>
        </p:spPr>
      </p:pic>
    </p:spTree>
  </p:cSld>
  <p:clrMapOvr>
    <a:masterClrMapping/>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B8DFCC-EB6C-4145-A539-3040B41FA5E9}" type="slidenum">
              <a:rPr lang="en-US"/>
              <a:pPr>
                <a:defRPr/>
              </a:pPr>
              <a:t>‹#›</a:t>
            </a:fld>
            <a:endParaRPr lang="en-US"/>
          </a:p>
        </p:txBody>
      </p:sp>
    </p:spTree>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8CF650-55E0-4884-B40B-0798E58A8EE8}" type="slidenum">
              <a:rPr lang="en-US"/>
              <a:pPr>
                <a:defRPr/>
              </a:pPr>
              <a:t>‹#›</a:t>
            </a:fld>
            <a:endParaRPr lang="en-US"/>
          </a:p>
        </p:txBody>
      </p:sp>
    </p:spTree>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D0631D-4B11-476F-B912-5B0C7D38BC7B}" type="slidenum">
              <a:rPr lang="en-US"/>
              <a:pPr>
                <a:defRPr/>
              </a:pPr>
              <a:t>‹#›</a:t>
            </a:fld>
            <a:endParaRPr lang="en-US"/>
          </a:p>
        </p:txBody>
      </p:sp>
    </p:spTree>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9342FC-EB53-4D94-9E40-2AB072C68E21}" type="slidenum">
              <a:rPr lang="en-US"/>
              <a:pPr>
                <a:defRPr/>
              </a:pPr>
              <a:t>‹#›</a:t>
            </a:fld>
            <a:endParaRPr lang="en-US"/>
          </a:p>
        </p:txBody>
      </p:sp>
    </p:spTree>
  </p:cSld>
  <p:clrMapOvr>
    <a:masterClrMapping/>
  </p:clrMapOvr>
  <p:transition>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9017FBCC-0447-4CD2-9792-4BFB6CAE07CA}" type="slidenum">
              <a:rPr lang="en-US"/>
              <a:pPr>
                <a:defRPr/>
              </a:pPr>
              <a:t>‹#›</a:t>
            </a:fld>
            <a:endParaRPr lang="en-US"/>
          </a:p>
        </p:txBody>
      </p:sp>
    </p:spTree>
  </p:cSld>
  <p:clrMapOvr>
    <a:masterClrMapping/>
  </p:clrMapOvr>
  <p:transition>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4E650486-04FE-4C7C-99DA-2D5E735B3157}" type="slidenum">
              <a:rPr lang="en-US"/>
              <a:pPr>
                <a:defRPr/>
              </a:pPr>
              <a:t>‹#›</a:t>
            </a:fld>
            <a:endParaRPr lang="en-US"/>
          </a:p>
        </p:txBody>
      </p:sp>
    </p:spTree>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E5C7968-3D33-4A8F-957A-465EB675EDB7}" type="slidenum">
              <a:rPr lang="en-US"/>
              <a:pPr>
                <a:defRPr/>
              </a:pPr>
              <a:t>‹#›</a:t>
            </a:fld>
            <a:endParaRPr lang="en-US"/>
          </a:p>
        </p:txBody>
      </p:sp>
    </p:spTree>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B3DCD5A-1795-4963-AAD3-D0CFBE490E47}" type="slidenum">
              <a:rPr lang="en-US"/>
              <a:pPr>
                <a:defRPr/>
              </a:pPr>
              <a:t>‹#›</a:t>
            </a:fld>
            <a:endParaRPr lang="en-US"/>
          </a:p>
        </p:txBody>
      </p:sp>
    </p:spTree>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pPr>
              <a:defRPr/>
            </a:pPr>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pPr>
              <a:defRPr/>
            </a:pPr>
            <a:fld id="{ECFD0DDF-31D0-4217-BB86-0A114E7C1825}" type="slidenum">
              <a:rPr lang="en-US"/>
              <a:pPr>
                <a:defRPr/>
              </a:pPr>
              <a:t>‹#›</a:t>
            </a:fld>
            <a:endParaRPr lang="en-US"/>
          </a:p>
        </p:txBody>
      </p:sp>
    </p:spTree>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pPr>
              <a:defRPr/>
            </a:pPr>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pPr>
              <a:defRPr/>
            </a:pPr>
            <a:fld id="{6649FEEC-B22D-4553-9A78-68341AC751BF}" type="slidenum">
              <a:rPr lang="en-US"/>
              <a:pPr>
                <a:defRPr/>
              </a:pPr>
              <a:t>‹#›</a:t>
            </a:fld>
            <a:endParaRPr lang="en-US"/>
          </a:p>
        </p:txBody>
      </p:sp>
    </p:spTree>
  </p:cSld>
  <p:clrMapOvr>
    <a:masterClrMapping/>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731838" y="576263"/>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2" name="Picture 2" descr="C:\Users\Administrator\Desktop\Pushpin Dev\Assets\pushpinLeft.png"/>
          <p:cNvPicPr>
            <a:picLocks noChangeAspect="1" noChangeArrowheads="1"/>
          </p:cNvPicPr>
          <p:nvPr/>
        </p:nvPicPr>
        <p:blipFill>
          <a:blip r:embed="rId14"/>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4"/>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lIns="91440" tIns="45720" rIns="91440" bIns="45720" rtlCol="0" anchor="ctr"/>
          <a:lstStyle>
            <a:lvl1pPr algn="r">
              <a:defRPr sz="1200">
                <a:solidFill>
                  <a:schemeClr val="tx2"/>
                </a:solidFill>
                <a:latin typeface="Rage Italic" pitchFamily="66" charset="0"/>
                <a:cs typeface="+mn-cs"/>
              </a:defRPr>
            </a:lvl1pPr>
          </a:lstStyle>
          <a:p>
            <a:pPr>
              <a:defRPr/>
            </a:pPr>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a:defRPr sz="1400">
                <a:solidFill>
                  <a:schemeClr val="tx2"/>
                </a:solidFill>
                <a:latin typeface="Rage Italic" pitchFamily="66" charset="0"/>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lIns="91440" tIns="45720" rIns="91440" bIns="45720" rtlCol="0" anchor="ctr"/>
          <a:lstStyle>
            <a:lvl1pPr algn="r">
              <a:defRPr sz="1400">
                <a:solidFill>
                  <a:schemeClr val="tx2"/>
                </a:solidFill>
                <a:latin typeface="Rage Italic" pitchFamily="66" charset="0"/>
                <a:cs typeface="+mn-cs"/>
              </a:defRPr>
            </a:lvl1pPr>
          </a:lstStyle>
          <a:p>
            <a:pPr>
              <a:defRPr/>
            </a:pPr>
            <a:fld id="{07CC7F17-8CD9-4C2C-8D07-24C9F701B9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1" r:id="rId3"/>
    <p:sldLayoutId id="2147483742" r:id="rId4"/>
    <p:sldLayoutId id="2147483743" r:id="rId5"/>
    <p:sldLayoutId id="2147483744" r:id="rId6"/>
    <p:sldLayoutId id="2147483745" r:id="rId7"/>
    <p:sldLayoutId id="2147483749" r:id="rId8"/>
    <p:sldLayoutId id="2147483750" r:id="rId9"/>
    <p:sldLayoutId id="2147483746" r:id="rId10"/>
    <p:sldLayoutId id="2147483747" r:id="rId11"/>
  </p:sldLayoutIdLst>
  <p:transition>
    <p:cover dir="u"/>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nstantia" pitchFamily="18" charset="0"/>
        </a:defRPr>
      </a:lvl2pPr>
      <a:lvl3pPr algn="ctr" rtl="0" eaLnBrk="0" fontAlgn="base" hangingPunct="0">
        <a:spcBef>
          <a:spcPct val="0"/>
        </a:spcBef>
        <a:spcAft>
          <a:spcPct val="0"/>
        </a:spcAft>
        <a:defRPr sz="4400">
          <a:solidFill>
            <a:schemeClr val="tx1"/>
          </a:solidFill>
          <a:latin typeface="Constantia" pitchFamily="18" charset="0"/>
        </a:defRPr>
      </a:lvl3pPr>
      <a:lvl4pPr algn="ctr" rtl="0" eaLnBrk="0" fontAlgn="base" hangingPunct="0">
        <a:spcBef>
          <a:spcPct val="0"/>
        </a:spcBef>
        <a:spcAft>
          <a:spcPct val="0"/>
        </a:spcAft>
        <a:defRPr sz="4400">
          <a:solidFill>
            <a:schemeClr val="tx1"/>
          </a:solidFill>
          <a:latin typeface="Constantia" pitchFamily="18" charset="0"/>
        </a:defRPr>
      </a:lvl4pPr>
      <a:lvl5pPr algn="ctr" rtl="0" eaLnBrk="0" fontAlgn="base" hangingPunct="0">
        <a:spcBef>
          <a:spcPct val="0"/>
        </a:spcBef>
        <a:spcAft>
          <a:spcPct val="0"/>
        </a:spcAft>
        <a:defRPr sz="4400">
          <a:solidFill>
            <a:schemeClr val="tx1"/>
          </a:solidFill>
          <a:latin typeface="Constant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2"/>
        </a:buClr>
        <a:buSzPct val="85000"/>
        <a:buFont typeface="Brush Script MT" pitchFamily="66" charset="0"/>
        <a:buChar char="O"/>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3pPr>
      <a:lvl4pPr marL="1279525" indent="-228600" algn="l" rtl="0" eaLnBrk="0" fontAlgn="base" hangingPunct="0">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4pPr>
      <a:lvl5pPr marL="1644650" indent="-228600" algn="l" rtl="0" eaLnBrk="0" fontAlgn="base" hangingPunct="0">
        <a:spcBef>
          <a:spcPct val="20000"/>
        </a:spcBef>
        <a:spcAft>
          <a:spcPct val="0"/>
        </a:spcAft>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143000" y="457200"/>
            <a:ext cx="6858000" cy="990600"/>
          </a:xfrm>
        </p:spPr>
        <p:txBody>
          <a:bodyPr>
            <a:normAutofit/>
          </a:bodyPr>
          <a:lstStyle/>
          <a:p>
            <a:pPr eaLnBrk="1" hangingPunct="1"/>
            <a:r>
              <a:rPr lang="en-US" sz="5400" b="1" i="1" dirty="0" smtClean="0">
                <a:solidFill>
                  <a:schemeClr val="bg1"/>
                </a:solidFill>
                <a:effectLst>
                  <a:outerShdw blurRad="38100" dist="38100" dir="2700000" algn="tl">
                    <a:srgbClr val="000000">
                      <a:alpha val="43137"/>
                    </a:srgbClr>
                  </a:outerShdw>
                </a:effectLst>
              </a:rPr>
              <a:t>“Epistles of Christ”</a:t>
            </a:r>
          </a:p>
        </p:txBody>
      </p:sp>
    </p:spTree>
  </p:cSld>
  <p:clrMapOvr>
    <a:masterClrMapping/>
  </p:clrMapOvr>
  <p:transition>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09600"/>
            <a:ext cx="7620000" cy="5715000"/>
          </a:xfrm>
        </p:spPr>
        <p:txBody>
          <a:bodyPr/>
          <a:lstStyle/>
          <a:p>
            <a:r>
              <a:rPr lang="en-US" sz="3200" b="1" dirty="0" smtClean="0"/>
              <a:t>We are epistles that are being read, and it is the reader that is being influenced!</a:t>
            </a:r>
          </a:p>
          <a:p>
            <a:r>
              <a:rPr lang="en-US" sz="3200" b="1" dirty="0" smtClean="0"/>
              <a:t>What are we influencing them to be?</a:t>
            </a:r>
          </a:p>
          <a:p>
            <a:r>
              <a:rPr lang="en-US" sz="3200" b="1" dirty="0" smtClean="0"/>
              <a:t>For better or for worse?</a:t>
            </a:r>
            <a:endParaRPr lang="en-US" sz="3200" dirty="0"/>
          </a:p>
          <a:p>
            <a:pPr marL="0" indent="0">
              <a:buNone/>
            </a:pPr>
            <a:endParaRPr lang="en-US" sz="2600" dirty="0"/>
          </a:p>
        </p:txBody>
      </p:sp>
    </p:spTree>
    <p:extLst>
      <p:ext uri="{BB962C8B-B14F-4D97-AF65-F5344CB8AC3E}">
        <p14:creationId xmlns:p14="http://schemas.microsoft.com/office/powerpoint/2010/main" val="2654899416"/>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down)">
                                      <p:cBhvr>
                                        <p:cTn id="17" dur="5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990600" y="533400"/>
            <a:ext cx="7010400" cy="2514600"/>
          </a:xfrm>
        </p:spPr>
        <p:txBody>
          <a:bodyPr>
            <a:normAutofit fontScale="90000"/>
          </a:bodyPr>
          <a:lstStyle/>
          <a:p>
            <a:r>
              <a:rPr lang="en-US" sz="4400" b="1" i="1" dirty="0" smtClean="0">
                <a:solidFill>
                  <a:schemeClr val="bg1"/>
                </a:solidFill>
              </a:rPr>
              <a:t>III. It Is Epistles That Are Written For The Good                    Of Others!</a:t>
            </a:r>
            <a:r>
              <a:rPr lang="en-US" sz="2800" b="1" i="1" dirty="0">
                <a:solidFill>
                  <a:schemeClr val="bg1"/>
                </a:solidFill>
              </a:rPr>
              <a:t/>
            </a:r>
            <a:br>
              <a:rPr lang="en-US" sz="2800" b="1" i="1" dirty="0">
                <a:solidFill>
                  <a:schemeClr val="bg1"/>
                </a:solidFill>
              </a:rPr>
            </a:br>
            <a:endParaRPr lang="en-US" sz="2800" b="1" i="1" dirty="0">
              <a:solidFill>
                <a:schemeClr val="bg1"/>
              </a:solidFill>
            </a:endParaRPr>
          </a:p>
        </p:txBody>
      </p:sp>
    </p:spTree>
    <p:extLst>
      <p:ext uri="{BB962C8B-B14F-4D97-AF65-F5344CB8AC3E}">
        <p14:creationId xmlns:p14="http://schemas.microsoft.com/office/powerpoint/2010/main" val="1918720820"/>
      </p:ext>
    </p:extLst>
  </p:cSld>
  <p:clrMapOvr>
    <a:masterClrMapping/>
  </p:clrMapOvr>
  <p:transition>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5486400"/>
          </a:xfrm>
        </p:spPr>
        <p:txBody>
          <a:bodyPr/>
          <a:lstStyle/>
          <a:p>
            <a:r>
              <a:rPr lang="en-US" sz="3000" b="1" cap="small" dirty="0" smtClean="0"/>
              <a:t>A basic fundamental principle of </a:t>
            </a:r>
            <a:r>
              <a:rPr lang="en-US" sz="3000" b="1" cap="small" dirty="0" err="1" smtClean="0"/>
              <a:t>christianity</a:t>
            </a:r>
            <a:r>
              <a:rPr lang="en-US" sz="3000" b="1" cap="small" dirty="0" smtClean="0"/>
              <a:t> is the denial of self! Luke 9:23</a:t>
            </a:r>
          </a:p>
          <a:p>
            <a:r>
              <a:rPr lang="en-US" sz="3000" b="1" cap="small" dirty="0" smtClean="0"/>
              <a:t>Someone has said, “when self-denial goes out of fashion, self-fulfillment takes its place”</a:t>
            </a:r>
          </a:p>
          <a:p>
            <a:r>
              <a:rPr lang="en-US" sz="3000" b="1" cap="small" dirty="0" smtClean="0"/>
              <a:t>It is those who grasp selfishly at life that will lose it… but those who surrender their lives to Christ will save it! John 12:25</a:t>
            </a:r>
          </a:p>
          <a:p>
            <a:r>
              <a:rPr lang="en-US" sz="3000" b="1" cap="small" dirty="0" err="1" smtClean="0"/>
              <a:t>Illust</a:t>
            </a:r>
            <a:r>
              <a:rPr lang="en-US" sz="3000" b="1" cap="small" dirty="0" smtClean="0"/>
              <a:t>: “John, Dave &amp; the mountain Lion”</a:t>
            </a:r>
            <a:endParaRPr lang="en-US" sz="2900" cap="small" dirty="0"/>
          </a:p>
          <a:p>
            <a:r>
              <a:rPr lang="en-US" sz="2800" dirty="0" smtClean="0"/>
              <a:t>Question: Do we seek out ways to help others, or do we seek out ways to help ourselves?</a:t>
            </a:r>
            <a:endParaRPr lang="en-US" sz="2800"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down)">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wipe(down)">
                                      <p:cBhvr>
                                        <p:cTn id="27"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486400"/>
          </a:xfrm>
        </p:spPr>
        <p:txBody>
          <a:bodyPr/>
          <a:lstStyle/>
          <a:p>
            <a:r>
              <a:rPr lang="en-US" sz="3000" b="1" cap="small" dirty="0" smtClean="0"/>
              <a:t>(1) Christ Lived for the good of others:</a:t>
            </a:r>
          </a:p>
          <a:p>
            <a:pPr lvl="1"/>
            <a:r>
              <a:rPr lang="en-US" sz="3000" b="1" cap="small" dirty="0" smtClean="0"/>
              <a:t>2 Cor. 8:9 – “For ye know the grace of our Lord Jesus Christ, that though he was rich, yet for your sakes he became poor, that ye through his poverty might be rich”</a:t>
            </a:r>
            <a:endParaRPr lang="en-US" sz="3000" i="1" dirty="0"/>
          </a:p>
          <a:p>
            <a:r>
              <a:rPr lang="en-US" sz="3000" b="1" dirty="0" smtClean="0"/>
              <a:t>(2) Paul Also Lived For The Good Of Others:</a:t>
            </a:r>
          </a:p>
          <a:p>
            <a:pPr lvl="1"/>
            <a:r>
              <a:rPr lang="en-US" sz="3000" b="1" dirty="0" smtClean="0"/>
              <a:t>2 Cor. 12:15 – “And I will very gladly spend and be spent for you: though the more abundantly I love you, the less I be loved.”</a:t>
            </a:r>
            <a:endParaRPr lang="en-US" sz="3000" b="1" dirty="0"/>
          </a:p>
        </p:txBody>
      </p:sp>
    </p:spTree>
    <p:extLst>
      <p:ext uri="{BB962C8B-B14F-4D97-AF65-F5344CB8AC3E}">
        <p14:creationId xmlns:p14="http://schemas.microsoft.com/office/powerpoint/2010/main" val="185525289"/>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wipe(down)">
                                      <p:cBhvr>
                                        <p:cTn id="10" dur="500"/>
                                        <p:tgtEl>
                                          <p:spTgt spid="573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7347">
                                            <p:txEl>
                                              <p:pRg st="3" end="3"/>
                                            </p:txEl>
                                          </p:spTgt>
                                        </p:tgtEl>
                                        <p:attrNameLst>
                                          <p:attrName>style.visibility</p:attrName>
                                        </p:attrNameLst>
                                      </p:cBhvr>
                                      <p:to>
                                        <p:strVal val="visible"/>
                                      </p:to>
                                    </p:set>
                                    <p:animEffect transition="in" filter="wipe(down)">
                                      <p:cBhvr>
                                        <p:cTn id="18"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486400"/>
          </a:xfrm>
        </p:spPr>
        <p:txBody>
          <a:bodyPr/>
          <a:lstStyle/>
          <a:p>
            <a:r>
              <a:rPr lang="en-US" sz="2900" b="1" cap="small" dirty="0" smtClean="0"/>
              <a:t>(3) Do Not The Scriptures say:</a:t>
            </a:r>
          </a:p>
          <a:p>
            <a:pPr lvl="1"/>
            <a:r>
              <a:rPr lang="en-US" sz="2900" b="1" cap="small" dirty="0" smtClean="0"/>
              <a:t>“We then that are strong ought to bear the infirmities of the weak” – Rom. 15:1</a:t>
            </a:r>
          </a:p>
          <a:p>
            <a:pPr lvl="1"/>
            <a:r>
              <a:rPr lang="en-US" sz="2900" b="1" cap="small" dirty="0" smtClean="0"/>
              <a:t>“Love… </a:t>
            </a:r>
            <a:r>
              <a:rPr lang="en-US" sz="2900" b="1" cap="small" dirty="0" err="1" smtClean="0"/>
              <a:t>seeketh</a:t>
            </a:r>
            <a:r>
              <a:rPr lang="en-US" sz="2900" b="1" cap="small" dirty="0" smtClean="0"/>
              <a:t> not her own” – 1 Cor. 13:5</a:t>
            </a:r>
          </a:p>
          <a:p>
            <a:pPr marL="0" indent="0">
              <a:buNone/>
            </a:pPr>
            <a:endParaRPr lang="en-US" sz="3000" b="1" dirty="0"/>
          </a:p>
        </p:txBody>
      </p:sp>
    </p:spTree>
    <p:extLst>
      <p:ext uri="{BB962C8B-B14F-4D97-AF65-F5344CB8AC3E}">
        <p14:creationId xmlns:p14="http://schemas.microsoft.com/office/powerpoint/2010/main" val="1047734492"/>
      </p:ext>
    </p:extLst>
  </p:cSld>
  <p:clrMapOvr>
    <a:masterClrMapping/>
  </p:clrMapOvr>
  <p:transition>
    <p:cover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066800" y="-152400"/>
            <a:ext cx="7315200" cy="2895600"/>
          </a:xfrm>
        </p:spPr>
        <p:txBody>
          <a:bodyPr>
            <a:normAutofit/>
          </a:bodyPr>
          <a:lstStyle/>
          <a:p>
            <a:pPr marL="0" indent="0"/>
            <a:r>
              <a:rPr lang="en-US" b="1" i="1" dirty="0" smtClean="0">
                <a:solidFill>
                  <a:schemeClr val="bg1"/>
                </a:solidFill>
              </a:rPr>
              <a:t>IV. Epistles Convey The Expression Of Their Authors</a:t>
            </a:r>
            <a:endParaRPr lang="en-US" b="1" i="1" dirty="0">
              <a:solidFill>
                <a:schemeClr val="bg1"/>
              </a:solidFill>
            </a:endParaRPr>
          </a:p>
        </p:txBody>
      </p:sp>
    </p:spTree>
    <p:extLst>
      <p:ext uri="{BB962C8B-B14F-4D97-AF65-F5344CB8AC3E}">
        <p14:creationId xmlns:p14="http://schemas.microsoft.com/office/powerpoint/2010/main" val="1486424647"/>
      </p:ext>
    </p:extLst>
  </p:cSld>
  <p:clrMapOvr>
    <a:masterClrMapping/>
  </p:clrMapOvr>
  <p:transition>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486400"/>
          </a:xfrm>
        </p:spPr>
        <p:txBody>
          <a:bodyPr/>
          <a:lstStyle/>
          <a:p>
            <a:r>
              <a:rPr lang="en-US" sz="3200" b="1" cap="small" dirty="0" smtClean="0"/>
              <a:t>As the epistles of </a:t>
            </a:r>
            <a:r>
              <a:rPr lang="en-US" sz="3200" b="1" cap="small" dirty="0" err="1" smtClean="0"/>
              <a:t>christ</a:t>
            </a:r>
            <a:r>
              <a:rPr lang="en-US" sz="3200" b="1" cap="small" dirty="0" smtClean="0"/>
              <a:t>, we are to give an expression of </a:t>
            </a:r>
            <a:r>
              <a:rPr lang="en-US" sz="3200" b="1" cap="small" dirty="0" err="1" smtClean="0"/>
              <a:t>christ</a:t>
            </a:r>
            <a:r>
              <a:rPr lang="en-US" sz="3200" b="1" cap="small" dirty="0" smtClean="0"/>
              <a:t> to the world!</a:t>
            </a:r>
          </a:p>
          <a:p>
            <a:r>
              <a:rPr lang="en-US" sz="3200" b="1" cap="small" dirty="0" smtClean="0"/>
              <a:t>We are to have the mind of </a:t>
            </a:r>
            <a:r>
              <a:rPr lang="en-US" sz="3200" b="1" cap="small" dirty="0" err="1" smtClean="0"/>
              <a:t>christ</a:t>
            </a:r>
            <a:r>
              <a:rPr lang="en-US" sz="3200" b="1" cap="small" dirty="0" smtClean="0"/>
              <a:t>!</a:t>
            </a:r>
          </a:p>
          <a:p>
            <a:pPr lvl="1"/>
            <a:r>
              <a:rPr lang="en-US" sz="3000" b="1" cap="small" dirty="0" smtClean="0"/>
              <a:t>Phil. 2:5 “Let his mind be in you which was also in Christ </a:t>
            </a:r>
            <a:r>
              <a:rPr lang="en-US" sz="3000" b="1" cap="small" dirty="0" err="1" smtClean="0"/>
              <a:t>jesus</a:t>
            </a:r>
            <a:r>
              <a:rPr lang="en-US" sz="3000" b="1" cap="small" dirty="0" smtClean="0"/>
              <a:t>”</a:t>
            </a:r>
            <a:endParaRPr lang="en-US" sz="3000" b="1" cap="small" dirty="0"/>
          </a:p>
          <a:p>
            <a:r>
              <a:rPr lang="en-US" sz="3200" b="1" cap="small" dirty="0" smtClean="0"/>
              <a:t>We Are to have </a:t>
            </a:r>
            <a:r>
              <a:rPr lang="en-US" sz="3200" b="1" cap="small" dirty="0" err="1" smtClean="0"/>
              <a:t>christ</a:t>
            </a:r>
            <a:r>
              <a:rPr lang="en-US" sz="3200" b="1" cap="small" dirty="0" smtClean="0"/>
              <a:t> living in us!</a:t>
            </a:r>
            <a:endParaRPr lang="en-US" sz="3200" b="1" cap="small" dirty="0"/>
          </a:p>
          <a:p>
            <a:pPr lvl="1"/>
            <a:r>
              <a:rPr lang="en-US" sz="2600" dirty="0" smtClean="0"/>
              <a:t>Gal. 2:20 – “I am crucified with Christ; nevertheless I live; yet not I, but Christ </a:t>
            </a:r>
            <a:r>
              <a:rPr lang="en-US" sz="2600" dirty="0" err="1" smtClean="0"/>
              <a:t>liveth</a:t>
            </a:r>
            <a:r>
              <a:rPr lang="en-US" sz="2600" dirty="0" smtClean="0"/>
              <a:t> in me: and the life which I now live in the flesh, I live by the faith of the Son of God, who loved me and gave Himself for me.”</a:t>
            </a:r>
          </a:p>
          <a:p>
            <a:endParaRPr lang="en-US" sz="2800" dirty="0"/>
          </a:p>
        </p:txBody>
      </p:sp>
    </p:spTree>
    <p:extLst>
      <p:ext uri="{BB962C8B-B14F-4D97-AF65-F5344CB8AC3E}">
        <p14:creationId xmlns:p14="http://schemas.microsoft.com/office/powerpoint/2010/main" val="185525289"/>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7347">
                                            <p:txEl>
                                              <p:pRg st="3" end="3"/>
                                            </p:txEl>
                                          </p:spTgt>
                                        </p:tgtEl>
                                        <p:attrNameLst>
                                          <p:attrName>style.visibility</p:attrName>
                                        </p:attrNameLst>
                                      </p:cBhvr>
                                      <p:to>
                                        <p:strVal val="visible"/>
                                      </p:to>
                                    </p:set>
                                    <p:animEffect transition="in" filter="wipe(down)">
                                      <p:cBhvr>
                                        <p:cTn id="20" dur="500"/>
                                        <p:tgtEl>
                                          <p:spTgt spid="57347">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animEffect transition="in" filter="wipe(down)">
                                      <p:cBhvr>
                                        <p:cTn id="23"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410200"/>
          </a:xfrm>
        </p:spPr>
        <p:txBody>
          <a:bodyPr/>
          <a:lstStyle/>
          <a:p>
            <a:r>
              <a:rPr lang="en-US" sz="2700" b="1" cap="small" dirty="0" smtClean="0"/>
              <a:t>We are to magnify Christ in our lives!</a:t>
            </a:r>
          </a:p>
          <a:p>
            <a:pPr lvl="1"/>
            <a:r>
              <a:rPr lang="en-US" sz="2700" b="1" cap="small" dirty="0" smtClean="0"/>
              <a:t>Phil. 1:20 “… but that with all boldness, as always, so now also Christ shall be magnified in my body, whether it be of life or by death”</a:t>
            </a:r>
          </a:p>
          <a:p>
            <a:r>
              <a:rPr lang="en-US" sz="2700" b="1" cap="small" dirty="0" smtClean="0"/>
              <a:t>To have seen Christ was to have seen the Father! 	John 14:9</a:t>
            </a:r>
          </a:p>
          <a:p>
            <a:r>
              <a:rPr lang="en-US" sz="2700" b="1" cap="small" dirty="0" smtClean="0"/>
              <a:t>Correspondingly, to see a true </a:t>
            </a:r>
            <a:r>
              <a:rPr lang="en-US" sz="2700" b="1" cap="small" dirty="0" err="1" smtClean="0"/>
              <a:t>christian</a:t>
            </a:r>
            <a:r>
              <a:rPr lang="en-US" sz="2700" b="1" cap="small" dirty="0" smtClean="0"/>
              <a:t> is to see Christ!</a:t>
            </a:r>
          </a:p>
          <a:p>
            <a:r>
              <a:rPr lang="en-US" sz="2700" b="1" cap="small" dirty="0" smtClean="0"/>
              <a:t>Question: “Can others see Christ in me? </a:t>
            </a:r>
          </a:p>
          <a:p>
            <a:pPr lvl="1"/>
            <a:r>
              <a:rPr lang="en-US" sz="2700" b="1" cap="small" dirty="0" smtClean="0"/>
              <a:t>In my speech? In what I Do? In MY Attitude?</a:t>
            </a:r>
          </a:p>
          <a:p>
            <a:pPr lvl="1"/>
            <a:r>
              <a:rPr lang="en-US" sz="2700" b="1" cap="small" dirty="0" smtClean="0"/>
              <a:t>What impression of Christ do others get through my expression of Him?</a:t>
            </a:r>
            <a:endParaRPr lang="en-US" sz="2700" b="1" cap="small" dirty="0"/>
          </a:p>
          <a:p>
            <a:endParaRPr lang="en-US" sz="2800" b="1" cap="small" dirty="0"/>
          </a:p>
        </p:txBody>
      </p:sp>
    </p:spTree>
    <p:extLst>
      <p:ext uri="{BB962C8B-B14F-4D97-AF65-F5344CB8AC3E}">
        <p14:creationId xmlns:p14="http://schemas.microsoft.com/office/powerpoint/2010/main" val="185525289"/>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wipe(down)">
                                      <p:cBhvr>
                                        <p:cTn id="10" dur="500"/>
                                        <p:tgtEl>
                                          <p:spTgt spid="573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7347">
                                            <p:txEl>
                                              <p:pRg st="3" end="3"/>
                                            </p:txEl>
                                          </p:spTgt>
                                        </p:tgtEl>
                                        <p:attrNameLst>
                                          <p:attrName>style.visibility</p:attrName>
                                        </p:attrNameLst>
                                      </p:cBhvr>
                                      <p:to>
                                        <p:strVal val="visible"/>
                                      </p:to>
                                    </p:set>
                                    <p:animEffect transition="in" filter="wipe(down)">
                                      <p:cBhvr>
                                        <p:cTn id="20" dur="500"/>
                                        <p:tgtEl>
                                          <p:spTgt spid="573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7347">
                                            <p:txEl>
                                              <p:pRg st="4" end="4"/>
                                            </p:txEl>
                                          </p:spTgt>
                                        </p:tgtEl>
                                        <p:attrNameLst>
                                          <p:attrName>style.visibility</p:attrName>
                                        </p:attrNameLst>
                                      </p:cBhvr>
                                      <p:to>
                                        <p:strVal val="visible"/>
                                      </p:to>
                                    </p:set>
                                    <p:animEffect transition="in" filter="wipe(down)">
                                      <p:cBhvr>
                                        <p:cTn id="25" dur="500"/>
                                        <p:tgtEl>
                                          <p:spTgt spid="57347">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7347">
                                            <p:txEl>
                                              <p:pRg st="5" end="5"/>
                                            </p:txEl>
                                          </p:spTgt>
                                        </p:tgtEl>
                                        <p:attrNameLst>
                                          <p:attrName>style.visibility</p:attrName>
                                        </p:attrNameLst>
                                      </p:cBhvr>
                                      <p:to>
                                        <p:strVal val="visible"/>
                                      </p:to>
                                    </p:set>
                                    <p:animEffect transition="in" filter="wipe(down)">
                                      <p:cBhvr>
                                        <p:cTn id="28" dur="500"/>
                                        <p:tgtEl>
                                          <p:spTgt spid="57347">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7347">
                                            <p:txEl>
                                              <p:pRg st="6" end="6"/>
                                            </p:txEl>
                                          </p:spTgt>
                                        </p:tgtEl>
                                        <p:attrNameLst>
                                          <p:attrName>style.visibility</p:attrName>
                                        </p:attrNameLst>
                                      </p:cBhvr>
                                      <p:to>
                                        <p:strVal val="visible"/>
                                      </p:to>
                                    </p:set>
                                    <p:animEffect transition="in" filter="wipe(down)">
                                      <p:cBhvr>
                                        <p:cTn id="31" dur="5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914400" y="0"/>
            <a:ext cx="7315200" cy="2895600"/>
          </a:xfrm>
        </p:spPr>
        <p:txBody>
          <a:bodyPr>
            <a:normAutofit/>
          </a:bodyPr>
          <a:lstStyle/>
          <a:p>
            <a:pPr marL="0" indent="0"/>
            <a:r>
              <a:rPr lang="en-US" b="1" i="1" dirty="0" smtClean="0">
                <a:solidFill>
                  <a:schemeClr val="bg1"/>
                </a:solidFill>
              </a:rPr>
              <a:t>V. Epistles Bear the Signature Of Their Authors</a:t>
            </a:r>
            <a:endParaRPr lang="en-US" b="1" i="1" dirty="0">
              <a:solidFill>
                <a:schemeClr val="bg1"/>
              </a:solidFill>
            </a:endParaRPr>
          </a:p>
        </p:txBody>
      </p:sp>
    </p:spTree>
    <p:extLst>
      <p:ext uri="{BB962C8B-B14F-4D97-AF65-F5344CB8AC3E}">
        <p14:creationId xmlns:p14="http://schemas.microsoft.com/office/powerpoint/2010/main" val="2737764207"/>
      </p:ext>
    </p:extLst>
  </p:cSld>
  <p:clrMapOvr>
    <a:masterClrMapping/>
  </p:clrMapOvr>
  <p:transition>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410200"/>
          </a:xfrm>
        </p:spPr>
        <p:txBody>
          <a:bodyPr/>
          <a:lstStyle/>
          <a:p>
            <a:r>
              <a:rPr lang="en-US" sz="2800" b="1" cap="small" dirty="0" smtClean="0"/>
              <a:t>As epistles of Christ, we wear His name.</a:t>
            </a:r>
          </a:p>
          <a:p>
            <a:pPr lvl="1"/>
            <a:r>
              <a:rPr lang="en-US" sz="2600" b="1" cap="small" dirty="0" smtClean="0"/>
              <a:t>Acts 11:26 – “first called Christians…”</a:t>
            </a:r>
          </a:p>
          <a:p>
            <a:pPr lvl="1"/>
            <a:r>
              <a:rPr lang="en-US" sz="2600" b="1" cap="small" dirty="0" smtClean="0"/>
              <a:t>Acts 26:28 “Agrippa said to </a:t>
            </a:r>
            <a:r>
              <a:rPr lang="en-US" sz="2600" b="1" cap="small" dirty="0" err="1" smtClean="0"/>
              <a:t>paul</a:t>
            </a:r>
            <a:r>
              <a:rPr lang="en-US" sz="2600" b="1" cap="small" dirty="0" smtClean="0"/>
              <a:t>, almost thou </a:t>
            </a:r>
            <a:r>
              <a:rPr lang="en-US" sz="2600" b="1" cap="small" dirty="0" err="1" smtClean="0"/>
              <a:t>persuadest</a:t>
            </a:r>
            <a:r>
              <a:rPr lang="en-US" sz="2600" b="1" cap="small" dirty="0" smtClean="0"/>
              <a:t> me to be a Christian”</a:t>
            </a:r>
          </a:p>
          <a:p>
            <a:pPr lvl="1"/>
            <a:r>
              <a:rPr lang="en-US" sz="2600" b="1" cap="small" dirty="0" smtClean="0"/>
              <a:t>1 Pet. 4:16 “ye t if any suffer as a </a:t>
            </a:r>
            <a:r>
              <a:rPr lang="en-US" sz="2600" b="1" cap="small" dirty="0" err="1" smtClean="0"/>
              <a:t>christian</a:t>
            </a:r>
            <a:r>
              <a:rPr lang="en-US" sz="2600" b="1" cap="small" dirty="0" smtClean="0"/>
              <a:t>, let him not be ashamed, but let him glorify God on his behalf”</a:t>
            </a:r>
            <a:endParaRPr lang="en-US" sz="2600" b="1" cap="small" dirty="0"/>
          </a:p>
          <a:p>
            <a:pPr lvl="1"/>
            <a:r>
              <a:rPr lang="en-US" sz="2600" b="1" cap="small" dirty="0" smtClean="0"/>
              <a:t>Acts 4:11,12 </a:t>
            </a:r>
            <a:r>
              <a:rPr lang="en-US" sz="2600" b="1" cap="small" dirty="0"/>
              <a:t> </a:t>
            </a:r>
            <a:r>
              <a:rPr lang="en-US" sz="2600" b="1" cap="small" dirty="0" smtClean="0"/>
              <a:t>“salvation in no other Name!”</a:t>
            </a:r>
          </a:p>
          <a:p>
            <a:pPr lvl="1"/>
            <a:r>
              <a:rPr lang="en-US" sz="2600" b="1" cap="small" dirty="0" smtClean="0"/>
              <a:t>James 2:7 – A Noble Name!</a:t>
            </a:r>
          </a:p>
          <a:p>
            <a:r>
              <a:rPr lang="en-US" sz="2800" dirty="0" err="1" smtClean="0"/>
              <a:t>Illustr</a:t>
            </a:r>
            <a:r>
              <a:rPr lang="en-US" sz="2800" dirty="0" smtClean="0"/>
              <a:t>: Alexander The Great… </a:t>
            </a:r>
          </a:p>
          <a:p>
            <a:r>
              <a:rPr lang="en-US" sz="2800" dirty="0" smtClean="0"/>
              <a:t>Accordingly, let us live to reflect the true meaning of the name Christian!</a:t>
            </a:r>
            <a:endParaRPr lang="en-US" sz="2800" dirty="0"/>
          </a:p>
        </p:txBody>
      </p:sp>
    </p:spTree>
    <p:extLst>
      <p:ext uri="{BB962C8B-B14F-4D97-AF65-F5344CB8AC3E}">
        <p14:creationId xmlns:p14="http://schemas.microsoft.com/office/powerpoint/2010/main" val="3767149257"/>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wipe(down)">
                                      <p:cBhvr>
                                        <p:cTn id="10" dur="500"/>
                                        <p:tgtEl>
                                          <p:spTgt spid="57347">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7347">
                                            <p:txEl>
                                              <p:pRg st="2" end="2"/>
                                            </p:txEl>
                                          </p:spTgt>
                                        </p:tgtEl>
                                        <p:attrNameLst>
                                          <p:attrName>style.visibility</p:attrName>
                                        </p:attrNameLst>
                                      </p:cBhvr>
                                      <p:to>
                                        <p:strVal val="visible"/>
                                      </p:to>
                                    </p:set>
                                    <p:animEffect transition="in" filter="wipe(down)">
                                      <p:cBhvr>
                                        <p:cTn id="13" dur="500"/>
                                        <p:tgtEl>
                                          <p:spTgt spid="57347">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7347">
                                            <p:txEl>
                                              <p:pRg st="3" end="3"/>
                                            </p:txEl>
                                          </p:spTgt>
                                        </p:tgtEl>
                                        <p:attrNameLst>
                                          <p:attrName>style.visibility</p:attrName>
                                        </p:attrNameLst>
                                      </p:cBhvr>
                                      <p:to>
                                        <p:strVal val="visible"/>
                                      </p:to>
                                    </p:set>
                                    <p:animEffect transition="in" filter="wipe(down)">
                                      <p:cBhvr>
                                        <p:cTn id="16" dur="500"/>
                                        <p:tgtEl>
                                          <p:spTgt spid="57347">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animEffect transition="in" filter="wipe(down)">
                                      <p:cBhvr>
                                        <p:cTn id="19" dur="500"/>
                                        <p:tgtEl>
                                          <p:spTgt spid="57347">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7347">
                                            <p:txEl>
                                              <p:pRg st="5" end="5"/>
                                            </p:txEl>
                                          </p:spTgt>
                                        </p:tgtEl>
                                        <p:attrNameLst>
                                          <p:attrName>style.visibility</p:attrName>
                                        </p:attrNameLst>
                                      </p:cBhvr>
                                      <p:to>
                                        <p:strVal val="visible"/>
                                      </p:to>
                                    </p:set>
                                    <p:animEffect transition="in" filter="wipe(down)">
                                      <p:cBhvr>
                                        <p:cTn id="22" dur="500"/>
                                        <p:tgtEl>
                                          <p:spTgt spid="5734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7347">
                                            <p:txEl>
                                              <p:pRg st="6" end="6"/>
                                            </p:txEl>
                                          </p:spTgt>
                                        </p:tgtEl>
                                        <p:attrNameLst>
                                          <p:attrName>style.visibility</p:attrName>
                                        </p:attrNameLst>
                                      </p:cBhvr>
                                      <p:to>
                                        <p:strVal val="visible"/>
                                      </p:to>
                                    </p:set>
                                    <p:animEffect transition="in" filter="wipe(down)">
                                      <p:cBhvr>
                                        <p:cTn id="27" dur="500"/>
                                        <p:tgtEl>
                                          <p:spTgt spid="5734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7347">
                                            <p:txEl>
                                              <p:pRg st="7" end="7"/>
                                            </p:txEl>
                                          </p:spTgt>
                                        </p:tgtEl>
                                        <p:attrNameLst>
                                          <p:attrName>style.visibility</p:attrName>
                                        </p:attrNameLst>
                                      </p:cBhvr>
                                      <p:to>
                                        <p:strVal val="visible"/>
                                      </p:to>
                                    </p:set>
                                    <p:animEffect transition="in" filter="wipe(down)">
                                      <p:cBhvr>
                                        <p:cTn id="32" dur="500"/>
                                        <p:tgtEl>
                                          <p:spTgt spid="57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38200" y="762000"/>
            <a:ext cx="7543800" cy="5486400"/>
          </a:xfrm>
        </p:spPr>
        <p:txBody>
          <a:bodyPr/>
          <a:lstStyle/>
          <a:p>
            <a:pPr marL="0" indent="0" algn="ctr">
              <a:buNone/>
            </a:pPr>
            <a:r>
              <a:rPr lang="en-US" sz="3600" b="1" dirty="0" smtClean="0"/>
              <a:t>2 Corinthians 3:2,3</a:t>
            </a:r>
          </a:p>
          <a:p>
            <a:pPr lvl="0">
              <a:buClr>
                <a:srgbClr val="297FD5"/>
              </a:buClr>
            </a:pPr>
            <a:r>
              <a:rPr lang="en-US" sz="3000" dirty="0">
                <a:solidFill>
                  <a:prstClr val="black"/>
                </a:solidFill>
              </a:rPr>
              <a:t>“Ye are our epistle written on our hearts, known and read of all men: 3 Forasmuch as ye are manifestly declared to be the epistle of Christ ministered by us, written not with ink, but with the Spirit of the living God; not in tables of stone, but in fleshly tables of the heart.”</a:t>
            </a:r>
          </a:p>
          <a:p>
            <a:pPr marL="0" indent="0" algn="ctr">
              <a:buNone/>
            </a:pPr>
            <a:endParaRPr lang="en-US" sz="4000" b="1" dirty="0" smtClean="0"/>
          </a:p>
          <a:p>
            <a:pPr marL="0" indent="0" algn="ctr">
              <a:buNone/>
            </a:pPr>
            <a:endParaRPr lang="en-US" sz="4000" b="1" dirty="0"/>
          </a:p>
          <a:p>
            <a:pPr marL="0" indent="0" algn="ctr">
              <a:buNone/>
            </a:pPr>
            <a:endParaRPr lang="en-US" sz="4000" b="1" dirty="0" smtClean="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wipe(down)">
                                      <p:cBhvr>
                                        <p:cTn id="10"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990600" y="-762000"/>
            <a:ext cx="7315200" cy="2895600"/>
          </a:xfrm>
        </p:spPr>
        <p:txBody>
          <a:bodyPr>
            <a:normAutofit/>
          </a:bodyPr>
          <a:lstStyle/>
          <a:p>
            <a:pPr marL="0" indent="0"/>
            <a:r>
              <a:rPr lang="en-US" sz="4400" b="1" i="1" dirty="0" smtClean="0">
                <a:solidFill>
                  <a:schemeClr val="bg1"/>
                </a:solidFill>
              </a:rPr>
              <a:t>VI. Some Epistles Do NOT Contain Very Much!</a:t>
            </a:r>
            <a:endParaRPr lang="en-US" sz="4400" b="1" i="1" dirty="0">
              <a:solidFill>
                <a:schemeClr val="bg1"/>
              </a:solidFill>
            </a:endParaRPr>
          </a:p>
        </p:txBody>
      </p:sp>
    </p:spTree>
    <p:extLst>
      <p:ext uri="{BB962C8B-B14F-4D97-AF65-F5344CB8AC3E}">
        <p14:creationId xmlns:p14="http://schemas.microsoft.com/office/powerpoint/2010/main" val="2014517517"/>
      </p:ext>
    </p:extLst>
  </p:cSld>
  <p:clrMapOvr>
    <a:masterClrMapping/>
  </p:clrMapOvr>
  <p:transition>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5486400"/>
          </a:xfrm>
        </p:spPr>
        <p:txBody>
          <a:bodyPr/>
          <a:lstStyle/>
          <a:p>
            <a:r>
              <a:rPr lang="en-US" sz="2900" b="1" cap="small" dirty="0" smtClean="0"/>
              <a:t>Consider: The new college freshman who wrote home: “Dear dad; no </a:t>
            </a:r>
            <a:r>
              <a:rPr lang="en-US" sz="2900" b="1" cap="small" dirty="0" err="1" smtClean="0"/>
              <a:t>mon</a:t>
            </a:r>
            <a:r>
              <a:rPr lang="en-US" sz="2900" b="1" cap="small" dirty="0" smtClean="0"/>
              <a:t>, no fun, your son.” Receiving this short note, the father replied: “dear son; no </a:t>
            </a:r>
            <a:r>
              <a:rPr lang="en-US" sz="2900" b="1" cap="small" dirty="0" err="1" smtClean="0"/>
              <a:t>mon.</a:t>
            </a:r>
            <a:r>
              <a:rPr lang="en-US" sz="2900" b="1" cap="small" dirty="0" smtClean="0"/>
              <a:t> no fun. Too bad. Your dad.” </a:t>
            </a:r>
          </a:p>
          <a:p>
            <a:r>
              <a:rPr lang="en-US" sz="2900" b="1" cap="small" dirty="0" smtClean="0"/>
              <a:t>The Christian, as an epistle of Christ, is to lead a full &amp; abundant life, seeking to exert as great an influence for the glory of </a:t>
            </a:r>
            <a:r>
              <a:rPr lang="en-US" sz="2900" b="1" cap="small" dirty="0" err="1" smtClean="0"/>
              <a:t>christ</a:t>
            </a:r>
            <a:r>
              <a:rPr lang="en-US" sz="2900" b="1" cap="small" dirty="0" smtClean="0"/>
              <a:t> as possible! John 1:14</a:t>
            </a:r>
          </a:p>
          <a:p>
            <a:pPr lvl="1"/>
            <a:r>
              <a:rPr lang="en-US" sz="2900" b="1" cap="small" dirty="0" smtClean="0"/>
              <a:t>Rom. 15:14; Phil. 1:11; 2 Pet. 1:5-8</a:t>
            </a:r>
          </a:p>
          <a:p>
            <a:r>
              <a:rPr lang="en-US" sz="2800" b="1" cap="small" dirty="0" smtClean="0"/>
              <a:t>Are we leading a full &amp; abundant life 			For Christ?</a:t>
            </a:r>
            <a:endParaRPr lang="en-US" sz="2800" cap="small" dirty="0"/>
          </a:p>
          <a:p>
            <a:endParaRPr lang="en-US" sz="2800" dirty="0"/>
          </a:p>
        </p:txBody>
      </p:sp>
    </p:spTree>
    <p:extLst>
      <p:ext uri="{BB962C8B-B14F-4D97-AF65-F5344CB8AC3E}">
        <p14:creationId xmlns:p14="http://schemas.microsoft.com/office/powerpoint/2010/main" val="3767149257"/>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7347">
                                            <p:txEl>
                                              <p:pRg st="3" end="3"/>
                                            </p:txEl>
                                          </p:spTgt>
                                        </p:tgtEl>
                                        <p:attrNameLst>
                                          <p:attrName>style.visibility</p:attrName>
                                        </p:attrNameLst>
                                      </p:cBhvr>
                                      <p:to>
                                        <p:strVal val="visible"/>
                                      </p:to>
                                    </p:set>
                                    <p:animEffect transition="in" filter="wipe(down)">
                                      <p:cBhvr>
                                        <p:cTn id="20"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990600" y="0"/>
            <a:ext cx="7086600" cy="2057400"/>
          </a:xfrm>
        </p:spPr>
        <p:txBody>
          <a:bodyPr>
            <a:normAutofit/>
          </a:bodyPr>
          <a:lstStyle/>
          <a:p>
            <a:pPr marL="0" indent="0"/>
            <a:r>
              <a:rPr lang="en-US" b="1" i="1" dirty="0" smtClean="0">
                <a:solidFill>
                  <a:schemeClr val="bg1"/>
                </a:solidFill>
              </a:rPr>
              <a:t>VII. Epistles May Become Blotted!</a:t>
            </a:r>
            <a:endParaRPr lang="en-US" b="1" i="1" dirty="0">
              <a:solidFill>
                <a:schemeClr val="bg1"/>
              </a:solidFill>
            </a:endParaRPr>
          </a:p>
        </p:txBody>
      </p:sp>
    </p:spTree>
    <p:extLst>
      <p:ext uri="{BB962C8B-B14F-4D97-AF65-F5344CB8AC3E}">
        <p14:creationId xmlns:p14="http://schemas.microsoft.com/office/powerpoint/2010/main" val="2166495216"/>
      </p:ext>
    </p:extLst>
  </p:cSld>
  <p:clrMapOvr>
    <a:masterClrMapping/>
  </p:clrMapOvr>
  <p:transition>
    <p:cover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638800"/>
          </a:xfrm>
        </p:spPr>
        <p:txBody>
          <a:bodyPr/>
          <a:lstStyle/>
          <a:p>
            <a:r>
              <a:rPr lang="en-US" sz="2700" b="1" dirty="0" smtClean="0"/>
              <a:t>It has been said that people more readily see a blot than a blessing!</a:t>
            </a:r>
          </a:p>
          <a:p>
            <a:r>
              <a:rPr lang="en-US" sz="2700" b="1" dirty="0" smtClean="0"/>
              <a:t>The Christian must be extremely careful lest his life become stained &amp; spotted.</a:t>
            </a:r>
          </a:p>
          <a:p>
            <a:pPr lvl="1"/>
            <a:r>
              <a:rPr lang="en-US" sz="2700" b="1" dirty="0" smtClean="0"/>
              <a:t>Ephesians 5:25-27 “Christians Have Been Washed, However The World Will Blot!”</a:t>
            </a:r>
          </a:p>
          <a:p>
            <a:r>
              <a:rPr lang="en-US" sz="2700" b="1" dirty="0" smtClean="0"/>
              <a:t>It is when the Christian allows his life to become blemished in which his influence for good has been greatly hurt!</a:t>
            </a:r>
          </a:p>
          <a:p>
            <a:r>
              <a:rPr lang="en-US" sz="2700" b="1" dirty="0" smtClean="0"/>
              <a:t>Rev. 1:5 - To be unconcerned about maintaining our spiritual purity is to show a fundamental lack of appreciation for what Christ has done for us!</a:t>
            </a:r>
            <a:endParaRPr lang="en-US" sz="2700" b="1" dirty="0"/>
          </a:p>
        </p:txBody>
      </p:sp>
    </p:spTree>
    <p:extLst>
      <p:ext uri="{BB962C8B-B14F-4D97-AF65-F5344CB8AC3E}">
        <p14:creationId xmlns:p14="http://schemas.microsoft.com/office/powerpoint/2010/main" val="3767149257"/>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7347">
                                            <p:txEl>
                                              <p:pRg st="3" end="3"/>
                                            </p:txEl>
                                          </p:spTgt>
                                        </p:tgtEl>
                                        <p:attrNameLst>
                                          <p:attrName>style.visibility</p:attrName>
                                        </p:attrNameLst>
                                      </p:cBhvr>
                                      <p:to>
                                        <p:strVal val="visible"/>
                                      </p:to>
                                    </p:set>
                                    <p:animEffect transition="in" filter="wipe(down)">
                                      <p:cBhvr>
                                        <p:cTn id="20" dur="500"/>
                                        <p:tgtEl>
                                          <p:spTgt spid="5734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7347">
                                            <p:txEl>
                                              <p:pRg st="4" end="4"/>
                                            </p:txEl>
                                          </p:spTgt>
                                        </p:tgtEl>
                                        <p:attrNameLst>
                                          <p:attrName>style.visibility</p:attrName>
                                        </p:attrNameLst>
                                      </p:cBhvr>
                                      <p:to>
                                        <p:strVal val="visible"/>
                                      </p:to>
                                    </p:set>
                                    <p:animEffect transition="in" filter="wipe(down)">
                                      <p:cBhvr>
                                        <p:cTn id="25"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066800" y="304800"/>
            <a:ext cx="7086600" cy="2057400"/>
          </a:xfrm>
        </p:spPr>
        <p:txBody>
          <a:bodyPr>
            <a:normAutofit fontScale="90000"/>
          </a:bodyPr>
          <a:lstStyle/>
          <a:p>
            <a:pPr marL="0" indent="0"/>
            <a:r>
              <a:rPr lang="en-US" b="1" i="1" dirty="0" smtClean="0">
                <a:solidFill>
                  <a:schemeClr val="bg1"/>
                </a:solidFill>
              </a:rPr>
              <a:t>VIII. Epistles May Be Destroyed, But Men </a:t>
            </a:r>
            <a:r>
              <a:rPr lang="en-US" b="1" i="1" u="sng" dirty="0" smtClean="0">
                <a:solidFill>
                  <a:schemeClr val="bg1"/>
                </a:solidFill>
              </a:rPr>
              <a:t>Remember Their Contents</a:t>
            </a:r>
            <a:r>
              <a:rPr lang="en-US" b="1" i="1" dirty="0" smtClean="0">
                <a:solidFill>
                  <a:schemeClr val="bg1"/>
                </a:solidFill>
              </a:rPr>
              <a:t>!</a:t>
            </a:r>
            <a:endParaRPr lang="en-US" b="1" i="1" dirty="0">
              <a:solidFill>
                <a:schemeClr val="bg1"/>
              </a:solidFill>
            </a:endParaRPr>
          </a:p>
        </p:txBody>
      </p:sp>
    </p:spTree>
    <p:extLst>
      <p:ext uri="{BB962C8B-B14F-4D97-AF65-F5344CB8AC3E}">
        <p14:creationId xmlns:p14="http://schemas.microsoft.com/office/powerpoint/2010/main" val="1820941185"/>
      </p:ext>
    </p:extLst>
  </p:cSld>
  <p:clrMapOvr>
    <a:masterClrMapping/>
  </p:clrMapOvr>
  <p:transition>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638800"/>
          </a:xfrm>
        </p:spPr>
        <p:txBody>
          <a:bodyPr/>
          <a:lstStyle/>
          <a:p>
            <a:r>
              <a:rPr lang="en-US" sz="2500" b="1" dirty="0" smtClean="0"/>
              <a:t>Since birth, each individual has been putting into motion impulses that, even though we die, will never cease! Rev. 14:13 ; Heb. 11;4</a:t>
            </a:r>
          </a:p>
          <a:p>
            <a:r>
              <a:rPr lang="en-US" sz="2500" b="1" dirty="0" smtClean="0"/>
              <a:t>Associated Press Release – Warsaw”</a:t>
            </a:r>
          </a:p>
          <a:p>
            <a:pPr lvl="1"/>
            <a:r>
              <a:rPr lang="en-US" sz="2300" b="1" dirty="0" smtClean="0"/>
              <a:t>“The small metal object dug up in a polish field was intriguing for its young finders. Seconds later, they died in a blinding blast – the latest victims of what I known here as the ‘Rusty Death’. The problem with landmines hidden in Poland’s fields is enormous even though World War II ended 26 years ago. Official figures show 350,000 mines and various kinds of shells were uncovered in a years time. Of 48 persons killed in 18 months, 30 were children. Of 157 wounded, 125 were children.</a:t>
            </a:r>
          </a:p>
        </p:txBody>
      </p:sp>
    </p:spTree>
    <p:extLst>
      <p:ext uri="{BB962C8B-B14F-4D97-AF65-F5344CB8AC3E}">
        <p14:creationId xmlns:p14="http://schemas.microsoft.com/office/powerpoint/2010/main" val="1414224348"/>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620000" cy="5638800"/>
          </a:xfrm>
        </p:spPr>
        <p:txBody>
          <a:bodyPr/>
          <a:lstStyle/>
          <a:p>
            <a:r>
              <a:rPr lang="en-US" sz="2500" b="1" dirty="0" smtClean="0"/>
              <a:t>Associated Press Release – Warsaw” cont.</a:t>
            </a:r>
          </a:p>
          <a:p>
            <a:pPr lvl="1"/>
            <a:r>
              <a:rPr lang="en-US" sz="2300" b="1" dirty="0" smtClean="0"/>
              <a:t>“Authorities have tried to combat the problem by using special military teams to comb the country  for old explosives. Poland was one gigantic battlefield in the war starting with the Nazi invasion in 1939 and intensifying in 1944-45, when the Germans retreated from Russia. Officials estimate that since the war, Polish soldiers have defused 15 million mines and 70 million other explosives.”</a:t>
            </a:r>
          </a:p>
          <a:p>
            <a:pPr lvl="0">
              <a:buClr>
                <a:srgbClr val="297FD5"/>
              </a:buClr>
            </a:pPr>
            <a:r>
              <a:rPr lang="en-US" sz="2500" b="1" dirty="0" smtClean="0">
                <a:solidFill>
                  <a:prstClr val="black"/>
                </a:solidFill>
              </a:rPr>
              <a:t>Very tragic… yet it is infinitely worse to pass from this life and leave behind evil impulses &amp; influences to blight and curse those remaining and those yet to come. </a:t>
            </a:r>
            <a:endParaRPr lang="en-US" sz="2500" b="1" dirty="0">
              <a:solidFill>
                <a:prstClr val="black"/>
              </a:solidFill>
            </a:endParaRPr>
          </a:p>
          <a:p>
            <a:pPr marL="366713" lvl="1" indent="0">
              <a:buNone/>
            </a:pPr>
            <a:endParaRPr lang="en-US" sz="2300" b="1" dirty="0"/>
          </a:p>
          <a:p>
            <a:pPr marL="366713" lvl="1" indent="0">
              <a:buNone/>
            </a:pPr>
            <a:endParaRPr lang="en-US" sz="2300" b="1" dirty="0" smtClean="0"/>
          </a:p>
        </p:txBody>
      </p:sp>
    </p:spTree>
    <p:extLst>
      <p:ext uri="{BB962C8B-B14F-4D97-AF65-F5344CB8AC3E}">
        <p14:creationId xmlns:p14="http://schemas.microsoft.com/office/powerpoint/2010/main" val="43747996"/>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wipe(down)">
                                      <p:cBhvr>
                                        <p:cTn id="10" dur="500"/>
                                        <p:tgtEl>
                                          <p:spTgt spid="5734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wipe(down)">
                                      <p:cBhvr>
                                        <p:cTn id="15"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609600"/>
            <a:ext cx="6964363" cy="1201737"/>
          </a:xfrm>
        </p:spPr>
        <p:txBody>
          <a:bodyPr/>
          <a:lstStyle/>
          <a:p>
            <a:pPr eaLnBrk="1" hangingPunct="1"/>
            <a:r>
              <a:rPr lang="en-US" dirty="0" smtClean="0"/>
              <a:t>Conclusion</a:t>
            </a:r>
          </a:p>
        </p:txBody>
      </p:sp>
      <p:sp>
        <p:nvSpPr>
          <p:cNvPr id="57347" name="Rectangle 3"/>
          <p:cNvSpPr>
            <a:spLocks noGrp="1" noChangeArrowheads="1"/>
          </p:cNvSpPr>
          <p:nvPr>
            <p:ph idx="1"/>
          </p:nvPr>
        </p:nvSpPr>
        <p:spPr>
          <a:xfrm>
            <a:off x="762000" y="1524000"/>
            <a:ext cx="7543800" cy="4724400"/>
          </a:xfrm>
        </p:spPr>
        <p:txBody>
          <a:bodyPr/>
          <a:lstStyle/>
          <a:p>
            <a:pPr lvl="0">
              <a:buClr>
                <a:srgbClr val="297FD5"/>
              </a:buClr>
            </a:pPr>
            <a:r>
              <a:rPr lang="en-US" sz="2800" b="1" dirty="0">
                <a:solidFill>
                  <a:prstClr val="black"/>
                </a:solidFill>
              </a:rPr>
              <a:t>When people read my epistle: Will It Have…</a:t>
            </a:r>
          </a:p>
          <a:p>
            <a:pPr lvl="0">
              <a:buClr>
                <a:srgbClr val="297FD5"/>
              </a:buClr>
            </a:pPr>
            <a:r>
              <a:rPr lang="en-US" sz="2800" b="1" dirty="0">
                <a:solidFill>
                  <a:prstClr val="black"/>
                </a:solidFill>
              </a:rPr>
              <a:t>...been written for the good of others?</a:t>
            </a:r>
          </a:p>
          <a:p>
            <a:pPr lvl="0">
              <a:buClr>
                <a:srgbClr val="297FD5"/>
              </a:buClr>
            </a:pPr>
            <a:r>
              <a:rPr lang="en-US" sz="2800" b="1" dirty="0">
                <a:solidFill>
                  <a:prstClr val="black"/>
                </a:solidFill>
              </a:rPr>
              <a:t>…conveyed the expression of my author, Christ… </a:t>
            </a:r>
            <a:r>
              <a:rPr lang="en-US" sz="2800" b="1" dirty="0" smtClean="0">
                <a:solidFill>
                  <a:prstClr val="black"/>
                </a:solidFill>
              </a:rPr>
              <a:t>in </a:t>
            </a:r>
            <a:r>
              <a:rPr lang="en-US" sz="2800" b="1" dirty="0">
                <a:solidFill>
                  <a:prstClr val="black"/>
                </a:solidFill>
              </a:rPr>
              <a:t>showing apparently that I had the mind of </a:t>
            </a:r>
            <a:r>
              <a:rPr lang="en-US" sz="2800" b="1" dirty="0" smtClean="0">
                <a:solidFill>
                  <a:prstClr val="black"/>
                </a:solidFill>
              </a:rPr>
              <a:t>Christ</a:t>
            </a:r>
            <a:r>
              <a:rPr lang="en-US" sz="2800" b="1" dirty="0">
                <a:solidFill>
                  <a:prstClr val="black"/>
                </a:solidFill>
              </a:rPr>
              <a:t>, Christ living in me, that I magnified	Christ in my life?</a:t>
            </a:r>
          </a:p>
          <a:p>
            <a:pPr lvl="0">
              <a:buClr>
                <a:srgbClr val="297FD5"/>
              </a:buClr>
            </a:pPr>
            <a:r>
              <a:rPr lang="en-US" sz="2800" b="1" dirty="0">
                <a:solidFill>
                  <a:prstClr val="black"/>
                </a:solidFill>
              </a:rPr>
              <a:t>…conveyed the signature of the author, Christ? 		In bearing His Name?</a:t>
            </a:r>
          </a:p>
          <a:p>
            <a:pPr lvl="0">
              <a:buClr>
                <a:srgbClr val="297FD5"/>
              </a:buClr>
            </a:pPr>
            <a:r>
              <a:rPr lang="en-US" sz="2800" b="1" dirty="0">
                <a:solidFill>
                  <a:prstClr val="black"/>
                </a:solidFill>
              </a:rPr>
              <a:t>…been written so as to be read easily? </a:t>
            </a:r>
          </a:p>
          <a:p>
            <a:pPr lvl="0">
              <a:buClr>
                <a:srgbClr val="297FD5"/>
              </a:buClr>
            </a:pPr>
            <a:r>
              <a:rPr lang="en-US" sz="2800" b="1" dirty="0">
                <a:solidFill>
                  <a:prstClr val="black"/>
                </a:solidFill>
              </a:rPr>
              <a:t>How much will it have contained?</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down)">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wipe(down)">
                                      <p:cBhvr>
                                        <p:cTn id="27" dur="50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wipe(down)">
                                      <p:cBhvr>
                                        <p:cTn id="32"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762000" y="762000"/>
            <a:ext cx="7543800" cy="5562600"/>
          </a:xfrm>
        </p:spPr>
        <p:txBody>
          <a:bodyPr/>
          <a:lstStyle/>
          <a:p>
            <a:pPr marL="0" indent="0" algn="ctr">
              <a:buNone/>
            </a:pPr>
            <a:r>
              <a:rPr lang="en-US" sz="3200" b="1" dirty="0" smtClean="0"/>
              <a:t>Lives of great men all reminds us</a:t>
            </a:r>
          </a:p>
          <a:p>
            <a:pPr marL="0" indent="0" algn="ctr">
              <a:buNone/>
            </a:pPr>
            <a:r>
              <a:rPr lang="en-US" sz="3200" b="1" dirty="0" smtClean="0"/>
              <a:t>We can make our lives sublime,</a:t>
            </a:r>
          </a:p>
          <a:p>
            <a:pPr marL="0" indent="0" algn="ctr">
              <a:buNone/>
            </a:pPr>
            <a:r>
              <a:rPr lang="en-US" sz="3200" b="1" dirty="0" smtClean="0"/>
              <a:t>And departing, leave behind us</a:t>
            </a:r>
          </a:p>
          <a:p>
            <a:pPr marL="0" indent="0" algn="ctr">
              <a:buNone/>
            </a:pPr>
            <a:r>
              <a:rPr lang="en-US" sz="3200" b="1" dirty="0" smtClean="0"/>
              <a:t>Footprints, that perhaps another-</a:t>
            </a:r>
          </a:p>
          <a:p>
            <a:pPr marL="0" indent="0" algn="ctr">
              <a:buNone/>
            </a:pPr>
            <a:r>
              <a:rPr lang="en-US" sz="3200" b="1" dirty="0" smtClean="0"/>
              <a:t>Sailing o’er life’s solemn main</a:t>
            </a:r>
          </a:p>
          <a:p>
            <a:pPr marL="0" indent="0" algn="ctr">
              <a:buNone/>
            </a:pPr>
            <a:r>
              <a:rPr lang="en-US" sz="3200" b="1" dirty="0" smtClean="0"/>
              <a:t>A forlorn and ship-wrecked bother-</a:t>
            </a:r>
          </a:p>
          <a:p>
            <a:pPr marL="0" indent="0" algn="ctr">
              <a:buNone/>
            </a:pPr>
            <a:r>
              <a:rPr lang="en-US" sz="3200" b="1" dirty="0"/>
              <a:t>	</a:t>
            </a:r>
            <a:r>
              <a:rPr lang="en-US" sz="3200" b="1" dirty="0" smtClean="0"/>
              <a:t>Seeing, shall take heart again. 					– Henry Longfellow</a:t>
            </a:r>
          </a:p>
        </p:txBody>
      </p:sp>
    </p:spTree>
    <p:extLst>
      <p:ext uri="{BB962C8B-B14F-4D97-AF65-F5344CB8AC3E}">
        <p14:creationId xmlns:p14="http://schemas.microsoft.com/office/powerpoint/2010/main" val="3646828352"/>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wipe(down)">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wipe(down)">
                                      <p:cBhvr>
                                        <p:cTn id="12" dur="500"/>
                                        <p:tgtEl>
                                          <p:spTgt spid="57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wipe(down)">
                                      <p:cBhvr>
                                        <p:cTn id="17" dur="500"/>
                                        <p:tgtEl>
                                          <p:spTgt spid="57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7347">
                                            <p:txEl>
                                              <p:pRg st="3" end="3"/>
                                            </p:txEl>
                                          </p:spTgt>
                                        </p:tgtEl>
                                        <p:attrNameLst>
                                          <p:attrName>style.visibility</p:attrName>
                                        </p:attrNameLst>
                                      </p:cBhvr>
                                      <p:to>
                                        <p:strVal val="visible"/>
                                      </p:to>
                                    </p:set>
                                    <p:animEffect transition="in" filter="wipe(down)">
                                      <p:cBhvr>
                                        <p:cTn id="22" dur="500"/>
                                        <p:tgtEl>
                                          <p:spTgt spid="57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7347">
                                            <p:txEl>
                                              <p:pRg st="4" end="4"/>
                                            </p:txEl>
                                          </p:spTgt>
                                        </p:tgtEl>
                                        <p:attrNameLst>
                                          <p:attrName>style.visibility</p:attrName>
                                        </p:attrNameLst>
                                      </p:cBhvr>
                                      <p:to>
                                        <p:strVal val="visible"/>
                                      </p:to>
                                    </p:set>
                                    <p:animEffect transition="in" filter="wipe(down)">
                                      <p:cBhvr>
                                        <p:cTn id="27" dur="500"/>
                                        <p:tgtEl>
                                          <p:spTgt spid="57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7347">
                                            <p:txEl>
                                              <p:pRg st="5" end="5"/>
                                            </p:txEl>
                                          </p:spTgt>
                                        </p:tgtEl>
                                        <p:attrNameLst>
                                          <p:attrName>style.visibility</p:attrName>
                                        </p:attrNameLst>
                                      </p:cBhvr>
                                      <p:to>
                                        <p:strVal val="visible"/>
                                      </p:to>
                                    </p:set>
                                    <p:animEffect transition="in" filter="wipe(down)">
                                      <p:cBhvr>
                                        <p:cTn id="32" dur="500"/>
                                        <p:tgtEl>
                                          <p:spTgt spid="573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7347">
                                            <p:txEl>
                                              <p:pRg st="6" end="6"/>
                                            </p:txEl>
                                          </p:spTgt>
                                        </p:tgtEl>
                                        <p:attrNameLst>
                                          <p:attrName>style.visibility</p:attrName>
                                        </p:attrNameLst>
                                      </p:cBhvr>
                                      <p:to>
                                        <p:strVal val="visible"/>
                                      </p:to>
                                    </p:set>
                                    <p:animEffect transition="in" filter="wipe(down)">
                                      <p:cBhvr>
                                        <p:cTn id="37" dur="500"/>
                                        <p:tgtEl>
                                          <p:spTgt spid="57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90600" y="609600"/>
            <a:ext cx="7239000" cy="5562600"/>
          </a:xfrm>
        </p:spPr>
        <p:txBody>
          <a:bodyPr/>
          <a:lstStyle/>
          <a:p>
            <a:r>
              <a:rPr lang="en-US" sz="3200" dirty="0" smtClean="0"/>
              <a:t>The apostle Paul gives us as a metaphor portraying the Christian’s influence… in writing!</a:t>
            </a:r>
          </a:p>
          <a:p>
            <a:pPr lvl="1"/>
            <a:r>
              <a:rPr lang="en-US" sz="2600" i="1" dirty="0" smtClean="0"/>
              <a:t>“</a:t>
            </a:r>
            <a:r>
              <a:rPr lang="en-US" sz="2600" i="1" dirty="0"/>
              <a:t>Ye are </a:t>
            </a:r>
            <a:r>
              <a:rPr lang="en-US" sz="2600" i="1" u="sng" dirty="0"/>
              <a:t>our epistle written on our hearts, known and read of all men</a:t>
            </a:r>
            <a:r>
              <a:rPr lang="en-US" sz="2600" i="1" dirty="0"/>
              <a:t>: 3 Forasmuch as </a:t>
            </a:r>
            <a:r>
              <a:rPr lang="en-US" sz="2600" i="1" u="sng" dirty="0"/>
              <a:t>ye are manifestly declared to be the epistle of Christ</a:t>
            </a:r>
            <a:r>
              <a:rPr lang="en-US" sz="2600" i="1" dirty="0"/>
              <a:t> ministered by us, written not with ink, but </a:t>
            </a:r>
            <a:r>
              <a:rPr lang="en-US" sz="2600" i="1" u="sng" dirty="0"/>
              <a:t>with the Spirit of the living God; not in tables of stone, but in fleshly tables of the heart.</a:t>
            </a:r>
            <a:r>
              <a:rPr lang="en-US" sz="2600" i="1" dirty="0"/>
              <a:t>”</a:t>
            </a:r>
            <a:endParaRPr lang="en-US" sz="1800" i="1"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wipe(down)">
                                      <p:cBhvr>
                                        <p:cTn id="10"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762000" y="609600"/>
            <a:ext cx="7391400" cy="5562600"/>
          </a:xfrm>
        </p:spPr>
        <p:txBody>
          <a:bodyPr/>
          <a:lstStyle/>
          <a:p>
            <a:r>
              <a:rPr lang="en-US" sz="3000" dirty="0" smtClean="0"/>
              <a:t>Influence – “a moral or spiritual force, power or capacity by which we have an effect upon a person, condition, or development.”</a:t>
            </a:r>
          </a:p>
          <a:p>
            <a:r>
              <a:rPr lang="en-US" sz="3000" dirty="0" smtClean="0"/>
              <a:t>Our study will consist of this moral force, power or influence under the metaphor of epistles.</a:t>
            </a:r>
            <a:endParaRPr lang="en-US" sz="3000" dirty="0"/>
          </a:p>
          <a:p>
            <a:endParaRPr lang="en-US"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down)">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down)">
                                      <p:cBhvr>
                                        <p:cTn id="12" dur="5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066800" y="685800"/>
            <a:ext cx="7086600" cy="2590800"/>
          </a:xfrm>
        </p:spPr>
        <p:txBody>
          <a:bodyPr>
            <a:normAutofit fontScale="90000"/>
          </a:bodyPr>
          <a:lstStyle/>
          <a:p>
            <a:r>
              <a:rPr lang="en-US" sz="4400" b="1" i="1" dirty="0" smtClean="0">
                <a:solidFill>
                  <a:schemeClr val="bg1"/>
                </a:solidFill>
              </a:rPr>
              <a:t>I</a:t>
            </a:r>
            <a:r>
              <a:rPr lang="en-US" sz="4400" i="1" dirty="0" smtClean="0">
                <a:solidFill>
                  <a:schemeClr val="bg1"/>
                </a:solidFill>
              </a:rPr>
              <a:t>. </a:t>
            </a:r>
            <a:r>
              <a:rPr lang="en-US" sz="4400" b="1" i="1" dirty="0" smtClean="0">
                <a:solidFill>
                  <a:schemeClr val="bg1"/>
                </a:solidFill>
              </a:rPr>
              <a:t>Epistles Are Always Written On Materials Which Have Undergone A Change</a:t>
            </a:r>
            <a:r>
              <a:rPr lang="en-US" sz="2800" b="1" i="1" dirty="0">
                <a:solidFill>
                  <a:schemeClr val="bg1"/>
                </a:solidFill>
              </a:rPr>
              <a:t/>
            </a:r>
            <a:br>
              <a:rPr lang="en-US" sz="2800" b="1" i="1" dirty="0">
                <a:solidFill>
                  <a:schemeClr val="bg1"/>
                </a:solidFill>
              </a:rPr>
            </a:br>
            <a:endParaRPr lang="en-US" sz="2800" b="1" i="1" dirty="0">
              <a:solidFill>
                <a:schemeClr val="bg1"/>
              </a:solidFill>
            </a:endParaRPr>
          </a:p>
        </p:txBody>
      </p:sp>
    </p:spTree>
    <p:extLst>
      <p:ext uri="{BB962C8B-B14F-4D97-AF65-F5344CB8AC3E}">
        <p14:creationId xmlns:p14="http://schemas.microsoft.com/office/powerpoint/2010/main" val="2611108488"/>
      </p:ext>
    </p:extLst>
  </p:cSld>
  <p:clrMapOvr>
    <a:masterClrMapping/>
  </p:clrMapOvr>
  <p:transition>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85800"/>
            <a:ext cx="7467600" cy="5486400"/>
          </a:xfrm>
        </p:spPr>
        <p:txBody>
          <a:bodyPr/>
          <a:lstStyle/>
          <a:p>
            <a:r>
              <a:rPr lang="en-US" sz="2700" b="1" dirty="0" smtClean="0"/>
              <a:t>If the epistle is written on paper, the wood pulp or rags, out of which the paper was made, underwent a change.</a:t>
            </a:r>
          </a:p>
          <a:p>
            <a:r>
              <a:rPr lang="en-US" sz="2700" b="1" dirty="0" smtClean="0"/>
              <a:t>In like manner, we can NOT exert a wholesome influence for Christ until we have undergone a CHANGE!</a:t>
            </a:r>
            <a:r>
              <a:rPr lang="en-US" sz="2700" dirty="0"/>
              <a:t> </a:t>
            </a:r>
            <a:r>
              <a:rPr lang="en-US" sz="2700" dirty="0" smtClean="0"/>
              <a:t>(Spiritual Change - Conversion)</a:t>
            </a:r>
          </a:p>
          <a:p>
            <a:r>
              <a:rPr lang="en-US" sz="2700" b="1" dirty="0" smtClean="0"/>
              <a:t>This change/conversion is vitally &amp; eternally important</a:t>
            </a:r>
          </a:p>
          <a:p>
            <a:pPr lvl="1"/>
            <a:r>
              <a:rPr lang="en-US" sz="2700" b="1" dirty="0" smtClean="0"/>
              <a:t>Mark 4:12 – </a:t>
            </a:r>
            <a:r>
              <a:rPr lang="en-US" sz="2700" b="1" i="1" dirty="0" smtClean="0"/>
              <a:t>“That seeing, they may see, and not perceive; and hearing, they may hear, and not understand; lest at any time they should be converted, and their sins should be forgiven them”</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down)">
                                      <p:cBhvr>
                                        <p:cTn id="17" dur="500"/>
                                        <p:tgtEl>
                                          <p:spTgt spid="68611">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8611">
                                            <p:txEl>
                                              <p:pRg st="3" end="3"/>
                                            </p:txEl>
                                          </p:spTgt>
                                        </p:tgtEl>
                                        <p:attrNameLst>
                                          <p:attrName>style.visibility</p:attrName>
                                        </p:attrNameLst>
                                      </p:cBhvr>
                                      <p:to>
                                        <p:strVal val="visible"/>
                                      </p:to>
                                    </p:set>
                                    <p:animEffect transition="in" filter="wipe(down)">
                                      <p:cBhvr>
                                        <p:cTn id="20" dur="5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09600"/>
            <a:ext cx="7543800" cy="5562600"/>
          </a:xfrm>
        </p:spPr>
        <p:txBody>
          <a:bodyPr/>
          <a:lstStyle/>
          <a:p>
            <a:r>
              <a:rPr lang="en-US" sz="2700" b="1" dirty="0" smtClean="0"/>
              <a:t>This change is produced by the Word  of God:</a:t>
            </a:r>
          </a:p>
          <a:p>
            <a:pPr lvl="1"/>
            <a:r>
              <a:rPr lang="en-US" sz="2500" b="1" dirty="0" smtClean="0"/>
              <a:t>Rom. 1:16 ; Rom. 10:17 ; 2 Tim. 3:16,17</a:t>
            </a:r>
            <a:endParaRPr lang="en-US" sz="2500" b="1" dirty="0"/>
          </a:p>
          <a:p>
            <a:r>
              <a:rPr lang="en-US" b="1" dirty="0" smtClean="0"/>
              <a:t>The change is threefold in nature:</a:t>
            </a:r>
          </a:p>
          <a:p>
            <a:pPr lvl="1"/>
            <a:r>
              <a:rPr lang="en-US" b="1" dirty="0" smtClean="0"/>
              <a:t>Change of Heart, produced by faith – Acts 15:9</a:t>
            </a:r>
          </a:p>
          <a:p>
            <a:pPr lvl="1"/>
            <a:r>
              <a:rPr lang="en-US" b="1" dirty="0" smtClean="0"/>
              <a:t>Change of Life, produced by repentance – Matt. 12:41</a:t>
            </a:r>
          </a:p>
          <a:p>
            <a:pPr lvl="1"/>
            <a:r>
              <a:rPr lang="en-US" b="1" dirty="0" smtClean="0"/>
              <a:t>Change of State, produced by baptism – Rom. 6:3</a:t>
            </a:r>
          </a:p>
          <a:p>
            <a:pPr lvl="1"/>
            <a:r>
              <a:rPr lang="en-US" b="1" dirty="0" smtClean="0"/>
              <a:t>Change which results in New Life – Rom. 6:4</a:t>
            </a:r>
            <a:endParaRPr lang="en-US" b="1" dirty="0"/>
          </a:p>
          <a:p>
            <a:r>
              <a:rPr lang="en-US" dirty="0" smtClean="0"/>
              <a:t>As Christians who have had a </a:t>
            </a:r>
            <a:r>
              <a:rPr lang="en-US" u="sng" dirty="0" smtClean="0"/>
              <a:t>change of heart, produced by faith</a:t>
            </a:r>
            <a:r>
              <a:rPr lang="en-US" dirty="0" smtClean="0"/>
              <a:t>; a </a:t>
            </a:r>
            <a:r>
              <a:rPr lang="en-US" u="sng" dirty="0" smtClean="0"/>
              <a:t>change of life produced by repentance</a:t>
            </a:r>
            <a:r>
              <a:rPr lang="en-US" dirty="0" smtClean="0"/>
              <a:t>, a </a:t>
            </a:r>
            <a:r>
              <a:rPr lang="en-US" u="sng" dirty="0" smtClean="0"/>
              <a:t>change of state from lost to saved produced by baptism</a:t>
            </a:r>
            <a:r>
              <a:rPr lang="en-US" dirty="0" smtClean="0"/>
              <a:t>, and in </a:t>
            </a:r>
            <a:r>
              <a:rPr lang="en-US" u="sng" dirty="0" smtClean="0"/>
              <a:t>walking in newness of life having undergone this change/conversion</a:t>
            </a:r>
            <a:r>
              <a:rPr lang="en-US" dirty="0" smtClean="0"/>
              <a:t>, we </a:t>
            </a:r>
            <a:r>
              <a:rPr lang="en-US" u="sng" dirty="0" smtClean="0"/>
              <a:t>should be EXERTING a wholesome influence for Christ</a:t>
            </a:r>
            <a:r>
              <a:rPr lang="en-US" dirty="0" smtClean="0"/>
              <a:t>!</a:t>
            </a:r>
            <a:endParaRPr lang="en-US"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8611">
                                            <p:txEl>
                                              <p:pRg st="1" end="1"/>
                                            </p:txEl>
                                          </p:spTgt>
                                        </p:tgtEl>
                                        <p:attrNameLst>
                                          <p:attrName>style.visibility</p:attrName>
                                        </p:attrNameLst>
                                      </p:cBhvr>
                                      <p:to>
                                        <p:strVal val="visible"/>
                                      </p:to>
                                    </p:set>
                                    <p:animEffect transition="in" filter="wipe(down)">
                                      <p:cBhvr>
                                        <p:cTn id="10" dur="500"/>
                                        <p:tgtEl>
                                          <p:spTgt spid="686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wipe(down)">
                                      <p:cBhvr>
                                        <p:cTn id="15" dur="500"/>
                                        <p:tgtEl>
                                          <p:spTgt spid="68611">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8611">
                                            <p:txEl>
                                              <p:pRg st="3" end="3"/>
                                            </p:txEl>
                                          </p:spTgt>
                                        </p:tgtEl>
                                        <p:attrNameLst>
                                          <p:attrName>style.visibility</p:attrName>
                                        </p:attrNameLst>
                                      </p:cBhvr>
                                      <p:to>
                                        <p:strVal val="visible"/>
                                      </p:to>
                                    </p:set>
                                    <p:animEffect transition="in" filter="wipe(down)">
                                      <p:cBhvr>
                                        <p:cTn id="18" dur="500"/>
                                        <p:tgtEl>
                                          <p:spTgt spid="68611">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8611">
                                            <p:txEl>
                                              <p:pRg st="4" end="4"/>
                                            </p:txEl>
                                          </p:spTgt>
                                        </p:tgtEl>
                                        <p:attrNameLst>
                                          <p:attrName>style.visibility</p:attrName>
                                        </p:attrNameLst>
                                      </p:cBhvr>
                                      <p:to>
                                        <p:strVal val="visible"/>
                                      </p:to>
                                    </p:set>
                                    <p:animEffect transition="in" filter="wipe(down)">
                                      <p:cBhvr>
                                        <p:cTn id="21" dur="500"/>
                                        <p:tgtEl>
                                          <p:spTgt spid="68611">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8611">
                                            <p:txEl>
                                              <p:pRg st="5" end="5"/>
                                            </p:txEl>
                                          </p:spTgt>
                                        </p:tgtEl>
                                        <p:attrNameLst>
                                          <p:attrName>style.visibility</p:attrName>
                                        </p:attrNameLst>
                                      </p:cBhvr>
                                      <p:to>
                                        <p:strVal val="visible"/>
                                      </p:to>
                                    </p:set>
                                    <p:animEffect transition="in" filter="wipe(down)">
                                      <p:cBhvr>
                                        <p:cTn id="24" dur="500"/>
                                        <p:tgtEl>
                                          <p:spTgt spid="68611">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68611">
                                            <p:txEl>
                                              <p:pRg st="6" end="6"/>
                                            </p:txEl>
                                          </p:spTgt>
                                        </p:tgtEl>
                                        <p:attrNameLst>
                                          <p:attrName>style.visibility</p:attrName>
                                        </p:attrNameLst>
                                      </p:cBhvr>
                                      <p:to>
                                        <p:strVal val="visible"/>
                                      </p:to>
                                    </p:set>
                                    <p:animEffect transition="in" filter="wipe(down)">
                                      <p:cBhvr>
                                        <p:cTn id="27" dur="500"/>
                                        <p:tgtEl>
                                          <p:spTgt spid="686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8611">
                                            <p:txEl>
                                              <p:pRg st="7" end="7"/>
                                            </p:txEl>
                                          </p:spTgt>
                                        </p:tgtEl>
                                        <p:attrNameLst>
                                          <p:attrName>style.visibility</p:attrName>
                                        </p:attrNameLst>
                                      </p:cBhvr>
                                      <p:to>
                                        <p:strVal val="visible"/>
                                      </p:to>
                                    </p:set>
                                    <p:animEffect transition="in" filter="wipe(down)">
                                      <p:cBhvr>
                                        <p:cTn id="32" dur="500"/>
                                        <p:tgtEl>
                                          <p:spTgt spid="686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1066800" y="914400"/>
            <a:ext cx="7086600" cy="2590800"/>
          </a:xfrm>
        </p:spPr>
        <p:txBody>
          <a:bodyPr>
            <a:normAutofit/>
          </a:bodyPr>
          <a:lstStyle/>
          <a:p>
            <a:r>
              <a:rPr lang="en-US" sz="4400" b="1" i="1" dirty="0" smtClean="0">
                <a:solidFill>
                  <a:schemeClr val="bg1"/>
                </a:solidFill>
              </a:rPr>
              <a:t>II</a:t>
            </a:r>
            <a:r>
              <a:rPr lang="en-US" sz="4400" i="1" dirty="0" smtClean="0">
                <a:solidFill>
                  <a:schemeClr val="bg1"/>
                </a:solidFill>
              </a:rPr>
              <a:t>. </a:t>
            </a:r>
            <a:r>
              <a:rPr lang="en-US" sz="4400" b="1" i="1" dirty="0" smtClean="0">
                <a:solidFill>
                  <a:schemeClr val="bg1"/>
                </a:solidFill>
              </a:rPr>
              <a:t>Epistles Are Read,     With The Reader Being Influenced Thereby</a:t>
            </a:r>
            <a:r>
              <a:rPr lang="en-US" sz="2800" b="1" i="1" dirty="0">
                <a:solidFill>
                  <a:schemeClr val="bg1"/>
                </a:solidFill>
              </a:rPr>
              <a:t/>
            </a:r>
            <a:br>
              <a:rPr lang="en-US" sz="2800" b="1" i="1" dirty="0">
                <a:solidFill>
                  <a:schemeClr val="bg1"/>
                </a:solidFill>
              </a:rPr>
            </a:br>
            <a:endParaRPr lang="en-US" sz="2800" b="1" i="1" dirty="0">
              <a:solidFill>
                <a:schemeClr val="bg1"/>
              </a:solidFill>
            </a:endParaRPr>
          </a:p>
        </p:txBody>
      </p:sp>
    </p:spTree>
    <p:extLst>
      <p:ext uri="{BB962C8B-B14F-4D97-AF65-F5344CB8AC3E}">
        <p14:creationId xmlns:p14="http://schemas.microsoft.com/office/powerpoint/2010/main" val="1272521609"/>
      </p:ext>
    </p:extLst>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762000" y="609600"/>
            <a:ext cx="7620000" cy="5715000"/>
          </a:xfrm>
        </p:spPr>
        <p:txBody>
          <a:bodyPr/>
          <a:lstStyle/>
          <a:p>
            <a:r>
              <a:rPr lang="en-US" sz="2600" b="1" dirty="0" smtClean="0"/>
              <a:t>It is true, that just as people read letters, 		they will read us!</a:t>
            </a:r>
          </a:p>
          <a:p>
            <a:r>
              <a:rPr lang="en-US" sz="2600" b="1" dirty="0" smtClean="0"/>
              <a:t>Peter exhorts in 1 Peter 3:1…</a:t>
            </a:r>
          </a:p>
          <a:p>
            <a:pPr lvl="1"/>
            <a:r>
              <a:rPr lang="en-US" sz="2600" b="1" dirty="0" smtClean="0"/>
              <a:t>“Likewise, ye wives, be in subjection to your own husbands; that if any obey not the word, they also may without the word be won by the conversation of the wives.”</a:t>
            </a:r>
            <a:endParaRPr lang="en-US" sz="2600" b="1" dirty="0"/>
          </a:p>
          <a:p>
            <a:r>
              <a:rPr lang="en-US" sz="2600" dirty="0" smtClean="0"/>
              <a:t>Peter points out that in the marital relationship, the believer will certainly try to convert the unbeliever to Christ by verbally teaching him the truth, but if this is not effective, lest her exhortations degenerate to nagging, the believing wife is then to win her unbelieving husband by the life she lives!</a:t>
            </a:r>
            <a:endParaRPr lang="en-US" sz="2600" dirty="0"/>
          </a:p>
          <a:p>
            <a:pPr marL="0" indent="0">
              <a:buNone/>
            </a:pPr>
            <a:endParaRPr lang="en-US" sz="2600"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dow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down)">
                                      <p:cBhvr>
                                        <p:cTn id="12" dur="500"/>
                                        <p:tgtEl>
                                          <p:spTgt spid="68611">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wipe(down)">
                                      <p:cBhvr>
                                        <p:cTn id="15" dur="500"/>
                                        <p:tgtEl>
                                          <p:spTgt spid="6861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8611">
                                            <p:txEl>
                                              <p:pRg st="3" end="3"/>
                                            </p:txEl>
                                          </p:spTgt>
                                        </p:tgtEl>
                                        <p:attrNameLst>
                                          <p:attrName>style.visibility</p:attrName>
                                        </p:attrNameLst>
                                      </p:cBhvr>
                                      <p:to>
                                        <p:strVal val="visible"/>
                                      </p:to>
                                    </p:set>
                                    <p:animEffect transition="in" filter="wipe(down)">
                                      <p:cBhvr>
                                        <p:cTn id="20" dur="500"/>
                                        <p:tgtEl>
                                          <p:spTgt spid="686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3545</TotalTime>
  <Words>1563</Words>
  <Application>Microsoft Office PowerPoint</Application>
  <PresentationFormat>On-screen Show (4:3)</PresentationFormat>
  <Paragraphs>96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Pushpin</vt:lpstr>
      <vt:lpstr>“Epistles of Christ”</vt:lpstr>
      <vt:lpstr>PowerPoint Presentation</vt:lpstr>
      <vt:lpstr>PowerPoint Presentation</vt:lpstr>
      <vt:lpstr>PowerPoint Presentation</vt:lpstr>
      <vt:lpstr>I. Epistles Are Always Written On Materials Which Have Undergone A Change </vt:lpstr>
      <vt:lpstr>PowerPoint Presentation</vt:lpstr>
      <vt:lpstr>PowerPoint Presentation</vt:lpstr>
      <vt:lpstr>II. Epistles Are Read,     With The Reader Being Influenced Thereby </vt:lpstr>
      <vt:lpstr>PowerPoint Presentation</vt:lpstr>
      <vt:lpstr>PowerPoint Presentation</vt:lpstr>
      <vt:lpstr>III. It Is Epistles That Are Written For The Good                    Of Others! </vt:lpstr>
      <vt:lpstr>PowerPoint Presentation</vt:lpstr>
      <vt:lpstr>PowerPoint Presentation</vt:lpstr>
      <vt:lpstr>PowerPoint Presentation</vt:lpstr>
      <vt:lpstr>IV. Epistles Convey The Expression Of Their Authors</vt:lpstr>
      <vt:lpstr>PowerPoint Presentation</vt:lpstr>
      <vt:lpstr>PowerPoint Presentation</vt:lpstr>
      <vt:lpstr>V. Epistles Bear the Signature Of Their Authors</vt:lpstr>
      <vt:lpstr>PowerPoint Presentation</vt:lpstr>
      <vt:lpstr>VI. Some Epistles Do NOT Contain Very Much!</vt:lpstr>
      <vt:lpstr>PowerPoint Presentation</vt:lpstr>
      <vt:lpstr>VII. Epistles May Become Blotted!</vt:lpstr>
      <vt:lpstr>PowerPoint Presentation</vt:lpstr>
      <vt:lpstr>VIII. Epistles May Be Destroyed, But Men Remember Their Contents!</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How It All Works</dc:title>
  <dc:creator>Joaquin Church of Christ</dc:creator>
  <cp:lastModifiedBy>DJ Dickerson</cp:lastModifiedBy>
  <cp:revision>261</cp:revision>
  <dcterms:created xsi:type="dcterms:W3CDTF">2005-08-21T03:57:02Z</dcterms:created>
  <dcterms:modified xsi:type="dcterms:W3CDTF">2011-08-04T04:21:19Z</dcterms:modified>
</cp:coreProperties>
</file>