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698" r:id="rId4"/>
  </p:sldMasterIdLst>
  <p:notesMasterIdLst>
    <p:notesMasterId r:id="rId66"/>
  </p:notesMasterIdLst>
  <p:sldIdLst>
    <p:sldId id="296" r:id="rId5"/>
    <p:sldId id="297" r:id="rId6"/>
    <p:sldId id="298" r:id="rId7"/>
    <p:sldId id="384" r:id="rId8"/>
    <p:sldId id="256" r:id="rId9"/>
    <p:sldId id="300" r:id="rId10"/>
    <p:sldId id="259" r:id="rId11"/>
    <p:sldId id="260" r:id="rId12"/>
    <p:sldId id="301" r:id="rId13"/>
    <p:sldId id="261" r:id="rId14"/>
    <p:sldId id="365" r:id="rId15"/>
    <p:sldId id="345" r:id="rId16"/>
    <p:sldId id="354" r:id="rId17"/>
    <p:sldId id="344" r:id="rId18"/>
    <p:sldId id="347" r:id="rId19"/>
    <p:sldId id="262" r:id="rId20"/>
    <p:sldId id="349" r:id="rId21"/>
    <p:sldId id="366" r:id="rId22"/>
    <p:sldId id="328" r:id="rId23"/>
    <p:sldId id="367" r:id="rId24"/>
    <p:sldId id="329" r:id="rId25"/>
    <p:sldId id="355" r:id="rId26"/>
    <p:sldId id="368" r:id="rId27"/>
    <p:sldId id="267" r:id="rId28"/>
    <p:sldId id="268" r:id="rId29"/>
    <p:sldId id="356" r:id="rId30"/>
    <p:sldId id="302" r:id="rId31"/>
    <p:sldId id="346" r:id="rId32"/>
    <p:sldId id="263" r:id="rId33"/>
    <p:sldId id="330" r:id="rId34"/>
    <p:sldId id="331" r:id="rId35"/>
    <p:sldId id="348" r:id="rId36"/>
    <p:sldId id="357" r:id="rId37"/>
    <p:sldId id="265" r:id="rId38"/>
    <p:sldId id="358" r:id="rId39"/>
    <p:sldId id="270" r:id="rId40"/>
    <p:sldId id="360" r:id="rId41"/>
    <p:sldId id="271" r:id="rId42"/>
    <p:sldId id="369" r:id="rId43"/>
    <p:sldId id="361" r:id="rId44"/>
    <p:sldId id="370" r:id="rId45"/>
    <p:sldId id="363" r:id="rId46"/>
    <p:sldId id="359" r:id="rId47"/>
    <p:sldId id="371" r:id="rId48"/>
    <p:sldId id="372" r:id="rId49"/>
    <p:sldId id="373" r:id="rId50"/>
    <p:sldId id="257" r:id="rId51"/>
    <p:sldId id="374" r:id="rId52"/>
    <p:sldId id="283" r:id="rId53"/>
    <p:sldId id="375" r:id="rId54"/>
    <p:sldId id="376" r:id="rId55"/>
    <p:sldId id="378" r:id="rId56"/>
    <p:sldId id="377" r:id="rId57"/>
    <p:sldId id="379" r:id="rId58"/>
    <p:sldId id="380" r:id="rId59"/>
    <p:sldId id="381" r:id="rId60"/>
    <p:sldId id="325" r:id="rId61"/>
    <p:sldId id="382" r:id="rId62"/>
    <p:sldId id="326" r:id="rId63"/>
    <p:sldId id="293" r:id="rId64"/>
    <p:sldId id="383" r:id="rId6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57" d="100"/>
          <a:sy n="57" d="100"/>
        </p:scale>
        <p:origin x="-876" y="-90"/>
      </p:cViewPr>
      <p:guideLst>
        <p:guide orient="horz" pos="1800"/>
        <p:guide pos="2880"/>
      </p:guideLst>
    </p:cSldViewPr>
  </p:slideViewPr>
  <p:outlineViewPr>
    <p:cViewPr>
      <p:scale>
        <a:sx n="33" d="100"/>
        <a:sy n="33" d="100"/>
      </p:scale>
      <p:origin x="60" y="282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3E1C9-FD31-4478-855C-4E7122FDD5AC}" type="datetimeFigureOut">
              <a:rPr lang="en-US" smtClean="0"/>
              <a:t>7/22/2012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9F29-21B0-4726-8B5C-E9AA436EE541}" type="slidenum">
              <a:rPr lang="en-US" smtClean="0"/>
              <a:t>‹#›</a:t>
            </a:fld>
            <a:endParaRPr lang="en-US"/>
          </a:p>
        </p:txBody>
      </p:sp>
    </p:spTree>
    <p:extLst>
      <p:ext uri="{BB962C8B-B14F-4D97-AF65-F5344CB8AC3E}">
        <p14:creationId xmlns:p14="http://schemas.microsoft.com/office/powerpoint/2010/main" val="73656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546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39432589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80698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2295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131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575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8759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2457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23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54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5332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07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7815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9578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034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96F3C3-12C6-44D5-B463-F4DB0EB8B7D0}"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186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0112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09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4546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97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124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55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t>7/22/2012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700209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580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5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63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947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3906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42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pic>
        <p:nvPicPr>
          <p:cNvPr id="8" name="Picture 2" descr="Grim Re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93265" y="0"/>
            <a:ext cx="4572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591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pic>
        <p:nvPicPr>
          <p:cNvPr id="7" name="Picture 2" descr="Grim Re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9144" y="3390900"/>
            <a:ext cx="1851846" cy="23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30406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pic>
        <p:nvPicPr>
          <p:cNvPr id="7" name="Picture 2" descr="Grim Re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10633" y="0"/>
            <a:ext cx="4572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9860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44766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t>7/22/2012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4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9886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08085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67091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27967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62144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15165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37945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t>7/22/2012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5AA14-DD94-4DC5-AD79-D5398A473E6A}"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180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t>7/22/2012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2965184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t>7/22/2012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5194420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7/22/2012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912543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7/22/2012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13625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t>7/22/2012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t>‹#›</a:t>
            </a:fld>
            <a:endParaRPr lang="en-US"/>
          </a:p>
        </p:txBody>
      </p:sp>
    </p:spTree>
    <p:extLst>
      <p:ext uri="{BB962C8B-B14F-4D97-AF65-F5344CB8AC3E}">
        <p14:creationId xmlns:p14="http://schemas.microsoft.com/office/powerpoint/2010/main" val="293604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5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0491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3FF3683-6DE6-4D31-871D-D8AA6A95BD71}" type="datetimeFigureOut">
              <a:rPr lang="en-US" smtClean="0">
                <a:solidFill>
                  <a:prstClr val="black">
                    <a:tint val="75000"/>
                  </a:prstClr>
                </a:solidFill>
              </a:rPr>
              <a:pPr/>
              <a:t>7/22/2012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A997DFD-31E3-4160-BDD4-4E21082B0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2234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N-22 – Gentle Shepherd</a:t>
            </a:r>
            <a:endParaRPr lang="en-US" sz="3000" b="1" dirty="0" smtClean="0">
              <a:solidFill>
                <a:schemeClr val="bg1"/>
              </a:solidFill>
            </a:endParaRPr>
          </a:p>
          <a:p>
            <a:r>
              <a:rPr lang="en-US" sz="3000" b="1" dirty="0" smtClean="0">
                <a:solidFill>
                  <a:schemeClr val="bg1"/>
                </a:solidFill>
              </a:rPr>
              <a:t>N-4 – Make Haste, O God</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N-1 – In Christ Alone</a:t>
            </a:r>
            <a:endParaRPr lang="en-US" sz="3000" b="1" dirty="0" smtClean="0">
              <a:solidFill>
                <a:schemeClr val="bg1"/>
              </a:solidFill>
            </a:endParaRPr>
          </a:p>
          <a:p>
            <a:r>
              <a:rPr lang="en-US" sz="3000" b="1" dirty="0" smtClean="0">
                <a:solidFill>
                  <a:schemeClr val="bg1"/>
                </a:solidFill>
              </a:rPr>
              <a:t>372 – We Thank Thee, O Father</a:t>
            </a:r>
            <a:endParaRPr lang="en-US" sz="3000" b="1" dirty="0" smtClean="0">
              <a:solidFill>
                <a:schemeClr val="bg1"/>
              </a:solidFill>
            </a:endParaRPr>
          </a:p>
          <a:p>
            <a:r>
              <a:rPr lang="en-US" sz="2900" b="1" dirty="0" smtClean="0">
                <a:solidFill>
                  <a:schemeClr val="bg1"/>
                </a:solidFill>
              </a:rPr>
              <a:t>359 – Victory In Jesus</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317 – All Things Are Ready</a:t>
            </a:r>
            <a:endParaRPr lang="en-US" sz="3000" b="1" dirty="0" smtClean="0">
              <a:solidFill>
                <a:schemeClr val="bg1"/>
              </a:solidFill>
            </a:endParaRPr>
          </a:p>
          <a:p>
            <a:r>
              <a:rPr lang="en-US" sz="3000" b="1" dirty="0" smtClean="0">
                <a:solidFill>
                  <a:schemeClr val="bg1"/>
                </a:solidFill>
              </a:rPr>
              <a:t>66 – God Bless You, Go With God</a:t>
            </a:r>
            <a:endParaRPr lang="en-US" sz="3000" b="1" dirty="0">
              <a:solidFill>
                <a:schemeClr val="bg1"/>
              </a:solidFill>
            </a:endParaRPr>
          </a:p>
        </p:txBody>
      </p:sp>
    </p:spTree>
    <p:extLst>
      <p:ext uri="{BB962C8B-B14F-4D97-AF65-F5344CB8AC3E}">
        <p14:creationId xmlns:p14="http://schemas.microsoft.com/office/powerpoint/2010/main" val="2279509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257800" cy="4114799"/>
          </a:xfrm>
        </p:spPr>
        <p:txBody>
          <a:bodyPr>
            <a:noAutofit/>
          </a:bodyPr>
          <a:lstStyle/>
          <a:p>
            <a:pPr marL="0" indent="0" algn="ctr">
              <a:buNone/>
            </a:pPr>
            <a:r>
              <a:rPr lang="en-US" sz="4400" i="1" dirty="0" smtClean="0">
                <a:solidFill>
                  <a:schemeClr val="bg1"/>
                </a:solidFill>
              </a:rPr>
              <a:t>“Therefore</a:t>
            </a:r>
            <a:r>
              <a:rPr lang="en-US" sz="4400" i="1" dirty="0">
                <a:solidFill>
                  <a:schemeClr val="bg1"/>
                </a:solidFill>
              </a:rPr>
              <a:t>, my beloved and longed-for brethren, my joy and crown, so stand fast in the Lord, beloved</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4:1</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91212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257800" cy="4114799"/>
          </a:xfrm>
        </p:spPr>
        <p:txBody>
          <a:bodyPr>
            <a:noAutofit/>
          </a:bodyPr>
          <a:lstStyle/>
          <a:p>
            <a:pPr marL="0" indent="0" algn="ctr">
              <a:buNone/>
            </a:pPr>
            <a:r>
              <a:rPr lang="en-US" sz="4400" i="1" dirty="0" smtClean="0">
                <a:solidFill>
                  <a:schemeClr val="bg1"/>
                </a:solidFill>
              </a:rPr>
              <a:t>“and </a:t>
            </a:r>
            <a:r>
              <a:rPr lang="en-US" sz="4400" i="1" dirty="0">
                <a:solidFill>
                  <a:schemeClr val="bg1"/>
                </a:solidFill>
              </a:rPr>
              <a:t>the peace of God, which surpasses all understanding, will guard your hearts and minds through Christ Jesus</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Philippians 4:7</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9004111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953000"/>
          </a:xfrm>
        </p:spPr>
        <p:txBody>
          <a:bodyPr>
            <a:noAutofit/>
          </a:bodyPr>
          <a:lstStyle/>
          <a:p>
            <a:pPr marL="0" indent="0" algn="ctr">
              <a:buNone/>
            </a:pPr>
            <a:r>
              <a:rPr lang="en-US" sz="4400" i="1" dirty="0" smtClean="0">
                <a:solidFill>
                  <a:schemeClr val="bg1"/>
                </a:solidFill>
              </a:rPr>
              <a:t>“Thoughts </a:t>
            </a:r>
            <a:r>
              <a:rPr lang="en-US" sz="4400" i="1" u="sng" dirty="0">
                <a:solidFill>
                  <a:schemeClr val="bg1"/>
                </a:solidFill>
              </a:rPr>
              <a:t>produce</a:t>
            </a:r>
            <a:r>
              <a:rPr lang="en-US" sz="4400" i="1" dirty="0">
                <a:solidFill>
                  <a:schemeClr val="bg1"/>
                </a:solidFill>
              </a:rPr>
              <a:t> habits, habits </a:t>
            </a:r>
            <a:r>
              <a:rPr lang="en-US" sz="4400" i="1" u="sng" dirty="0">
                <a:solidFill>
                  <a:schemeClr val="bg1"/>
                </a:solidFill>
              </a:rPr>
              <a:t>lead</a:t>
            </a:r>
            <a:r>
              <a:rPr lang="en-US" sz="4400" i="1" dirty="0">
                <a:solidFill>
                  <a:schemeClr val="bg1"/>
                </a:solidFill>
              </a:rPr>
              <a:t> to actions, actions </a:t>
            </a:r>
            <a:r>
              <a:rPr lang="en-US" sz="4400" i="1" u="sng" dirty="0">
                <a:solidFill>
                  <a:schemeClr val="bg1"/>
                </a:solidFill>
              </a:rPr>
              <a:t>determine</a:t>
            </a:r>
            <a:r>
              <a:rPr lang="en-US" sz="4400" i="1" dirty="0">
                <a:solidFill>
                  <a:schemeClr val="bg1"/>
                </a:solidFill>
              </a:rPr>
              <a:t> character, and character </a:t>
            </a:r>
            <a:r>
              <a:rPr lang="en-US" sz="4400" i="1" u="sng" dirty="0">
                <a:solidFill>
                  <a:schemeClr val="bg1"/>
                </a:solidFill>
              </a:rPr>
              <a:t>determines</a:t>
            </a:r>
            <a:r>
              <a:rPr lang="en-US" sz="4400" i="1" dirty="0">
                <a:solidFill>
                  <a:schemeClr val="bg1"/>
                </a:solidFill>
              </a:rPr>
              <a:t> </a:t>
            </a:r>
            <a:r>
              <a:rPr lang="en-US" sz="4400" i="1" u="sng" dirty="0">
                <a:solidFill>
                  <a:schemeClr val="bg1"/>
                </a:solidFill>
              </a:rPr>
              <a:t>your</a:t>
            </a:r>
            <a:r>
              <a:rPr lang="en-US" sz="4400" i="1" dirty="0">
                <a:solidFill>
                  <a:schemeClr val="bg1"/>
                </a:solidFill>
              </a:rPr>
              <a:t> </a:t>
            </a:r>
            <a:r>
              <a:rPr lang="en-US" sz="4400" i="1" u="sng" dirty="0">
                <a:solidFill>
                  <a:schemeClr val="bg1"/>
                </a:solidFill>
              </a:rPr>
              <a:t>eternal</a:t>
            </a:r>
            <a:r>
              <a:rPr lang="en-US" sz="4400" i="1" dirty="0">
                <a:solidFill>
                  <a:schemeClr val="bg1"/>
                </a:solidFill>
              </a:rPr>
              <a:t> </a:t>
            </a:r>
            <a:r>
              <a:rPr lang="en-US" sz="4400" i="1" u="sng" dirty="0">
                <a:solidFill>
                  <a:schemeClr val="bg1"/>
                </a:solidFill>
              </a:rPr>
              <a:t>destiny</a:t>
            </a:r>
            <a:r>
              <a:rPr lang="en-US" sz="4400" i="1" dirty="0" smtClean="0">
                <a:solidFill>
                  <a:schemeClr val="bg1"/>
                </a:solidFill>
              </a:rPr>
              <a:t>.”</a:t>
            </a:r>
          </a:p>
        </p:txBody>
      </p:sp>
    </p:spTree>
    <p:extLst>
      <p:ext uri="{BB962C8B-B14F-4D97-AF65-F5344CB8AC3E}">
        <p14:creationId xmlns:p14="http://schemas.microsoft.com/office/powerpoint/2010/main" val="9299937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90500"/>
            <a:ext cx="5486400" cy="4953000"/>
          </a:xfrm>
        </p:spPr>
        <p:txBody>
          <a:bodyPr>
            <a:noAutofit/>
          </a:bodyPr>
          <a:lstStyle/>
          <a:p>
            <a:r>
              <a:rPr lang="en-US" i="1" dirty="0">
                <a:solidFill>
                  <a:schemeClr val="bg1"/>
                </a:solidFill>
              </a:rPr>
              <a:t>“This is something of the utmost importance, because it is a law of life that, if a man thinks of something often enough, he will come to the stage when he cannot stop thinking about it.  His thoughts will be quite literally in a groove out of which he cannot jerk </a:t>
            </a:r>
            <a:r>
              <a:rPr lang="en-US" i="1" dirty="0" smtClean="0">
                <a:solidFill>
                  <a:schemeClr val="bg1"/>
                </a:solidFill>
              </a:rPr>
              <a:t>them.” (Barclay)</a:t>
            </a:r>
            <a:endParaRPr lang="en-US" i="1" dirty="0">
              <a:solidFill>
                <a:schemeClr val="bg1"/>
              </a:solidFill>
            </a:endParaRPr>
          </a:p>
        </p:txBody>
      </p:sp>
    </p:spTree>
    <p:extLst>
      <p:ext uri="{BB962C8B-B14F-4D97-AF65-F5344CB8AC3E}">
        <p14:creationId xmlns:p14="http://schemas.microsoft.com/office/powerpoint/2010/main" val="39059452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00100"/>
            <a:ext cx="9144000" cy="1569660"/>
          </a:xfrm>
          <a:prstGeom prst="rect">
            <a:avLst/>
          </a:prstGeom>
          <a:noFill/>
        </p:spPr>
        <p:txBody>
          <a:bodyPr>
            <a:spAutoFit/>
          </a:bodyPr>
          <a:lstStyle/>
          <a:p>
            <a:pPr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“True”</a:t>
            </a:r>
            <a:endParaRPr lang="en-US" sz="9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402085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266700"/>
            <a:ext cx="5410200" cy="4724399"/>
          </a:xfrm>
        </p:spPr>
        <p:txBody>
          <a:bodyPr>
            <a:noAutofit/>
          </a:bodyPr>
          <a:lstStyle/>
          <a:p>
            <a:r>
              <a:rPr lang="en-US" i="1" dirty="0">
                <a:solidFill>
                  <a:schemeClr val="bg1"/>
                </a:solidFill>
              </a:rPr>
              <a:t>Such infers that many things are also false. </a:t>
            </a:r>
          </a:p>
          <a:p>
            <a:pPr lvl="1"/>
            <a:r>
              <a:rPr lang="en-US" i="1" dirty="0" smtClean="0">
                <a:solidFill>
                  <a:schemeClr val="bg1"/>
                </a:solidFill>
              </a:rPr>
              <a:t>Not </a:t>
            </a:r>
            <a:r>
              <a:rPr lang="en-US" i="1" dirty="0">
                <a:solidFill>
                  <a:schemeClr val="bg1"/>
                </a:solidFill>
              </a:rPr>
              <a:t>every idea, opinion, and </a:t>
            </a:r>
            <a:r>
              <a:rPr lang="en-US" i="1" dirty="0" smtClean="0">
                <a:solidFill>
                  <a:schemeClr val="bg1"/>
                </a:solidFill>
              </a:rPr>
              <a:t>view point </a:t>
            </a:r>
            <a:r>
              <a:rPr lang="en-US" i="1" dirty="0">
                <a:solidFill>
                  <a:schemeClr val="bg1"/>
                </a:solidFill>
              </a:rPr>
              <a:t>is credible</a:t>
            </a:r>
            <a:r>
              <a:rPr lang="en-US" i="1" dirty="0" smtClean="0">
                <a:solidFill>
                  <a:schemeClr val="bg1"/>
                </a:solidFill>
              </a:rPr>
              <a:t>.</a:t>
            </a:r>
          </a:p>
          <a:p>
            <a:pPr lvl="1"/>
            <a:r>
              <a:rPr lang="en-US" i="1" dirty="0" smtClean="0">
                <a:solidFill>
                  <a:schemeClr val="bg1"/>
                </a:solidFill>
              </a:rPr>
              <a:t>“Set your affections on things above, not on things on the earth.” – Colossians 3:2</a:t>
            </a:r>
            <a:endParaRPr lang="en-US" i="1" dirty="0">
              <a:solidFill>
                <a:schemeClr val="bg1"/>
              </a:solidFill>
            </a:endParaRPr>
          </a:p>
        </p:txBody>
      </p:sp>
    </p:spTree>
    <p:extLst>
      <p:ext uri="{BB962C8B-B14F-4D97-AF65-F5344CB8AC3E}">
        <p14:creationId xmlns:p14="http://schemas.microsoft.com/office/powerpoint/2010/main" val="6332362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028700"/>
            <a:ext cx="5295901" cy="3530600"/>
          </a:xfrm>
        </p:spPr>
        <p:txBody>
          <a:bodyPr>
            <a:noAutofit/>
          </a:bodyPr>
          <a:lstStyle/>
          <a:p>
            <a:pPr marL="0" indent="0" algn="ctr">
              <a:buNone/>
            </a:pPr>
            <a:r>
              <a:rPr lang="en-US" sz="5200" i="1" dirty="0" smtClean="0">
                <a:solidFill>
                  <a:schemeClr val="bg1"/>
                </a:solidFill>
              </a:rPr>
              <a:t>“And you shall know the truth, and the truth shall make you free.”</a:t>
            </a:r>
            <a:endParaRPr lang="en-US" sz="5200" i="1" dirty="0">
              <a:solidFill>
                <a:schemeClr val="bg1"/>
              </a:solidFill>
            </a:endParaRPr>
          </a:p>
        </p:txBody>
      </p:sp>
      <p:sp>
        <p:nvSpPr>
          <p:cNvPr id="4" name="Rectangle 3"/>
          <p:cNvSpPr/>
          <p:nvPr/>
        </p:nvSpPr>
        <p:spPr>
          <a:xfrm>
            <a:off x="-169025"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John 8:32</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242721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3400" i="1" dirty="0">
                <a:solidFill>
                  <a:schemeClr val="bg1"/>
                </a:solidFill>
              </a:rPr>
              <a:t>“Ecstatic experiences will not free us.  Getting ‘high on Jesus’ will not free us.  Without knowledge of the truth, we will not be free. Many are hampered and confused in the spiritual walk by a simple ignorance of the </a:t>
            </a:r>
            <a:r>
              <a:rPr lang="en-US" sz="3400" i="1" dirty="0" smtClean="0">
                <a:solidFill>
                  <a:schemeClr val="bg1"/>
                </a:solidFill>
              </a:rPr>
              <a:t>truth…”</a:t>
            </a:r>
            <a:endParaRPr lang="en-US" sz="3400" i="1" dirty="0">
              <a:solidFill>
                <a:schemeClr val="bg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690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3400" i="1" dirty="0" smtClean="0">
                <a:solidFill>
                  <a:schemeClr val="bg1"/>
                </a:solidFill>
              </a:rPr>
              <a:t>“Worse </a:t>
            </a:r>
            <a:r>
              <a:rPr lang="en-US" sz="3400" i="1" dirty="0">
                <a:solidFill>
                  <a:schemeClr val="bg1"/>
                </a:solidFill>
              </a:rPr>
              <a:t>yet, many have been brought into the cruelest bondage by false teaching (Matthew 23:15).  Many Christians remain in bondage to fears and anxieties simply because they do not avail themselves to study” (pp. 63,62).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209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19299" y="1104900"/>
            <a:ext cx="5143501" cy="3886200"/>
          </a:xfrm>
        </p:spPr>
        <p:txBody>
          <a:bodyPr>
            <a:noAutofit/>
          </a:bodyPr>
          <a:lstStyle/>
          <a:p>
            <a:pPr marL="0" indent="0" algn="ctr">
              <a:buNone/>
            </a:pPr>
            <a:r>
              <a:rPr lang="en-US" sz="4000" i="1" dirty="0" smtClean="0">
                <a:solidFill>
                  <a:schemeClr val="bg1"/>
                </a:solidFill>
              </a:rPr>
              <a:t>“Study to show thyself approved unto God, a workman that </a:t>
            </a:r>
            <a:r>
              <a:rPr lang="en-US" sz="4000" i="1" dirty="0" err="1" smtClean="0">
                <a:solidFill>
                  <a:schemeClr val="bg1"/>
                </a:solidFill>
              </a:rPr>
              <a:t>needeth</a:t>
            </a:r>
            <a:r>
              <a:rPr lang="en-US" sz="4000" i="1" dirty="0" smtClean="0">
                <a:solidFill>
                  <a:schemeClr val="bg1"/>
                </a:solidFill>
              </a:rPr>
              <a:t> not to be ashamed, rightly dividing the word of truth.”</a:t>
            </a:r>
            <a:endParaRPr lang="en-US" sz="4000" i="1" dirty="0">
              <a:solidFill>
                <a:schemeClr val="bg1"/>
              </a:solidFill>
            </a:endParaRPr>
          </a:p>
        </p:txBody>
      </p:sp>
      <p:sp>
        <p:nvSpPr>
          <p:cNvPr id="4" name="Rectangle 3"/>
          <p:cNvSpPr/>
          <p:nvPr/>
        </p:nvSpPr>
        <p:spPr>
          <a:xfrm>
            <a:off x="0" y="288299"/>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Timothy 2:15</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399795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90500"/>
            <a:ext cx="5181600" cy="5029200"/>
          </a:xfrm>
        </p:spPr>
        <p:txBody>
          <a:bodyPr>
            <a:normAutofit fontScale="70000" lnSpcReduction="20000"/>
          </a:bodyPr>
          <a:lstStyle/>
          <a:p>
            <a:pPr marL="0" indent="0" algn="ctr">
              <a:buNone/>
            </a:pPr>
            <a:r>
              <a:rPr lang="en-US" sz="4600" dirty="0">
                <a:solidFill>
                  <a:schemeClr val="bg1"/>
                </a:solidFill>
              </a:rPr>
              <a:t>Isaiah 53</a:t>
            </a:r>
          </a:p>
          <a:p>
            <a:pPr marL="0" indent="0">
              <a:buNone/>
            </a:pPr>
            <a:r>
              <a:rPr lang="en-US" sz="3700" i="1" dirty="0">
                <a:solidFill>
                  <a:schemeClr val="bg1"/>
                </a:solidFill>
              </a:rPr>
              <a:t>4 Surely He has borne our </a:t>
            </a:r>
            <a:r>
              <a:rPr lang="en-US" sz="3700" i="1" dirty="0" err="1">
                <a:solidFill>
                  <a:schemeClr val="bg1"/>
                </a:solidFill>
              </a:rPr>
              <a:t>griefs</a:t>
            </a:r>
            <a:r>
              <a:rPr lang="en-US" sz="3700" i="1" dirty="0">
                <a:solidFill>
                  <a:schemeClr val="bg1"/>
                </a:solidFill>
              </a:rPr>
              <a:t>  </a:t>
            </a:r>
            <a:r>
              <a:rPr lang="en-US" sz="3700" i="1" dirty="0" smtClean="0">
                <a:solidFill>
                  <a:schemeClr val="bg1"/>
                </a:solidFill>
              </a:rPr>
              <a:t>And </a:t>
            </a:r>
            <a:r>
              <a:rPr lang="en-US" sz="3700" i="1" dirty="0">
                <a:solidFill>
                  <a:schemeClr val="bg1"/>
                </a:solidFill>
              </a:rPr>
              <a:t>carried our sorrows; Yet we esteemed Him </a:t>
            </a:r>
            <a:r>
              <a:rPr lang="en-US" sz="3700" i="1" dirty="0" smtClean="0">
                <a:solidFill>
                  <a:schemeClr val="bg1"/>
                </a:solidFill>
              </a:rPr>
              <a:t>stricken, Smitten </a:t>
            </a:r>
            <a:r>
              <a:rPr lang="en-US" sz="3700" i="1" dirty="0">
                <a:solidFill>
                  <a:schemeClr val="bg1"/>
                </a:solidFill>
              </a:rPr>
              <a:t>by God, </a:t>
            </a:r>
            <a:r>
              <a:rPr lang="en-US" sz="3700" i="1" dirty="0" smtClean="0">
                <a:solidFill>
                  <a:schemeClr val="bg1"/>
                </a:solidFill>
              </a:rPr>
              <a:t>and afflicted</a:t>
            </a:r>
            <a:r>
              <a:rPr lang="en-US" sz="3700" i="1" dirty="0">
                <a:solidFill>
                  <a:schemeClr val="bg1"/>
                </a:solidFill>
              </a:rPr>
              <a:t>. </a:t>
            </a:r>
          </a:p>
          <a:p>
            <a:pPr marL="0" indent="0">
              <a:buNone/>
            </a:pPr>
            <a:r>
              <a:rPr lang="en-US" sz="3700" i="1" dirty="0">
                <a:solidFill>
                  <a:schemeClr val="bg1"/>
                </a:solidFill>
              </a:rPr>
              <a:t>5 But He was wounded for our transgressions, He was bruised for our iniquities;  The chastisement for our peace was upon Him,  And by His stripes we are healed. </a:t>
            </a:r>
          </a:p>
          <a:p>
            <a:pPr marL="0" indent="0">
              <a:buNone/>
            </a:pPr>
            <a:r>
              <a:rPr lang="en-US" sz="3700" i="1" dirty="0">
                <a:solidFill>
                  <a:schemeClr val="bg1"/>
                </a:solidFill>
              </a:rPr>
              <a:t> 6 All we like sheep have gone astray; We have turned, every one, to his own way;  And the LORD has laid on Him the iniquity of us all</a:t>
            </a:r>
            <a:r>
              <a:rPr lang="en-US" sz="3700" i="1" dirty="0" smtClean="0">
                <a:solidFill>
                  <a:schemeClr val="bg1"/>
                </a:solidFill>
              </a:rPr>
              <a:t>.</a:t>
            </a:r>
            <a:endParaRPr lang="en-US" sz="3700" i="1" dirty="0">
              <a:solidFill>
                <a:schemeClr val="bg1"/>
              </a:solidFill>
            </a:endParaRPr>
          </a:p>
        </p:txBody>
      </p:sp>
    </p:spTree>
    <p:extLst>
      <p:ext uri="{BB962C8B-B14F-4D97-AF65-F5344CB8AC3E}">
        <p14:creationId xmlns:p14="http://schemas.microsoft.com/office/powerpoint/2010/main" val="33970070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3400" i="1" dirty="0">
                <a:solidFill>
                  <a:schemeClr val="bg1"/>
                </a:solidFill>
              </a:rPr>
              <a:t>“When we study a book of the Bible we are seeking to be controlled by the intent of the author.  We are determined to hear what he is saying, not what we want him to say.  We want life-transforming truth, not just good feelings” (Foster p. 69).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ddizzle\Desktop\Sunday, July 22, 2012\Unpleasant Truths Comforting 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
            <a:ext cx="8763000" cy="51815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541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028700"/>
            <a:ext cx="5295901" cy="3530600"/>
          </a:xfrm>
        </p:spPr>
        <p:txBody>
          <a:bodyPr>
            <a:noAutofit/>
          </a:bodyPr>
          <a:lstStyle/>
          <a:p>
            <a:pPr marL="0" indent="0" algn="ctr">
              <a:buNone/>
            </a:pPr>
            <a:r>
              <a:rPr lang="en-US" sz="4800" i="1" dirty="0" smtClean="0">
                <a:solidFill>
                  <a:schemeClr val="bg1"/>
                </a:solidFill>
              </a:rPr>
              <a:t>“always </a:t>
            </a:r>
            <a:r>
              <a:rPr lang="en-US" sz="4800" i="1" dirty="0">
                <a:solidFill>
                  <a:schemeClr val="bg1"/>
                </a:solidFill>
              </a:rPr>
              <a:t>learning and never able to come to the knowledge of the truth</a:t>
            </a:r>
            <a:r>
              <a:rPr lang="en-US" sz="4800" i="1" dirty="0" smtClean="0">
                <a:solidFill>
                  <a:schemeClr val="bg1"/>
                </a:solidFill>
              </a:rPr>
              <a:t>.”</a:t>
            </a:r>
            <a:endParaRPr lang="en-US" sz="48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Timothy 3:7</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5238695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952500"/>
            <a:ext cx="5334000" cy="3429000"/>
          </a:xfrm>
        </p:spPr>
        <p:txBody>
          <a:bodyPr>
            <a:noAutofit/>
          </a:bodyPr>
          <a:lstStyle/>
          <a:p>
            <a:pPr marL="0" indent="0" algn="ctr">
              <a:buNone/>
            </a:pPr>
            <a:r>
              <a:rPr lang="en-US" sz="4000" i="1" dirty="0" smtClean="0">
                <a:solidFill>
                  <a:schemeClr val="bg1"/>
                </a:solidFill>
              </a:rPr>
              <a:t>“Do </a:t>
            </a:r>
            <a:r>
              <a:rPr lang="en-US" sz="4000" i="1" dirty="0">
                <a:solidFill>
                  <a:schemeClr val="bg1"/>
                </a:solidFill>
              </a:rPr>
              <a:t>we really want to know the </a:t>
            </a:r>
            <a:r>
              <a:rPr lang="en-US" sz="4000" i="1" dirty="0" smtClean="0">
                <a:solidFill>
                  <a:schemeClr val="bg1"/>
                </a:solidFill>
              </a:rPr>
              <a:t>truth; for the </a:t>
            </a:r>
            <a:r>
              <a:rPr lang="en-US" sz="4000" i="1" dirty="0">
                <a:solidFill>
                  <a:schemeClr val="bg1"/>
                </a:solidFill>
              </a:rPr>
              <a:t>truth brings responsibility to share it with </a:t>
            </a:r>
            <a:r>
              <a:rPr lang="en-US" sz="4000" i="1" dirty="0" smtClean="0">
                <a:solidFill>
                  <a:schemeClr val="bg1"/>
                </a:solidFill>
              </a:rPr>
              <a:t>others.”</a:t>
            </a:r>
          </a:p>
        </p:txBody>
      </p:sp>
    </p:spTree>
    <p:extLst>
      <p:ext uri="{BB962C8B-B14F-4D97-AF65-F5344CB8AC3E}">
        <p14:creationId xmlns:p14="http://schemas.microsoft.com/office/powerpoint/2010/main" val="39447252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90500"/>
            <a:ext cx="8686800" cy="3429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i="1" dirty="0" smtClean="0">
                <a:solidFill>
                  <a:schemeClr val="bg1"/>
                </a:solidFill>
              </a:rPr>
              <a:t>“Bible </a:t>
            </a:r>
            <a:r>
              <a:rPr lang="en-US" sz="3600" i="1" dirty="0">
                <a:solidFill>
                  <a:schemeClr val="bg1"/>
                </a:solidFill>
              </a:rPr>
              <a:t>study is a test of our </a:t>
            </a:r>
            <a:r>
              <a:rPr lang="en-US" sz="3600" i="1" u="sng" dirty="0">
                <a:solidFill>
                  <a:schemeClr val="bg1"/>
                </a:solidFill>
              </a:rPr>
              <a:t>character</a:t>
            </a:r>
            <a:r>
              <a:rPr lang="en-US" sz="3600" i="1" dirty="0">
                <a:solidFill>
                  <a:schemeClr val="bg1"/>
                </a:solidFill>
              </a:rPr>
              <a:t>, for it exposes either a </a:t>
            </a:r>
            <a:r>
              <a:rPr lang="en-US" sz="3600" i="1" u="sng" dirty="0">
                <a:solidFill>
                  <a:schemeClr val="bg1"/>
                </a:solidFill>
              </a:rPr>
              <a:t>heart</a:t>
            </a:r>
            <a:r>
              <a:rPr lang="en-US" sz="3600" i="1" dirty="0">
                <a:solidFill>
                  <a:schemeClr val="bg1"/>
                </a:solidFill>
              </a:rPr>
              <a:t> </a:t>
            </a:r>
            <a:r>
              <a:rPr lang="en-US" sz="3600" i="1" u="sng" dirty="0">
                <a:solidFill>
                  <a:schemeClr val="bg1"/>
                </a:solidFill>
              </a:rPr>
              <a:t>determined</a:t>
            </a:r>
            <a:r>
              <a:rPr lang="en-US" sz="3600" i="1" dirty="0">
                <a:solidFill>
                  <a:schemeClr val="bg1"/>
                </a:solidFill>
              </a:rPr>
              <a:t> </a:t>
            </a:r>
            <a:r>
              <a:rPr lang="en-US" sz="3600" i="1" u="sng" dirty="0">
                <a:solidFill>
                  <a:schemeClr val="bg1"/>
                </a:solidFill>
              </a:rPr>
              <a:t>to</a:t>
            </a:r>
            <a:r>
              <a:rPr lang="en-US" sz="3600" i="1" dirty="0">
                <a:solidFill>
                  <a:schemeClr val="bg1"/>
                </a:solidFill>
              </a:rPr>
              <a:t> </a:t>
            </a:r>
            <a:r>
              <a:rPr lang="en-US" sz="3600" i="1" u="sng" dirty="0">
                <a:solidFill>
                  <a:schemeClr val="bg1"/>
                </a:solidFill>
              </a:rPr>
              <a:t>know</a:t>
            </a:r>
            <a:r>
              <a:rPr lang="en-US" sz="3600" i="1" dirty="0">
                <a:solidFill>
                  <a:schemeClr val="bg1"/>
                </a:solidFill>
              </a:rPr>
              <a:t> </a:t>
            </a:r>
            <a:r>
              <a:rPr lang="en-US" sz="3600" i="1" u="sng" dirty="0">
                <a:solidFill>
                  <a:schemeClr val="bg1"/>
                </a:solidFill>
              </a:rPr>
              <a:t>God</a:t>
            </a:r>
            <a:r>
              <a:rPr lang="en-US" sz="3600" i="1" dirty="0">
                <a:solidFill>
                  <a:schemeClr val="bg1"/>
                </a:solidFill>
              </a:rPr>
              <a:t> </a:t>
            </a:r>
            <a:r>
              <a:rPr lang="en-US" sz="3600" b="1" i="1" u="sng" dirty="0">
                <a:solidFill>
                  <a:schemeClr val="bg1"/>
                </a:solidFill>
              </a:rPr>
              <a:t>regardless</a:t>
            </a:r>
            <a:r>
              <a:rPr lang="en-US" sz="3600" i="1" dirty="0">
                <a:solidFill>
                  <a:schemeClr val="bg1"/>
                </a:solidFill>
              </a:rPr>
              <a:t> of the </a:t>
            </a:r>
            <a:r>
              <a:rPr lang="en-US" sz="3600" i="1" u="sng" dirty="0">
                <a:solidFill>
                  <a:schemeClr val="bg1"/>
                </a:solidFill>
              </a:rPr>
              <a:t>personal</a:t>
            </a:r>
            <a:r>
              <a:rPr lang="en-US" sz="3600" i="1" dirty="0">
                <a:solidFill>
                  <a:schemeClr val="bg1"/>
                </a:solidFill>
              </a:rPr>
              <a:t> </a:t>
            </a:r>
            <a:r>
              <a:rPr lang="en-US" sz="3600" i="1" u="sng" dirty="0">
                <a:solidFill>
                  <a:schemeClr val="bg1"/>
                </a:solidFill>
              </a:rPr>
              <a:t>cost</a:t>
            </a:r>
            <a:r>
              <a:rPr lang="en-US" sz="3600" i="1" dirty="0">
                <a:solidFill>
                  <a:schemeClr val="bg1"/>
                </a:solidFill>
              </a:rPr>
              <a:t> or a heart that wants to only reinforce its own selfish agenda and preconceived </a:t>
            </a:r>
            <a:r>
              <a:rPr lang="en-US" sz="3600" i="1" dirty="0" smtClean="0">
                <a:solidFill>
                  <a:schemeClr val="bg1"/>
                </a:solidFill>
              </a:rPr>
              <a:t>ideas” </a:t>
            </a:r>
          </a:p>
        </p:txBody>
      </p:sp>
    </p:spTree>
    <p:extLst>
      <p:ext uri="{BB962C8B-B14F-4D97-AF65-F5344CB8AC3E}">
        <p14:creationId xmlns:p14="http://schemas.microsoft.com/office/powerpoint/2010/main" val="20780085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952500"/>
            <a:ext cx="5181600" cy="3886200"/>
          </a:xfrm>
        </p:spPr>
        <p:txBody>
          <a:bodyPr>
            <a:noAutofit/>
          </a:bodyPr>
          <a:lstStyle/>
          <a:p>
            <a:pPr marL="0" indent="0" algn="ctr">
              <a:buNone/>
            </a:pPr>
            <a:r>
              <a:rPr lang="en-US" sz="4400" i="1" dirty="0">
                <a:solidFill>
                  <a:schemeClr val="bg1"/>
                </a:solidFill>
              </a:rPr>
              <a:t>“If any man is willing to do His will, he shall know of the teaching, whether it is of God, or whether I speak from Myself”</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John 7:17</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029275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028700"/>
            <a:ext cx="5372100" cy="4343400"/>
          </a:xfrm>
        </p:spPr>
        <p:txBody>
          <a:bodyPr>
            <a:noAutofit/>
          </a:bodyPr>
          <a:lstStyle/>
          <a:p>
            <a:pPr marL="0" indent="0" algn="ctr">
              <a:buNone/>
            </a:pPr>
            <a:r>
              <a:rPr lang="en-US" sz="5400" i="1" dirty="0">
                <a:solidFill>
                  <a:schemeClr val="bg1"/>
                </a:solidFill>
              </a:rPr>
              <a:t>“Everyone who is of the truth hears My voice”</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John 18:37</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552018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1649" y="1028700"/>
            <a:ext cx="5467351" cy="3530600"/>
          </a:xfrm>
        </p:spPr>
        <p:txBody>
          <a:bodyPr>
            <a:noAutofit/>
          </a:bodyPr>
          <a:lstStyle/>
          <a:p>
            <a:pPr marL="0" indent="0" algn="ctr">
              <a:buNone/>
            </a:pPr>
            <a:r>
              <a:rPr lang="en-US" sz="4400" i="1" dirty="0" smtClean="0">
                <a:solidFill>
                  <a:schemeClr val="bg1"/>
                </a:solidFill>
              </a:rPr>
              <a:t>“</a:t>
            </a:r>
            <a:r>
              <a:rPr lang="en-US" sz="4400" i="1" dirty="0">
                <a:solidFill>
                  <a:schemeClr val="bg1"/>
                </a:solidFill>
              </a:rPr>
              <a:t>And this is eternal life, that they may know Thee, the only true God, and Jesus Christ whom Thou hast sent”</a:t>
            </a:r>
          </a:p>
        </p:txBody>
      </p:sp>
      <p:sp>
        <p:nvSpPr>
          <p:cNvPr id="4" name="Rectangle 3"/>
          <p:cNvSpPr/>
          <p:nvPr/>
        </p:nvSpPr>
        <p:spPr>
          <a:xfrm>
            <a:off x="-152400" y="1905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John 17:3</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744417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800100"/>
            <a:ext cx="5410200" cy="3886200"/>
          </a:xfrm>
        </p:spPr>
        <p:txBody>
          <a:bodyPr>
            <a:noAutofit/>
          </a:bodyPr>
          <a:lstStyle/>
          <a:p>
            <a:pPr marL="0" indent="0" algn="ctr">
              <a:buNone/>
            </a:pPr>
            <a:r>
              <a:rPr lang="en-US" sz="4000" i="1" dirty="0" smtClean="0">
                <a:solidFill>
                  <a:schemeClr val="bg1"/>
                </a:solidFill>
              </a:rPr>
              <a:t>“Are </a:t>
            </a:r>
            <a:r>
              <a:rPr lang="en-US" sz="4000" i="1" dirty="0">
                <a:solidFill>
                  <a:schemeClr val="bg1"/>
                </a:solidFill>
              </a:rPr>
              <a:t>we willing to set all preconceived ideas aside and </a:t>
            </a:r>
            <a:r>
              <a:rPr lang="en-US" sz="4000" i="1" u="sng" dirty="0">
                <a:solidFill>
                  <a:schemeClr val="bg1"/>
                </a:solidFill>
              </a:rPr>
              <a:t>accept</a:t>
            </a:r>
            <a:r>
              <a:rPr lang="en-US" sz="4000" i="1" dirty="0">
                <a:solidFill>
                  <a:schemeClr val="bg1"/>
                </a:solidFill>
              </a:rPr>
              <a:t> </a:t>
            </a:r>
            <a:r>
              <a:rPr lang="en-US" sz="4000" i="1" u="sng" dirty="0">
                <a:solidFill>
                  <a:schemeClr val="bg1"/>
                </a:solidFill>
              </a:rPr>
              <a:t>fully</a:t>
            </a:r>
            <a:r>
              <a:rPr lang="en-US" sz="4000" i="1" dirty="0">
                <a:solidFill>
                  <a:schemeClr val="bg1"/>
                </a:solidFill>
              </a:rPr>
              <a:t> the revelation of God given in the Scriptures</a:t>
            </a:r>
            <a:r>
              <a:rPr lang="en-US" sz="4000" i="1" dirty="0" smtClean="0">
                <a:solidFill>
                  <a:schemeClr val="bg1"/>
                </a:solidFill>
              </a:rPr>
              <a:t>?”</a:t>
            </a:r>
            <a:endParaRPr lang="en-US" sz="4000" i="1" dirty="0">
              <a:solidFill>
                <a:schemeClr val="bg1"/>
              </a:solidFill>
            </a:endParaRPr>
          </a:p>
        </p:txBody>
      </p:sp>
    </p:spTree>
    <p:extLst>
      <p:ext uri="{BB962C8B-B14F-4D97-AF65-F5344CB8AC3E}">
        <p14:creationId xmlns:p14="http://schemas.microsoft.com/office/powerpoint/2010/main" val="20960195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27" y="876300"/>
            <a:ext cx="9144000" cy="1323439"/>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“Honorable”</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9643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286555" cy="5105400"/>
          </a:xfrm>
        </p:spPr>
        <p:txBody>
          <a:bodyPr>
            <a:normAutofit/>
          </a:bodyPr>
          <a:lstStyle/>
          <a:p>
            <a:r>
              <a:rPr lang="en-US" i="1" dirty="0" smtClean="0">
                <a:solidFill>
                  <a:schemeClr val="bg1"/>
                </a:solidFill>
              </a:rPr>
              <a:t>Honorable - “That </a:t>
            </a:r>
            <a:r>
              <a:rPr lang="en-US" i="1" dirty="0">
                <a:solidFill>
                  <a:schemeClr val="bg1"/>
                </a:solidFill>
              </a:rPr>
              <a:t>which wins respect or commands reverence and esteem.  It refers to lofty things, majestic things, things that lift the mind from the cheap and tawdry to that which is noble and good and of moral worth” (Hawthorne p. 188). </a:t>
            </a:r>
            <a:endParaRPr lang="en-US" sz="3000" i="1" dirty="0" smtClean="0">
              <a:solidFill>
                <a:schemeClr val="bg1"/>
              </a:solidFill>
            </a:endParaRPr>
          </a:p>
        </p:txBody>
      </p:sp>
    </p:spTree>
    <p:extLst>
      <p:ext uri="{BB962C8B-B14F-4D97-AF65-F5344CB8AC3E}">
        <p14:creationId xmlns:p14="http://schemas.microsoft.com/office/powerpoint/2010/main" val="5028730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90500"/>
            <a:ext cx="5334000" cy="5334000"/>
          </a:xfrm>
        </p:spPr>
        <p:txBody>
          <a:bodyPr>
            <a:normAutofit fontScale="40000" lnSpcReduction="20000"/>
          </a:bodyPr>
          <a:lstStyle/>
          <a:p>
            <a:pPr marL="0" indent="0" algn="ctr">
              <a:buNone/>
            </a:pPr>
            <a:r>
              <a:rPr lang="en-US" sz="7000" dirty="0">
                <a:solidFill>
                  <a:schemeClr val="bg1"/>
                </a:solidFill>
              </a:rPr>
              <a:t>1 Corinthians 11</a:t>
            </a:r>
          </a:p>
          <a:p>
            <a:pPr marL="0" indent="0">
              <a:buNone/>
            </a:pPr>
            <a:r>
              <a:rPr lang="en-US" sz="5800" i="1" dirty="0">
                <a:solidFill>
                  <a:schemeClr val="bg1"/>
                </a:solidFill>
              </a:rPr>
              <a:t>23 For I received from the Lord that </a:t>
            </a:r>
            <a:r>
              <a:rPr lang="en-US" sz="5800" i="1" dirty="0" smtClean="0">
                <a:solidFill>
                  <a:schemeClr val="bg1"/>
                </a:solidFill>
              </a:rPr>
              <a:t>which   </a:t>
            </a:r>
            <a:r>
              <a:rPr lang="en-US" sz="5800" i="1" dirty="0">
                <a:solidFill>
                  <a:schemeClr val="bg1"/>
                </a:solidFill>
              </a:rPr>
              <a:t>I also delivered to you: that the Lord Jesus on the same night in which He was betrayed took bread; </a:t>
            </a:r>
            <a:endParaRPr lang="en-US" sz="5800" i="1" dirty="0" smtClean="0">
              <a:solidFill>
                <a:schemeClr val="bg1"/>
              </a:solidFill>
            </a:endParaRPr>
          </a:p>
          <a:p>
            <a:pPr marL="0" indent="0">
              <a:buNone/>
            </a:pPr>
            <a:r>
              <a:rPr lang="en-US" sz="5800" i="1" dirty="0" smtClean="0">
                <a:solidFill>
                  <a:schemeClr val="bg1"/>
                </a:solidFill>
              </a:rPr>
              <a:t>24 </a:t>
            </a:r>
            <a:r>
              <a:rPr lang="en-US" sz="5800" i="1" dirty="0">
                <a:solidFill>
                  <a:schemeClr val="bg1"/>
                </a:solidFill>
              </a:rPr>
              <a:t>and when He had given thanks, He broke it and said, “Take, eat, this is My body which is broken for you; do this in remembrance of Me.” </a:t>
            </a:r>
            <a:endParaRPr lang="en-US" sz="5800" i="1" dirty="0" smtClean="0">
              <a:solidFill>
                <a:schemeClr val="bg1"/>
              </a:solidFill>
            </a:endParaRPr>
          </a:p>
          <a:p>
            <a:pPr marL="0" indent="0">
              <a:buNone/>
            </a:pPr>
            <a:r>
              <a:rPr lang="en-US" sz="5800" i="1" dirty="0" smtClean="0">
                <a:solidFill>
                  <a:schemeClr val="bg1"/>
                </a:solidFill>
              </a:rPr>
              <a:t>25 </a:t>
            </a:r>
            <a:r>
              <a:rPr lang="en-US" sz="5800" i="1" dirty="0">
                <a:solidFill>
                  <a:schemeClr val="bg1"/>
                </a:solidFill>
              </a:rPr>
              <a:t>In the same manner He also took the cup after supper, saying, “This cup is the new covenant in My blood. This do, as often as you drink it, in remembrance of Me.” </a:t>
            </a:r>
            <a:r>
              <a:rPr lang="en-US" sz="5800" i="1" dirty="0" smtClean="0">
                <a:solidFill>
                  <a:schemeClr val="bg1"/>
                </a:solidFill>
              </a:rPr>
              <a:t>26 </a:t>
            </a:r>
            <a:r>
              <a:rPr lang="en-US" sz="5800" i="1" dirty="0">
                <a:solidFill>
                  <a:schemeClr val="bg1"/>
                </a:solidFill>
              </a:rPr>
              <a:t>For as often as you eat this bread and drink this cup, you proclaim the Lord’s death till He comes.</a:t>
            </a:r>
          </a:p>
        </p:txBody>
      </p:sp>
    </p:spTree>
    <p:extLst>
      <p:ext uri="{BB962C8B-B14F-4D97-AF65-F5344CB8AC3E}">
        <p14:creationId xmlns:p14="http://schemas.microsoft.com/office/powerpoint/2010/main" val="27532935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4400" i="1" dirty="0" smtClean="0">
                <a:solidFill>
                  <a:schemeClr val="bg1"/>
                </a:solidFill>
              </a:rPr>
              <a:t>“that </a:t>
            </a:r>
            <a:r>
              <a:rPr lang="en-US" sz="4400" i="1" dirty="0">
                <a:solidFill>
                  <a:schemeClr val="bg1"/>
                </a:solidFill>
              </a:rPr>
              <a:t>the older men be sober, reverent, temperate, sound in faith, in love, in patience</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Titus 2:2</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41093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4400" i="1" dirty="0" smtClean="0">
                <a:solidFill>
                  <a:schemeClr val="bg1"/>
                </a:solidFill>
              </a:rPr>
              <a:t>“in </a:t>
            </a:r>
            <a:r>
              <a:rPr lang="en-US" sz="4400" i="1" dirty="0">
                <a:solidFill>
                  <a:schemeClr val="bg1"/>
                </a:solidFill>
              </a:rPr>
              <a:t>all things showing yourself to be a pattern of good works; in doctrine showing integrity, reverence, incorruptibility</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Titus 2:7</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623004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876300"/>
            <a:ext cx="5410200" cy="3886200"/>
          </a:xfrm>
        </p:spPr>
        <p:txBody>
          <a:bodyPr>
            <a:noAutofit/>
          </a:bodyPr>
          <a:lstStyle/>
          <a:p>
            <a:pPr marL="0" indent="0" algn="ctr">
              <a:buNone/>
            </a:pPr>
            <a:r>
              <a:rPr lang="en-US" sz="3600" i="1" dirty="0" smtClean="0">
                <a:solidFill>
                  <a:schemeClr val="bg1"/>
                </a:solidFill>
              </a:rPr>
              <a:t>“This </a:t>
            </a:r>
            <a:r>
              <a:rPr lang="en-US" sz="3600" i="1" dirty="0">
                <a:solidFill>
                  <a:schemeClr val="bg1"/>
                </a:solidFill>
              </a:rPr>
              <a:t>is a faithful saying, and these things I want you to affirm constantly, that those who have believed in God should be careful to maintain good works. These things are good and profitable to men</a:t>
            </a:r>
            <a:r>
              <a:rPr lang="en-US" sz="3600" i="1" dirty="0" smtClean="0">
                <a:solidFill>
                  <a:schemeClr val="bg1"/>
                </a:solidFill>
              </a:rPr>
              <a:t>.”</a:t>
            </a:r>
            <a:endParaRPr lang="en-US" sz="3600" i="1" dirty="0">
              <a:solidFill>
                <a:schemeClr val="bg1"/>
              </a:solidFill>
            </a:endParaRPr>
          </a:p>
        </p:txBody>
      </p:sp>
      <p:sp>
        <p:nvSpPr>
          <p:cNvPr id="4" name="Rectangle 3"/>
          <p:cNvSpPr/>
          <p:nvPr/>
        </p:nvSpPr>
        <p:spPr>
          <a:xfrm>
            <a:off x="-152400" y="1143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Titus 3:8</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2493870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266700"/>
            <a:ext cx="5410200" cy="4800600"/>
          </a:xfrm>
        </p:spPr>
        <p:txBody>
          <a:bodyPr>
            <a:noAutofit/>
          </a:bodyPr>
          <a:lstStyle/>
          <a:p>
            <a:r>
              <a:rPr lang="en-US" i="1" dirty="0">
                <a:solidFill>
                  <a:schemeClr val="bg1"/>
                </a:solidFill>
              </a:rPr>
              <a:t>The Bible is a wonderful escape from shallow thinking and from the trivial things that seem to consume so many people</a:t>
            </a:r>
            <a:r>
              <a:rPr lang="en-US" i="1" dirty="0" smtClean="0">
                <a:solidFill>
                  <a:schemeClr val="bg1"/>
                </a:solidFill>
              </a:rPr>
              <a:t>.</a:t>
            </a:r>
          </a:p>
          <a:p>
            <a:pPr lvl="1"/>
            <a:r>
              <a:rPr lang="en-US" sz="3000" i="1" dirty="0" smtClean="0">
                <a:solidFill>
                  <a:schemeClr val="bg1"/>
                </a:solidFill>
              </a:rPr>
              <a:t>When </a:t>
            </a:r>
            <a:r>
              <a:rPr lang="en-US" sz="3000" i="1" dirty="0">
                <a:solidFill>
                  <a:schemeClr val="bg1"/>
                </a:solidFill>
              </a:rPr>
              <a:t>we daydream, do we daydream about </a:t>
            </a:r>
            <a:r>
              <a:rPr lang="en-US" sz="3000" i="1" u="sng" dirty="0">
                <a:solidFill>
                  <a:schemeClr val="bg1"/>
                </a:solidFill>
              </a:rPr>
              <a:t>honorable</a:t>
            </a:r>
            <a:r>
              <a:rPr lang="en-US" sz="3000" i="1" dirty="0">
                <a:solidFill>
                  <a:schemeClr val="bg1"/>
                </a:solidFill>
              </a:rPr>
              <a:t>, </a:t>
            </a:r>
            <a:r>
              <a:rPr lang="en-US" sz="3000" i="1" u="sng" dirty="0">
                <a:solidFill>
                  <a:schemeClr val="bg1"/>
                </a:solidFill>
              </a:rPr>
              <a:t>majestic</a:t>
            </a:r>
            <a:r>
              <a:rPr lang="en-US" sz="3000" i="1" dirty="0">
                <a:solidFill>
                  <a:schemeClr val="bg1"/>
                </a:solidFill>
              </a:rPr>
              <a:t> things, or </a:t>
            </a:r>
            <a:r>
              <a:rPr lang="en-US" sz="3000" i="1" u="sng" dirty="0">
                <a:solidFill>
                  <a:schemeClr val="bg1"/>
                </a:solidFill>
              </a:rPr>
              <a:t>cheap</a:t>
            </a:r>
            <a:r>
              <a:rPr lang="en-US" sz="3000" i="1" dirty="0">
                <a:solidFill>
                  <a:schemeClr val="bg1"/>
                </a:solidFill>
              </a:rPr>
              <a:t> and </a:t>
            </a:r>
            <a:r>
              <a:rPr lang="en-US" sz="3000" i="1" u="sng" dirty="0">
                <a:solidFill>
                  <a:schemeClr val="bg1"/>
                </a:solidFill>
              </a:rPr>
              <a:t>silly</a:t>
            </a:r>
            <a:r>
              <a:rPr lang="en-US" sz="3000" i="1" dirty="0">
                <a:solidFill>
                  <a:schemeClr val="bg1"/>
                </a:solidFill>
              </a:rPr>
              <a:t> things?</a:t>
            </a:r>
          </a:p>
        </p:txBody>
      </p:sp>
    </p:spTree>
    <p:extLst>
      <p:ext uri="{BB962C8B-B14F-4D97-AF65-F5344CB8AC3E}">
        <p14:creationId xmlns:p14="http://schemas.microsoft.com/office/powerpoint/2010/main" val="4208002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6300"/>
            <a:ext cx="9144000" cy="1569660"/>
          </a:xfrm>
          <a:prstGeom prst="rect">
            <a:avLst/>
          </a:prstGeom>
          <a:noFill/>
        </p:spPr>
        <p:txBody>
          <a:bodyPr>
            <a:spAutoFit/>
          </a:bodyPr>
          <a:lstStyle/>
          <a:p>
            <a:pPr algn="ctr" fontAlgn="auto">
              <a:spcBef>
                <a:spcPts val="0"/>
              </a:spcBef>
              <a:spcAft>
                <a:spcPts val="0"/>
              </a:spcAft>
              <a:defRPr/>
            </a:pPr>
            <a:r>
              <a:rPr lang="en-US" sz="9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“Just”</a:t>
            </a:r>
          </a:p>
        </p:txBody>
      </p:sp>
    </p:spTree>
    <p:extLst>
      <p:ext uri="{BB962C8B-B14F-4D97-AF65-F5344CB8AC3E}">
        <p14:creationId xmlns:p14="http://schemas.microsoft.com/office/powerpoint/2010/main" val="1007103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r>
              <a:rPr lang="en-US" i="1" dirty="0">
                <a:solidFill>
                  <a:schemeClr val="bg1"/>
                </a:solidFill>
              </a:rPr>
              <a:t>The Christian is the person who admits that whatever God says and does is "right</a:t>
            </a:r>
            <a:r>
              <a:rPr lang="en-US" i="1" dirty="0" smtClean="0">
                <a:solidFill>
                  <a:schemeClr val="bg1"/>
                </a:solidFill>
              </a:rPr>
              <a:t>".</a:t>
            </a:r>
          </a:p>
          <a:p>
            <a:pPr lvl="1"/>
            <a:r>
              <a:rPr lang="en-US" sz="3000" i="1" dirty="0" smtClean="0">
                <a:solidFill>
                  <a:schemeClr val="bg1"/>
                </a:solidFill>
              </a:rPr>
              <a:t>The </a:t>
            </a:r>
            <a:r>
              <a:rPr lang="en-US" sz="3000" i="1" dirty="0">
                <a:solidFill>
                  <a:schemeClr val="bg1"/>
                </a:solidFill>
              </a:rPr>
              <a:t>Christian should not long for the "easy way out", rather, they should only </a:t>
            </a:r>
            <a:r>
              <a:rPr lang="en-US" sz="3000" i="1" u="sng" dirty="0">
                <a:solidFill>
                  <a:schemeClr val="bg1"/>
                </a:solidFill>
              </a:rPr>
              <a:t>want</a:t>
            </a:r>
            <a:r>
              <a:rPr lang="en-US" sz="3000" i="1" dirty="0">
                <a:solidFill>
                  <a:schemeClr val="bg1"/>
                </a:solidFill>
              </a:rPr>
              <a:t> to do what is "right". </a:t>
            </a:r>
            <a:endParaRPr lang="en-US" sz="3000" i="1" dirty="0" smtClean="0">
              <a:solidFill>
                <a:schemeClr val="bg1"/>
              </a:solidFill>
            </a:endParaRPr>
          </a:p>
          <a:p>
            <a:pPr lvl="1"/>
            <a:r>
              <a:rPr lang="en-US" sz="3000" i="1" dirty="0">
                <a:solidFill>
                  <a:schemeClr val="bg1"/>
                </a:solidFill>
              </a:rPr>
              <a:t>Instead of thinking selfishly, the Christian says, “what is fair?” </a:t>
            </a:r>
          </a:p>
        </p:txBody>
      </p:sp>
    </p:spTree>
    <p:extLst>
      <p:ext uri="{BB962C8B-B14F-4D97-AF65-F5344CB8AC3E}">
        <p14:creationId xmlns:p14="http://schemas.microsoft.com/office/powerpoint/2010/main" val="21579337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98" y="982421"/>
            <a:ext cx="9144000" cy="1569660"/>
          </a:xfrm>
          <a:prstGeom prst="rect">
            <a:avLst/>
          </a:prstGeom>
          <a:noFill/>
        </p:spPr>
        <p:txBody>
          <a:bodyPr>
            <a:spAutoFit/>
          </a:bodyPr>
          <a:lstStyle/>
          <a:p>
            <a:pPr algn="ctr" fontAlgn="auto">
              <a:spcBef>
                <a:spcPts val="0"/>
              </a:spcBef>
              <a:spcAft>
                <a:spcPts val="0"/>
              </a:spcAft>
              <a:defRPr/>
            </a:pPr>
            <a:r>
              <a:rPr lang="en-US" sz="9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“Pure”</a:t>
            </a:r>
            <a:endParaRPr lang="en-US" sz="9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43223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362755" cy="5105400"/>
          </a:xfrm>
        </p:spPr>
        <p:txBody>
          <a:bodyPr>
            <a:normAutofit/>
          </a:bodyPr>
          <a:lstStyle/>
          <a:p>
            <a:r>
              <a:rPr lang="en-US" i="1" dirty="0">
                <a:solidFill>
                  <a:schemeClr val="bg1"/>
                </a:solidFill>
              </a:rPr>
              <a:t>“This world is full of things which are sordid and shabby and soiled and smutty.  Many a man gets his mind into such a state that it soils everything of which it thinks” (Barclay p. 80</a:t>
            </a:r>
            <a:r>
              <a:rPr lang="en-US" i="1" dirty="0" smtClean="0">
                <a:solidFill>
                  <a:schemeClr val="bg1"/>
                </a:solidFill>
              </a:rPr>
              <a:t>)</a:t>
            </a:r>
          </a:p>
        </p:txBody>
      </p:sp>
    </p:spTree>
    <p:extLst>
      <p:ext uri="{BB962C8B-B14F-4D97-AF65-F5344CB8AC3E}">
        <p14:creationId xmlns:p14="http://schemas.microsoft.com/office/powerpoint/2010/main" val="39046139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952500"/>
            <a:ext cx="5486400" cy="3810000"/>
          </a:xfrm>
        </p:spPr>
        <p:txBody>
          <a:bodyPr>
            <a:noAutofit/>
          </a:bodyPr>
          <a:lstStyle/>
          <a:p>
            <a:pPr marL="0" indent="0" algn="ctr">
              <a:buNone/>
            </a:pPr>
            <a:r>
              <a:rPr lang="en-US" sz="3800" i="1" dirty="0" smtClean="0">
                <a:solidFill>
                  <a:schemeClr val="bg1"/>
                </a:solidFill>
              </a:rPr>
              <a:t>“To </a:t>
            </a:r>
            <a:r>
              <a:rPr lang="en-US" sz="3800" i="1" dirty="0">
                <a:solidFill>
                  <a:schemeClr val="bg1"/>
                </a:solidFill>
              </a:rPr>
              <a:t>the pure all things are pure, but to those who are defiled and unbelieving nothing is pure; but even their mind and conscience are defiled</a:t>
            </a:r>
            <a:r>
              <a:rPr lang="en-US" sz="3800" i="1" dirty="0" smtClean="0">
                <a:solidFill>
                  <a:schemeClr val="bg1"/>
                </a:solidFill>
              </a:rPr>
              <a:t>.”</a:t>
            </a:r>
            <a:endParaRPr lang="en-US" sz="38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Titus 1:15</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053041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362755" cy="5105400"/>
          </a:xfrm>
        </p:spPr>
        <p:txBody>
          <a:bodyPr>
            <a:normAutofit/>
          </a:bodyPr>
          <a:lstStyle/>
          <a:p>
            <a:r>
              <a:rPr lang="en-US" sz="3600" i="1" dirty="0">
                <a:solidFill>
                  <a:schemeClr val="bg1"/>
                </a:solidFill>
              </a:rPr>
              <a:t>The word "pure" also applies to "pure" motives and actions</a:t>
            </a:r>
            <a:r>
              <a:rPr lang="en-US" sz="3600" i="1" dirty="0" smtClean="0">
                <a:solidFill>
                  <a:schemeClr val="bg1"/>
                </a:solidFill>
              </a:rPr>
              <a:t>.</a:t>
            </a:r>
          </a:p>
          <a:p>
            <a:pPr lvl="1"/>
            <a:r>
              <a:rPr lang="en-US" sz="3200" i="1" dirty="0">
                <a:solidFill>
                  <a:schemeClr val="bg1"/>
                </a:solidFill>
              </a:rPr>
              <a:t>The Christian does not have the right to "plot" revenge (</a:t>
            </a:r>
            <a:r>
              <a:rPr lang="en-US" sz="3200" i="1" dirty="0" smtClean="0">
                <a:solidFill>
                  <a:schemeClr val="bg1"/>
                </a:solidFill>
              </a:rPr>
              <a:t>Rom. 12:19-21</a:t>
            </a:r>
            <a:r>
              <a:rPr lang="en-US" sz="3200" i="1" dirty="0">
                <a:solidFill>
                  <a:schemeClr val="bg1"/>
                </a:solidFill>
              </a:rPr>
              <a:t>). </a:t>
            </a:r>
            <a:endParaRPr lang="en-US" sz="3200" i="1" dirty="0" smtClean="0">
              <a:solidFill>
                <a:schemeClr val="bg1"/>
              </a:solidFill>
            </a:endParaRPr>
          </a:p>
        </p:txBody>
      </p:sp>
    </p:spTree>
    <p:extLst>
      <p:ext uri="{BB962C8B-B14F-4D97-AF65-F5344CB8AC3E}">
        <p14:creationId xmlns:p14="http://schemas.microsoft.com/office/powerpoint/2010/main" val="25151537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N-22 – Gentle Shepherd</a:t>
            </a:r>
            <a:endParaRPr lang="en-US" sz="3000" b="1" dirty="0" smtClean="0">
              <a:solidFill>
                <a:schemeClr val="bg1"/>
              </a:solidFill>
            </a:endParaRPr>
          </a:p>
          <a:p>
            <a:r>
              <a:rPr lang="en-US" sz="3000" b="1" dirty="0" smtClean="0">
                <a:solidFill>
                  <a:schemeClr val="bg1"/>
                </a:solidFill>
              </a:rPr>
              <a:t>N-4 – Make Haste, O God</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N-1 – In Christ Alone</a:t>
            </a:r>
            <a:endParaRPr lang="en-US" sz="3000" b="1" dirty="0" smtClean="0">
              <a:solidFill>
                <a:schemeClr val="bg1"/>
              </a:solidFill>
            </a:endParaRPr>
          </a:p>
          <a:p>
            <a:r>
              <a:rPr lang="en-US" sz="3000" b="1" dirty="0" smtClean="0">
                <a:solidFill>
                  <a:schemeClr val="bg1"/>
                </a:solidFill>
              </a:rPr>
              <a:t>372 – We Thank Thee, O Father</a:t>
            </a:r>
            <a:endParaRPr lang="en-US" sz="3000" b="1" dirty="0" smtClean="0">
              <a:solidFill>
                <a:schemeClr val="bg1"/>
              </a:solidFill>
            </a:endParaRPr>
          </a:p>
          <a:p>
            <a:r>
              <a:rPr lang="en-US" sz="2900" b="1" dirty="0" smtClean="0">
                <a:solidFill>
                  <a:schemeClr val="bg1"/>
                </a:solidFill>
              </a:rPr>
              <a:t>359 – Victory In Jesus</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317 – All Things Are Ready</a:t>
            </a:r>
            <a:endParaRPr lang="en-US" sz="3000" b="1" dirty="0" smtClean="0">
              <a:solidFill>
                <a:schemeClr val="bg1"/>
              </a:solidFill>
            </a:endParaRPr>
          </a:p>
          <a:p>
            <a:r>
              <a:rPr lang="en-US" sz="3000" b="1" dirty="0" smtClean="0">
                <a:solidFill>
                  <a:schemeClr val="bg1"/>
                </a:solidFill>
              </a:rPr>
              <a:t>66 – God Bless You, Go With God</a:t>
            </a:r>
            <a:endParaRPr lang="en-US" sz="3000" b="1" dirty="0">
              <a:solidFill>
                <a:schemeClr val="bg1"/>
              </a:solidFill>
            </a:endParaRPr>
          </a:p>
        </p:txBody>
      </p:sp>
    </p:spTree>
    <p:extLst>
      <p:ext uri="{BB962C8B-B14F-4D97-AF65-F5344CB8AC3E}">
        <p14:creationId xmlns:p14="http://schemas.microsoft.com/office/powerpoint/2010/main" val="203823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952500"/>
            <a:ext cx="5410200" cy="4114800"/>
          </a:xfrm>
        </p:spPr>
        <p:txBody>
          <a:bodyPr>
            <a:noAutofit/>
          </a:bodyPr>
          <a:lstStyle/>
          <a:p>
            <a:pPr marL="0" indent="0" algn="ctr">
              <a:buNone/>
            </a:pPr>
            <a:r>
              <a:rPr lang="en-US" sz="3600" i="1" dirty="0">
                <a:solidFill>
                  <a:schemeClr val="bg1"/>
                </a:solidFill>
              </a:rPr>
              <a:t> </a:t>
            </a:r>
            <a:r>
              <a:rPr lang="en-US" sz="3600" i="1" dirty="0" smtClean="0">
                <a:solidFill>
                  <a:schemeClr val="bg1"/>
                </a:solidFill>
              </a:rPr>
              <a:t>“For </a:t>
            </a:r>
            <a:r>
              <a:rPr lang="en-US" sz="3600" i="1" dirty="0">
                <a:solidFill>
                  <a:schemeClr val="bg1"/>
                </a:solidFill>
              </a:rPr>
              <a:t>we ourselves were also once foolish, disobedient, deceived, serving various lusts and pleasures, living in malice and envy, hateful and hating one another</a:t>
            </a:r>
            <a:r>
              <a:rPr lang="en-US" sz="3600" i="1" dirty="0" smtClean="0">
                <a:solidFill>
                  <a:schemeClr val="bg1"/>
                </a:solidFill>
              </a:rPr>
              <a:t>.”</a:t>
            </a:r>
            <a:endParaRPr lang="en-US" sz="36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Titus 3:3</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769182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98" y="982421"/>
            <a:ext cx="9144000" cy="1569660"/>
          </a:xfrm>
          <a:prstGeom prst="rect">
            <a:avLst/>
          </a:prstGeom>
          <a:noFill/>
        </p:spPr>
        <p:txBody>
          <a:bodyPr>
            <a:spAutoFit/>
          </a:bodyPr>
          <a:lstStyle/>
          <a:p>
            <a:pPr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“Lovely”</a:t>
            </a:r>
            <a:endParaRPr lang="en-US" sz="9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49991596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266700"/>
            <a:ext cx="5286555" cy="5257800"/>
          </a:xfrm>
        </p:spPr>
        <p:txBody>
          <a:bodyPr>
            <a:normAutofit fontScale="77500" lnSpcReduction="20000"/>
          </a:bodyPr>
          <a:lstStyle/>
          <a:p>
            <a:r>
              <a:rPr lang="en-US" sz="3600" dirty="0">
                <a:solidFill>
                  <a:schemeClr val="bg1"/>
                </a:solidFill>
              </a:rPr>
              <a:t>“Winsome.  Thus the Christian's mind is to be set on things that elicit from others not bitterness and hostility, but admiration and affection”(Hawthorne p. 188). </a:t>
            </a:r>
            <a:endParaRPr lang="en-US" sz="3600" dirty="0" smtClean="0">
              <a:solidFill>
                <a:schemeClr val="bg1"/>
              </a:solidFill>
            </a:endParaRPr>
          </a:p>
          <a:p>
            <a:r>
              <a:rPr lang="en-US" sz="3600" dirty="0" smtClean="0">
                <a:solidFill>
                  <a:schemeClr val="bg1"/>
                </a:solidFill>
              </a:rPr>
              <a:t>“</a:t>
            </a:r>
            <a:r>
              <a:rPr lang="en-US" sz="3600" dirty="0">
                <a:solidFill>
                  <a:schemeClr val="bg1"/>
                </a:solidFill>
              </a:rPr>
              <a:t>There are those who minds are so set on vengeance and punishment that they call forth bitterness and fear in others.  There are those whose minds are so set on criticism and rebuke that they call forth resentment in others” (Barclay p. 80). </a:t>
            </a:r>
            <a:endParaRPr lang="en-US" dirty="0">
              <a:solidFill>
                <a:schemeClr val="bg1"/>
              </a:solidFill>
            </a:endParaRPr>
          </a:p>
        </p:txBody>
      </p:sp>
    </p:spTree>
    <p:extLst>
      <p:ext uri="{BB962C8B-B14F-4D97-AF65-F5344CB8AC3E}">
        <p14:creationId xmlns:p14="http://schemas.microsoft.com/office/powerpoint/2010/main" val="13685316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800" i="1" dirty="0" smtClean="0">
                <a:solidFill>
                  <a:schemeClr val="bg1"/>
                </a:solidFill>
              </a:rPr>
              <a:t>“It </a:t>
            </a:r>
            <a:r>
              <a:rPr lang="en-US" sz="2800" i="1" dirty="0">
                <a:solidFill>
                  <a:schemeClr val="bg1"/>
                </a:solidFill>
              </a:rPr>
              <a:t>is an obedience that flows out of the intimacy that cries, ‘Abba! Father!’  There is an inner knowing that God’s ways are not only right but also good.  Knowing by experience the goodness and rightness, we concur with the will of God.  It is no order to obey but a divine yes to follow.  The word obedience comes from a Latin root that means ‘to listen’” (Foster p. 230).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9068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334000" cy="5105400"/>
          </a:xfrm>
        </p:spPr>
        <p:txBody>
          <a:bodyPr>
            <a:noAutofit/>
          </a:bodyPr>
          <a:lstStyle/>
          <a:p>
            <a:r>
              <a:rPr lang="en-US" sz="3200" dirty="0" smtClean="0">
                <a:solidFill>
                  <a:schemeClr val="bg1"/>
                </a:solidFill>
              </a:rPr>
              <a:t>Consider some very </a:t>
            </a:r>
            <a:r>
              <a:rPr lang="en-US" sz="3200" dirty="0">
                <a:solidFill>
                  <a:schemeClr val="bg1"/>
                </a:solidFill>
              </a:rPr>
              <a:t>"attractive" attitudes and </a:t>
            </a:r>
            <a:r>
              <a:rPr lang="en-US" sz="3200" dirty="0" smtClean="0">
                <a:solidFill>
                  <a:schemeClr val="bg1"/>
                </a:solidFill>
              </a:rPr>
              <a:t>actions in Philippians:</a:t>
            </a:r>
            <a:endParaRPr lang="en-US" sz="3200" dirty="0">
              <a:solidFill>
                <a:schemeClr val="bg1"/>
              </a:solidFill>
            </a:endParaRPr>
          </a:p>
          <a:p>
            <a:pPr lvl="1"/>
            <a:r>
              <a:rPr lang="en-US" sz="2800" dirty="0" smtClean="0">
                <a:solidFill>
                  <a:schemeClr val="bg1"/>
                </a:solidFill>
              </a:rPr>
              <a:t>Generosity </a:t>
            </a:r>
            <a:r>
              <a:rPr lang="en-US" sz="2800" dirty="0">
                <a:solidFill>
                  <a:schemeClr val="bg1"/>
                </a:solidFill>
              </a:rPr>
              <a:t>(1:5).  </a:t>
            </a:r>
            <a:endParaRPr lang="en-US" sz="2800" dirty="0" smtClean="0">
              <a:solidFill>
                <a:schemeClr val="bg1"/>
              </a:solidFill>
            </a:endParaRPr>
          </a:p>
          <a:p>
            <a:pPr lvl="1"/>
            <a:r>
              <a:rPr lang="en-US" sz="2800" dirty="0" smtClean="0">
                <a:solidFill>
                  <a:schemeClr val="bg1"/>
                </a:solidFill>
              </a:rPr>
              <a:t>Optimism </a:t>
            </a:r>
            <a:r>
              <a:rPr lang="en-US" sz="2800" dirty="0">
                <a:solidFill>
                  <a:schemeClr val="bg1"/>
                </a:solidFill>
              </a:rPr>
              <a:t>(1:12).  </a:t>
            </a:r>
            <a:endParaRPr lang="en-US" sz="2800" dirty="0" smtClean="0">
              <a:solidFill>
                <a:schemeClr val="bg1"/>
              </a:solidFill>
            </a:endParaRPr>
          </a:p>
          <a:p>
            <a:pPr lvl="1"/>
            <a:r>
              <a:rPr lang="en-US" sz="2800" dirty="0" smtClean="0">
                <a:solidFill>
                  <a:schemeClr val="bg1"/>
                </a:solidFill>
              </a:rPr>
              <a:t>A </a:t>
            </a:r>
            <a:r>
              <a:rPr lang="en-US" sz="2800" dirty="0">
                <a:solidFill>
                  <a:schemeClr val="bg1"/>
                </a:solidFill>
              </a:rPr>
              <a:t>desire to be with Christ (1:21,23).  </a:t>
            </a:r>
            <a:endParaRPr lang="en-US" sz="2800" dirty="0" smtClean="0">
              <a:solidFill>
                <a:schemeClr val="bg1"/>
              </a:solidFill>
            </a:endParaRPr>
          </a:p>
          <a:p>
            <a:pPr lvl="1"/>
            <a:r>
              <a:rPr lang="en-US" sz="2800" dirty="0" smtClean="0">
                <a:solidFill>
                  <a:schemeClr val="bg1"/>
                </a:solidFill>
              </a:rPr>
              <a:t>Self-sacrifice </a:t>
            </a:r>
            <a:r>
              <a:rPr lang="en-US" sz="2800" dirty="0">
                <a:solidFill>
                  <a:schemeClr val="bg1"/>
                </a:solidFill>
              </a:rPr>
              <a:t>and unselfishness (2:1-8).  </a:t>
            </a:r>
            <a:endParaRPr lang="en-US" sz="2800" dirty="0" smtClean="0">
              <a:solidFill>
                <a:schemeClr val="bg1"/>
              </a:solidFill>
            </a:endParaRPr>
          </a:p>
          <a:p>
            <a:pPr lvl="1"/>
            <a:r>
              <a:rPr lang="en-US" sz="2800" dirty="0" smtClean="0">
                <a:solidFill>
                  <a:schemeClr val="bg1"/>
                </a:solidFill>
              </a:rPr>
              <a:t>A </a:t>
            </a:r>
            <a:r>
              <a:rPr lang="en-US" sz="2800" dirty="0">
                <a:solidFill>
                  <a:schemeClr val="bg1"/>
                </a:solidFill>
              </a:rPr>
              <a:t>thirst for God (3:7-16).</a:t>
            </a:r>
          </a:p>
        </p:txBody>
      </p:sp>
    </p:spTree>
    <p:extLst>
      <p:ext uri="{BB962C8B-B14F-4D97-AF65-F5344CB8AC3E}">
        <p14:creationId xmlns:p14="http://schemas.microsoft.com/office/powerpoint/2010/main" val="26916722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98" y="982421"/>
            <a:ext cx="9144000" cy="1569660"/>
          </a:xfrm>
          <a:prstGeom prst="rect">
            <a:avLst/>
          </a:prstGeom>
          <a:noFill/>
        </p:spPr>
        <p:txBody>
          <a:bodyPr>
            <a:spAutoFit/>
          </a:bodyPr>
          <a:lstStyle/>
          <a:p>
            <a:pPr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“Good Report”</a:t>
            </a:r>
            <a:endParaRPr lang="en-US" sz="9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204045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266700"/>
            <a:ext cx="5410200" cy="5257800"/>
          </a:xfrm>
        </p:spPr>
        <p:txBody>
          <a:bodyPr>
            <a:normAutofit/>
          </a:bodyPr>
          <a:lstStyle/>
          <a:p>
            <a:r>
              <a:rPr lang="en-US" dirty="0" smtClean="0">
                <a:solidFill>
                  <a:schemeClr val="bg1"/>
                </a:solidFill>
              </a:rPr>
              <a:t>Good Report  - “Well </a:t>
            </a:r>
            <a:r>
              <a:rPr lang="en-US" dirty="0">
                <a:solidFill>
                  <a:schemeClr val="bg1"/>
                </a:solidFill>
              </a:rPr>
              <a:t>spoken of, reputable”. </a:t>
            </a:r>
            <a:endParaRPr lang="en-US" dirty="0" smtClean="0">
              <a:solidFill>
                <a:schemeClr val="bg1"/>
              </a:solidFill>
            </a:endParaRPr>
          </a:p>
          <a:p>
            <a:pPr lvl="1"/>
            <a:r>
              <a:rPr lang="en-US" i="1" dirty="0" smtClean="0">
                <a:solidFill>
                  <a:schemeClr val="bg1"/>
                </a:solidFill>
              </a:rPr>
              <a:t>“</a:t>
            </a:r>
            <a:r>
              <a:rPr lang="en-US" i="1" dirty="0" err="1" smtClean="0">
                <a:solidFill>
                  <a:schemeClr val="bg1"/>
                </a:solidFill>
              </a:rPr>
              <a:t>Rejoiceth</a:t>
            </a:r>
            <a:r>
              <a:rPr lang="en-US" i="1" dirty="0" smtClean="0">
                <a:solidFill>
                  <a:schemeClr val="bg1"/>
                </a:solidFill>
              </a:rPr>
              <a:t> not in iniquity, but </a:t>
            </a:r>
            <a:r>
              <a:rPr lang="en-US" i="1" dirty="0" err="1" smtClean="0">
                <a:solidFill>
                  <a:schemeClr val="bg1"/>
                </a:solidFill>
              </a:rPr>
              <a:t>rejoiceth</a:t>
            </a:r>
            <a:r>
              <a:rPr lang="en-US" i="1" dirty="0" smtClean="0">
                <a:solidFill>
                  <a:schemeClr val="bg1"/>
                </a:solidFill>
              </a:rPr>
              <a:t> in truth.” </a:t>
            </a:r>
            <a:r>
              <a:rPr lang="en-US" dirty="0" smtClean="0">
                <a:solidFill>
                  <a:schemeClr val="bg1"/>
                </a:solidFill>
              </a:rPr>
              <a:t>– 1 Cor. 13:6</a:t>
            </a:r>
          </a:p>
          <a:p>
            <a:pPr lvl="1"/>
            <a:r>
              <a:rPr lang="en-US" i="1" dirty="0">
                <a:solidFill>
                  <a:schemeClr val="bg1"/>
                </a:solidFill>
              </a:rPr>
              <a:t>The Christian eagerly desires to hear those things, which are good, that is, the good things that Christians are doing,  and the successes they are having.</a:t>
            </a:r>
          </a:p>
        </p:txBody>
      </p:sp>
    </p:spTree>
    <p:extLst>
      <p:ext uri="{BB962C8B-B14F-4D97-AF65-F5344CB8AC3E}">
        <p14:creationId xmlns:p14="http://schemas.microsoft.com/office/powerpoint/2010/main" val="24458292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495300"/>
            <a:ext cx="5334000" cy="4495800"/>
          </a:xfrm>
        </p:spPr>
        <p:txBody>
          <a:bodyPr>
            <a:normAutofit/>
          </a:bodyPr>
          <a:lstStyle/>
          <a:p>
            <a:pPr marL="0" indent="0" algn="ctr">
              <a:buNone/>
            </a:pPr>
            <a:r>
              <a:rPr lang="en-US" sz="3600" i="1" dirty="0">
                <a:solidFill>
                  <a:schemeClr val="bg1"/>
                </a:solidFill>
              </a:rPr>
              <a:t>“It is a truly interesting exercise to listen to the things that most commonly engage the conversations of men--even some who profess to be disciples of the Lord Jesus!” </a:t>
            </a:r>
            <a:r>
              <a:rPr lang="en-US" sz="3600" i="1" dirty="0" smtClean="0">
                <a:solidFill>
                  <a:schemeClr val="bg1"/>
                </a:solidFill>
              </a:rPr>
              <a:t>(Jackson)</a:t>
            </a:r>
            <a:endParaRPr lang="en-US" sz="3600" dirty="0">
              <a:solidFill>
                <a:schemeClr val="bg1"/>
              </a:solidFill>
            </a:endParaRPr>
          </a:p>
        </p:txBody>
      </p:sp>
    </p:spTree>
    <p:extLst>
      <p:ext uri="{BB962C8B-B14F-4D97-AF65-F5344CB8AC3E}">
        <p14:creationId xmlns:p14="http://schemas.microsoft.com/office/powerpoint/2010/main" val="21440451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7" y="647700"/>
            <a:ext cx="9144000" cy="1754326"/>
          </a:xfrm>
          <a:prstGeom prst="rect">
            <a:avLst/>
          </a:prstGeom>
          <a:noFill/>
        </p:spPr>
        <p:txBody>
          <a:bodyPr>
            <a:spAutoFit/>
          </a:bodyPr>
          <a:lstStyle/>
          <a:p>
            <a:pPr algn="ctr">
              <a:defRPr/>
            </a:pP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“If there is any excellence </a:t>
            </a: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&amp;    if </a:t>
            </a: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anything worthy of praise”</a:t>
            </a:r>
          </a:p>
        </p:txBody>
      </p:sp>
    </p:spTree>
    <p:extLst>
      <p:ext uri="{BB962C8B-B14F-4D97-AF65-F5344CB8AC3E}">
        <p14:creationId xmlns:p14="http://schemas.microsoft.com/office/powerpoint/2010/main" val="30937383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342900"/>
            <a:ext cx="5486400" cy="5180882"/>
          </a:xfrm>
        </p:spPr>
        <p:txBody>
          <a:bodyPr>
            <a:noAutofit/>
          </a:bodyPr>
          <a:lstStyle/>
          <a:p>
            <a:pPr marL="0" indent="0" algn="ctr">
              <a:buNone/>
            </a:pPr>
            <a:r>
              <a:rPr lang="en-US" sz="3000" i="1" dirty="0">
                <a:solidFill>
                  <a:schemeClr val="bg1"/>
                </a:solidFill>
              </a:rPr>
              <a:t>“Nothing that is really worthwhile for believers to ponder and take into consideration is omitted from this summarizing phrase.  </a:t>
            </a:r>
            <a:r>
              <a:rPr lang="en-US" sz="3000" i="1" u="sng" dirty="0">
                <a:solidFill>
                  <a:schemeClr val="bg1"/>
                </a:solidFill>
              </a:rPr>
              <a:t>Anything</a:t>
            </a:r>
            <a:r>
              <a:rPr lang="en-US" sz="3000" i="1" dirty="0">
                <a:solidFill>
                  <a:schemeClr val="bg1"/>
                </a:solidFill>
              </a:rPr>
              <a:t> at all that is a matter of </a:t>
            </a:r>
            <a:r>
              <a:rPr lang="en-US" sz="3000" i="1" u="sng" dirty="0">
                <a:solidFill>
                  <a:schemeClr val="bg1"/>
                </a:solidFill>
              </a:rPr>
              <a:t>moral</a:t>
            </a:r>
            <a:r>
              <a:rPr lang="en-US" sz="3000" i="1" dirty="0">
                <a:solidFill>
                  <a:schemeClr val="bg1"/>
                </a:solidFill>
              </a:rPr>
              <a:t> and </a:t>
            </a:r>
            <a:r>
              <a:rPr lang="en-US" sz="3000" i="1" u="sng" dirty="0">
                <a:solidFill>
                  <a:schemeClr val="bg1"/>
                </a:solidFill>
              </a:rPr>
              <a:t>spiritual</a:t>
            </a:r>
            <a:r>
              <a:rPr lang="en-US" sz="3000" i="1" dirty="0">
                <a:solidFill>
                  <a:schemeClr val="bg1"/>
                </a:solidFill>
              </a:rPr>
              <a:t> </a:t>
            </a:r>
            <a:r>
              <a:rPr lang="en-US" sz="3000" i="1" u="sng" dirty="0">
                <a:solidFill>
                  <a:schemeClr val="bg1"/>
                </a:solidFill>
              </a:rPr>
              <a:t>excellence</a:t>
            </a:r>
            <a:r>
              <a:rPr lang="en-US" sz="3000" i="1" dirty="0">
                <a:solidFill>
                  <a:schemeClr val="bg1"/>
                </a:solidFill>
              </a:rPr>
              <a:t>, so that it is the proper object of praise, is the right pasture for the Christian mind to graze in” (</a:t>
            </a:r>
            <a:r>
              <a:rPr lang="en-US" sz="3000" i="1" dirty="0" err="1">
                <a:solidFill>
                  <a:schemeClr val="bg1"/>
                </a:solidFill>
              </a:rPr>
              <a:t>Hendriksen</a:t>
            </a:r>
            <a:r>
              <a:rPr lang="en-US" sz="3000" i="1" dirty="0">
                <a:solidFill>
                  <a:schemeClr val="bg1"/>
                </a:solidFill>
              </a:rPr>
              <a:t> p. 199). </a:t>
            </a:r>
            <a:endParaRPr lang="en-US" sz="3000" i="1" dirty="0" smtClean="0">
              <a:solidFill>
                <a:schemeClr val="bg1"/>
              </a:solidFill>
            </a:endParaRPr>
          </a:p>
        </p:txBody>
      </p:sp>
    </p:spTree>
    <p:extLst>
      <p:ext uri="{BB962C8B-B14F-4D97-AF65-F5344CB8AC3E}">
        <p14:creationId xmlns:p14="http://schemas.microsoft.com/office/powerpoint/2010/main" val="12184431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9213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7" y="495300"/>
            <a:ext cx="9144000" cy="2123658"/>
          </a:xfrm>
          <a:prstGeom prst="rect">
            <a:avLst/>
          </a:prstGeom>
          <a:noFill/>
        </p:spPr>
        <p:txBody>
          <a:bodyPr>
            <a:spAutoFit/>
          </a:bodyPr>
          <a:lstStyle/>
          <a:p>
            <a:pPr algn="ctr">
              <a:defRPr/>
            </a:pPr>
            <a:r>
              <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“Let your mind </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dwell </a:t>
            </a:r>
            <a:r>
              <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on these things”</a:t>
            </a:r>
          </a:p>
        </p:txBody>
      </p:sp>
    </p:spTree>
    <p:extLst>
      <p:ext uri="{BB962C8B-B14F-4D97-AF65-F5344CB8AC3E}">
        <p14:creationId xmlns:p14="http://schemas.microsoft.com/office/powerpoint/2010/main" val="34314930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2600" y="190500"/>
            <a:ext cx="5562600" cy="5180882"/>
          </a:xfrm>
        </p:spPr>
        <p:txBody>
          <a:bodyPr>
            <a:noAutofit/>
          </a:bodyPr>
          <a:lstStyle/>
          <a:p>
            <a:r>
              <a:rPr lang="en-US" sz="3100" i="1" dirty="0">
                <a:solidFill>
                  <a:schemeClr val="bg1"/>
                </a:solidFill>
              </a:rPr>
              <a:t>Contrary to the thinking of some, man is capable of "holding on" to good thoughts.  </a:t>
            </a:r>
            <a:endParaRPr lang="en-US" sz="3100" i="1" dirty="0" smtClean="0">
              <a:solidFill>
                <a:schemeClr val="bg1"/>
              </a:solidFill>
            </a:endParaRPr>
          </a:p>
          <a:p>
            <a:pPr lvl="1"/>
            <a:r>
              <a:rPr lang="en-US" sz="3000" i="1" dirty="0" smtClean="0">
                <a:solidFill>
                  <a:schemeClr val="bg1"/>
                </a:solidFill>
              </a:rPr>
              <a:t>I </a:t>
            </a:r>
            <a:r>
              <a:rPr lang="en-US" sz="3000" i="1" dirty="0">
                <a:solidFill>
                  <a:schemeClr val="bg1"/>
                </a:solidFill>
              </a:rPr>
              <a:t>can make such things the habitual food for my mind.  </a:t>
            </a:r>
            <a:endParaRPr lang="en-US" sz="3000" i="1" dirty="0" smtClean="0">
              <a:solidFill>
                <a:schemeClr val="bg1"/>
              </a:solidFill>
            </a:endParaRPr>
          </a:p>
          <a:p>
            <a:pPr lvl="1"/>
            <a:r>
              <a:rPr lang="en-US" sz="3000" i="1" dirty="0" smtClean="0">
                <a:solidFill>
                  <a:schemeClr val="bg1"/>
                </a:solidFill>
              </a:rPr>
              <a:t>The </a:t>
            </a:r>
            <a:r>
              <a:rPr lang="en-US" sz="3000" i="1" dirty="0">
                <a:solidFill>
                  <a:schemeClr val="bg1"/>
                </a:solidFill>
              </a:rPr>
              <a:t>Christian has too much to ponder to allow his mind to wander. </a:t>
            </a:r>
            <a:endParaRPr lang="en-US" sz="3000" i="1" dirty="0" smtClean="0">
              <a:solidFill>
                <a:schemeClr val="bg1"/>
              </a:solidFill>
            </a:endParaRPr>
          </a:p>
        </p:txBody>
      </p:sp>
    </p:spTree>
    <p:extLst>
      <p:ext uri="{BB962C8B-B14F-4D97-AF65-F5344CB8AC3E}">
        <p14:creationId xmlns:p14="http://schemas.microsoft.com/office/powerpoint/2010/main" val="31250337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257800" cy="4114799"/>
          </a:xfrm>
        </p:spPr>
        <p:txBody>
          <a:bodyPr>
            <a:noAutofit/>
          </a:bodyPr>
          <a:lstStyle/>
          <a:p>
            <a:pPr marL="0" indent="0" algn="ctr">
              <a:buNone/>
            </a:pPr>
            <a:r>
              <a:rPr lang="en-US" sz="4400" i="1" dirty="0" smtClean="0">
                <a:solidFill>
                  <a:schemeClr val="bg1"/>
                </a:solidFill>
              </a:rPr>
              <a:t>“and </a:t>
            </a:r>
            <a:r>
              <a:rPr lang="en-US" sz="4400" i="1" dirty="0">
                <a:solidFill>
                  <a:schemeClr val="bg1"/>
                </a:solidFill>
              </a:rPr>
              <a:t>the </a:t>
            </a:r>
            <a:r>
              <a:rPr lang="en-US" sz="4400" i="1" u="sng" dirty="0">
                <a:solidFill>
                  <a:schemeClr val="bg1"/>
                </a:solidFill>
              </a:rPr>
              <a:t>peace</a:t>
            </a:r>
            <a:r>
              <a:rPr lang="en-US" sz="4400" i="1" dirty="0">
                <a:solidFill>
                  <a:schemeClr val="bg1"/>
                </a:solidFill>
              </a:rPr>
              <a:t> </a:t>
            </a:r>
            <a:r>
              <a:rPr lang="en-US" sz="4400" i="1" u="sng" dirty="0">
                <a:solidFill>
                  <a:schemeClr val="bg1"/>
                </a:solidFill>
              </a:rPr>
              <a:t>of</a:t>
            </a:r>
            <a:r>
              <a:rPr lang="en-US" sz="4400" i="1" dirty="0">
                <a:solidFill>
                  <a:schemeClr val="bg1"/>
                </a:solidFill>
              </a:rPr>
              <a:t> </a:t>
            </a:r>
            <a:r>
              <a:rPr lang="en-US" sz="4400" i="1" u="sng" dirty="0">
                <a:solidFill>
                  <a:schemeClr val="bg1"/>
                </a:solidFill>
              </a:rPr>
              <a:t>God</a:t>
            </a:r>
            <a:r>
              <a:rPr lang="en-US" sz="4400" i="1" dirty="0">
                <a:solidFill>
                  <a:schemeClr val="bg1"/>
                </a:solidFill>
              </a:rPr>
              <a:t>, which </a:t>
            </a:r>
            <a:r>
              <a:rPr lang="en-US" sz="4400" i="1" u="sng" dirty="0">
                <a:solidFill>
                  <a:schemeClr val="bg1"/>
                </a:solidFill>
              </a:rPr>
              <a:t>surpasses</a:t>
            </a:r>
            <a:r>
              <a:rPr lang="en-US" sz="4400" i="1" dirty="0">
                <a:solidFill>
                  <a:schemeClr val="bg1"/>
                </a:solidFill>
              </a:rPr>
              <a:t> </a:t>
            </a:r>
            <a:r>
              <a:rPr lang="en-US" sz="4400" i="1" u="sng" dirty="0">
                <a:solidFill>
                  <a:schemeClr val="bg1"/>
                </a:solidFill>
              </a:rPr>
              <a:t>all</a:t>
            </a:r>
            <a:r>
              <a:rPr lang="en-US" sz="4400" i="1" dirty="0">
                <a:solidFill>
                  <a:schemeClr val="bg1"/>
                </a:solidFill>
              </a:rPr>
              <a:t> </a:t>
            </a:r>
            <a:r>
              <a:rPr lang="en-US" sz="4400" i="1" u="sng" dirty="0">
                <a:solidFill>
                  <a:schemeClr val="bg1"/>
                </a:solidFill>
              </a:rPr>
              <a:t>understanding</a:t>
            </a:r>
            <a:r>
              <a:rPr lang="en-US" sz="4400" i="1" dirty="0">
                <a:solidFill>
                  <a:schemeClr val="bg1"/>
                </a:solidFill>
              </a:rPr>
              <a:t>, will guard your hearts and minds through Christ Jesus</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Philippians 4:7</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919927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952500"/>
            <a:ext cx="5486400" cy="3886200"/>
          </a:xfrm>
        </p:spPr>
        <p:txBody>
          <a:bodyPr>
            <a:noAutofit/>
          </a:bodyPr>
          <a:lstStyle/>
          <a:p>
            <a:pPr marL="0" indent="0" algn="ctr">
              <a:buNone/>
            </a:pPr>
            <a:r>
              <a:rPr lang="en-US" sz="3000" i="1" dirty="0" smtClean="0">
                <a:solidFill>
                  <a:schemeClr val="bg1"/>
                </a:solidFill>
              </a:rPr>
              <a:t>“Finally</a:t>
            </a:r>
            <a:r>
              <a:rPr lang="en-US" sz="3000" i="1" dirty="0">
                <a:solidFill>
                  <a:schemeClr val="bg1"/>
                </a:solidFill>
              </a:rPr>
              <a:t>, brethren, whatever things are </a:t>
            </a:r>
            <a:r>
              <a:rPr lang="en-US" sz="3000" i="1" u="sng" dirty="0">
                <a:solidFill>
                  <a:schemeClr val="bg1"/>
                </a:solidFill>
              </a:rPr>
              <a:t>true</a:t>
            </a:r>
            <a:r>
              <a:rPr lang="en-US" sz="3000" i="1" dirty="0">
                <a:solidFill>
                  <a:schemeClr val="bg1"/>
                </a:solidFill>
              </a:rPr>
              <a:t>, whatever things are </a:t>
            </a:r>
            <a:r>
              <a:rPr lang="en-US" sz="3000" i="1" u="sng" dirty="0">
                <a:solidFill>
                  <a:schemeClr val="bg1"/>
                </a:solidFill>
              </a:rPr>
              <a:t>noble</a:t>
            </a:r>
            <a:r>
              <a:rPr lang="en-US" sz="3000" i="1" dirty="0">
                <a:solidFill>
                  <a:schemeClr val="bg1"/>
                </a:solidFill>
              </a:rPr>
              <a:t>, whatever things are </a:t>
            </a:r>
            <a:r>
              <a:rPr lang="en-US" sz="3000" i="1" u="sng" dirty="0">
                <a:solidFill>
                  <a:schemeClr val="bg1"/>
                </a:solidFill>
              </a:rPr>
              <a:t>just</a:t>
            </a:r>
            <a:r>
              <a:rPr lang="en-US" sz="3000" i="1" dirty="0">
                <a:solidFill>
                  <a:schemeClr val="bg1"/>
                </a:solidFill>
              </a:rPr>
              <a:t>, whatever things are </a:t>
            </a:r>
            <a:r>
              <a:rPr lang="en-US" sz="3000" i="1" u="sng" dirty="0">
                <a:solidFill>
                  <a:schemeClr val="bg1"/>
                </a:solidFill>
              </a:rPr>
              <a:t>pure</a:t>
            </a:r>
            <a:r>
              <a:rPr lang="en-US" sz="3000" i="1" dirty="0">
                <a:solidFill>
                  <a:schemeClr val="bg1"/>
                </a:solidFill>
              </a:rPr>
              <a:t>, whatever things are </a:t>
            </a:r>
            <a:r>
              <a:rPr lang="en-US" sz="3000" i="1" u="sng" dirty="0">
                <a:solidFill>
                  <a:schemeClr val="bg1"/>
                </a:solidFill>
              </a:rPr>
              <a:t>lovely</a:t>
            </a:r>
            <a:r>
              <a:rPr lang="en-US" sz="3000" i="1" dirty="0">
                <a:solidFill>
                  <a:schemeClr val="bg1"/>
                </a:solidFill>
              </a:rPr>
              <a:t>, whatever things are of </a:t>
            </a:r>
            <a:r>
              <a:rPr lang="en-US" sz="3000" i="1" u="sng" dirty="0">
                <a:solidFill>
                  <a:schemeClr val="bg1"/>
                </a:solidFill>
              </a:rPr>
              <a:t>good</a:t>
            </a:r>
            <a:r>
              <a:rPr lang="en-US" sz="3000" i="1" dirty="0">
                <a:solidFill>
                  <a:schemeClr val="bg1"/>
                </a:solidFill>
              </a:rPr>
              <a:t> </a:t>
            </a:r>
            <a:r>
              <a:rPr lang="en-US" sz="3000" i="1" u="sng" dirty="0">
                <a:solidFill>
                  <a:schemeClr val="bg1"/>
                </a:solidFill>
              </a:rPr>
              <a:t>report</a:t>
            </a:r>
            <a:r>
              <a:rPr lang="en-US" sz="3000" i="1" dirty="0">
                <a:solidFill>
                  <a:schemeClr val="bg1"/>
                </a:solidFill>
              </a:rPr>
              <a:t>, if there is any </a:t>
            </a:r>
            <a:r>
              <a:rPr lang="en-US" sz="3000" i="1" u="sng" dirty="0">
                <a:solidFill>
                  <a:schemeClr val="bg1"/>
                </a:solidFill>
              </a:rPr>
              <a:t>virtue</a:t>
            </a:r>
            <a:r>
              <a:rPr lang="en-US" sz="3000" i="1" dirty="0">
                <a:solidFill>
                  <a:schemeClr val="bg1"/>
                </a:solidFill>
              </a:rPr>
              <a:t> and if there is anything </a:t>
            </a:r>
            <a:r>
              <a:rPr lang="en-US" sz="3000" i="1" u="sng" dirty="0">
                <a:solidFill>
                  <a:schemeClr val="bg1"/>
                </a:solidFill>
              </a:rPr>
              <a:t>praiseworthy</a:t>
            </a:r>
            <a:r>
              <a:rPr lang="en-US" sz="3000" i="1" dirty="0">
                <a:solidFill>
                  <a:schemeClr val="bg1"/>
                </a:solidFill>
              </a:rPr>
              <a:t>—</a:t>
            </a:r>
            <a:r>
              <a:rPr lang="en-US" sz="3000" i="1" u="sng" dirty="0">
                <a:solidFill>
                  <a:schemeClr val="bg1"/>
                </a:solidFill>
              </a:rPr>
              <a:t>meditate</a:t>
            </a:r>
            <a:r>
              <a:rPr lang="en-US" sz="3000" i="1" dirty="0">
                <a:solidFill>
                  <a:schemeClr val="bg1"/>
                </a:solidFill>
              </a:rPr>
              <a:t> on these things</a:t>
            </a:r>
            <a:r>
              <a:rPr lang="en-US" sz="3000" i="1" dirty="0" smtClean="0">
                <a:solidFill>
                  <a:schemeClr val="bg1"/>
                </a:solidFill>
              </a:rPr>
              <a:t>.”</a:t>
            </a:r>
            <a:endParaRPr lang="en-US" sz="30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Philippians 4:8</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701272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104900"/>
            <a:ext cx="5486400" cy="3886200"/>
          </a:xfrm>
        </p:spPr>
        <p:txBody>
          <a:bodyPr>
            <a:noAutofit/>
          </a:bodyPr>
          <a:lstStyle/>
          <a:p>
            <a:pPr marL="0" indent="0" algn="ctr">
              <a:buNone/>
            </a:pPr>
            <a:r>
              <a:rPr lang="en-US" sz="4800" i="1" dirty="0" smtClean="0">
                <a:solidFill>
                  <a:schemeClr val="bg1"/>
                </a:solidFill>
              </a:rPr>
              <a:t>“Your </a:t>
            </a:r>
            <a:r>
              <a:rPr lang="en-US" sz="4800" i="1" dirty="0">
                <a:solidFill>
                  <a:schemeClr val="bg1"/>
                </a:solidFill>
              </a:rPr>
              <a:t>word I have hidden in my </a:t>
            </a:r>
            <a:r>
              <a:rPr lang="en-US" sz="4800" i="1" dirty="0" smtClean="0">
                <a:solidFill>
                  <a:schemeClr val="bg1"/>
                </a:solidFill>
              </a:rPr>
              <a:t>heart, that </a:t>
            </a:r>
            <a:r>
              <a:rPr lang="en-US" sz="4800" i="1" dirty="0">
                <a:solidFill>
                  <a:schemeClr val="bg1"/>
                </a:solidFill>
              </a:rPr>
              <a:t>I might not sin against You</a:t>
            </a:r>
            <a:r>
              <a:rPr lang="en-US" sz="4800" i="1" dirty="0" smtClean="0">
                <a:solidFill>
                  <a:schemeClr val="bg1"/>
                </a:solidFill>
              </a:rPr>
              <a:t>.”</a:t>
            </a:r>
            <a:endParaRPr lang="en-US" sz="48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Psalm 119:11</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40937797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3600" i="1" dirty="0">
                <a:solidFill>
                  <a:schemeClr val="bg1"/>
                </a:solidFill>
              </a:rPr>
              <a:t>“It soon becomes obvious that study demands humility.  Study simply cannot happen until we are </a:t>
            </a:r>
            <a:r>
              <a:rPr lang="en-US" sz="3600" i="1" u="sng" dirty="0">
                <a:solidFill>
                  <a:schemeClr val="bg1"/>
                </a:solidFill>
              </a:rPr>
              <a:t>willing</a:t>
            </a:r>
            <a:r>
              <a:rPr lang="en-US" sz="3600" i="1" dirty="0">
                <a:solidFill>
                  <a:schemeClr val="bg1"/>
                </a:solidFill>
              </a:rPr>
              <a:t> to be </a:t>
            </a:r>
            <a:r>
              <a:rPr lang="en-US" sz="3600" i="1" u="sng" dirty="0">
                <a:solidFill>
                  <a:schemeClr val="bg1"/>
                </a:solidFill>
              </a:rPr>
              <a:t>subject</a:t>
            </a:r>
            <a:r>
              <a:rPr lang="en-US" sz="3600" i="1" dirty="0">
                <a:solidFill>
                  <a:schemeClr val="bg1"/>
                </a:solidFill>
              </a:rPr>
              <a:t> to the </a:t>
            </a:r>
            <a:r>
              <a:rPr lang="en-US" sz="3600" i="1" u="sng" dirty="0">
                <a:solidFill>
                  <a:schemeClr val="bg1"/>
                </a:solidFill>
              </a:rPr>
              <a:t>subject</a:t>
            </a:r>
            <a:r>
              <a:rPr lang="en-US" sz="3600" i="1" dirty="0">
                <a:solidFill>
                  <a:schemeClr val="bg1"/>
                </a:solidFill>
              </a:rPr>
              <a:t> </a:t>
            </a:r>
            <a:r>
              <a:rPr lang="en-US" sz="3600" i="1" u="sng" dirty="0">
                <a:solidFill>
                  <a:schemeClr val="bg1"/>
                </a:solidFill>
              </a:rPr>
              <a:t>matter</a:t>
            </a:r>
            <a:r>
              <a:rPr lang="en-US" sz="3600" i="1" dirty="0">
                <a:solidFill>
                  <a:schemeClr val="bg1"/>
                </a:solidFill>
              </a:rPr>
              <a:t>.  We must come as student, not teacher” (p. 66).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3478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90500"/>
            <a:ext cx="8686800" cy="3429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i="1" dirty="0" smtClean="0">
                <a:solidFill>
                  <a:prstClr val="white"/>
                </a:solidFill>
              </a:rPr>
              <a:t>When </a:t>
            </a:r>
            <a:r>
              <a:rPr lang="en-US" sz="4000" i="1" dirty="0">
                <a:solidFill>
                  <a:prstClr val="white"/>
                </a:solidFill>
              </a:rPr>
              <a:t>we </a:t>
            </a:r>
            <a:r>
              <a:rPr lang="en-US" sz="4000" i="1" u="sng" dirty="0">
                <a:solidFill>
                  <a:prstClr val="white"/>
                </a:solidFill>
              </a:rPr>
              <a:t>study</a:t>
            </a:r>
            <a:r>
              <a:rPr lang="en-US" sz="4000" i="1" dirty="0">
                <a:solidFill>
                  <a:prstClr val="white"/>
                </a:solidFill>
              </a:rPr>
              <a:t> the </a:t>
            </a:r>
            <a:r>
              <a:rPr lang="en-US" sz="4000" i="1" u="sng" dirty="0">
                <a:solidFill>
                  <a:prstClr val="white"/>
                </a:solidFill>
              </a:rPr>
              <a:t>Bible</a:t>
            </a:r>
            <a:r>
              <a:rPr lang="en-US" sz="4000" i="1" dirty="0">
                <a:solidFill>
                  <a:prstClr val="white"/>
                </a:solidFill>
              </a:rPr>
              <a:t> we are actually </a:t>
            </a:r>
            <a:r>
              <a:rPr lang="en-US" sz="4000" i="1" u="sng" dirty="0">
                <a:solidFill>
                  <a:prstClr val="white"/>
                </a:solidFill>
              </a:rPr>
              <a:t>studying</a:t>
            </a:r>
            <a:r>
              <a:rPr lang="en-US" sz="4000" i="1" dirty="0">
                <a:solidFill>
                  <a:prstClr val="white"/>
                </a:solidFill>
              </a:rPr>
              <a:t> </a:t>
            </a:r>
            <a:r>
              <a:rPr lang="en-US" sz="4000" i="1" u="sng" dirty="0">
                <a:solidFill>
                  <a:prstClr val="white"/>
                </a:solidFill>
              </a:rPr>
              <a:t>ourselves</a:t>
            </a:r>
            <a:r>
              <a:rPr lang="en-US" sz="4000" i="1" dirty="0">
                <a:solidFill>
                  <a:prstClr val="white"/>
                </a:solidFill>
              </a:rPr>
              <a:t> in the process, for the goal is to bring our own lives into </a:t>
            </a:r>
            <a:r>
              <a:rPr lang="en-US" sz="4000" i="1" u="sng" dirty="0">
                <a:solidFill>
                  <a:prstClr val="white"/>
                </a:solidFill>
              </a:rPr>
              <a:t>conformity</a:t>
            </a:r>
            <a:r>
              <a:rPr lang="en-US" sz="4000" i="1" dirty="0">
                <a:solidFill>
                  <a:prstClr val="white"/>
                </a:solidFill>
              </a:rPr>
              <a:t> with what </a:t>
            </a:r>
            <a:r>
              <a:rPr lang="en-US" sz="4000" i="1" u="sng" dirty="0">
                <a:solidFill>
                  <a:prstClr val="white"/>
                </a:solidFill>
              </a:rPr>
              <a:t>God</a:t>
            </a:r>
            <a:r>
              <a:rPr lang="en-US" sz="4000" i="1" dirty="0">
                <a:solidFill>
                  <a:prstClr val="white"/>
                </a:solidFill>
              </a:rPr>
              <a:t> has </a:t>
            </a:r>
            <a:r>
              <a:rPr lang="en-US" sz="4000" i="1" u="sng" dirty="0">
                <a:solidFill>
                  <a:prstClr val="white"/>
                </a:solidFill>
              </a:rPr>
              <a:t>revealed</a:t>
            </a:r>
            <a:r>
              <a:rPr lang="en-US" sz="4000" i="1" dirty="0">
                <a:solidFill>
                  <a:prstClr val="white"/>
                </a:solidFill>
              </a:rPr>
              <a:t>. </a:t>
            </a:r>
            <a:endParaRPr lang="en-US" sz="4000" i="1" dirty="0" smtClean="0">
              <a:solidFill>
                <a:prstClr val="white"/>
              </a:solidFill>
            </a:endParaRPr>
          </a:p>
        </p:txBody>
      </p:sp>
    </p:spTree>
    <p:extLst>
      <p:ext uri="{BB962C8B-B14F-4D97-AF65-F5344CB8AC3E}">
        <p14:creationId xmlns:p14="http://schemas.microsoft.com/office/powerpoint/2010/main" val="29797759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 y="876300"/>
            <a:ext cx="9144000" cy="144655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p>
        </p:txBody>
      </p:sp>
    </p:spTree>
    <p:extLst>
      <p:ext uri="{BB962C8B-B14F-4D97-AF65-F5344CB8AC3E}">
        <p14:creationId xmlns:p14="http://schemas.microsoft.com/office/powerpoint/2010/main" val="1096911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419100"/>
            <a:ext cx="5410200" cy="4876800"/>
          </a:xfrm>
        </p:spPr>
        <p:txBody>
          <a:bodyPr>
            <a:noAutofit/>
          </a:bodyPr>
          <a:lstStyle/>
          <a:p>
            <a:r>
              <a:rPr lang="en-US" sz="3200" i="1" dirty="0" smtClean="0">
                <a:solidFill>
                  <a:schemeClr val="bg1"/>
                </a:solidFill>
              </a:rPr>
              <a:t>Are our minds dwelling on  things that are </a:t>
            </a:r>
            <a:r>
              <a:rPr lang="en-US" sz="3200" i="1" dirty="0">
                <a:solidFill>
                  <a:schemeClr val="bg1"/>
                </a:solidFill>
              </a:rPr>
              <a:t>true, </a:t>
            </a:r>
            <a:r>
              <a:rPr lang="en-US" sz="3200" i="1" dirty="0" smtClean="0">
                <a:solidFill>
                  <a:schemeClr val="bg1"/>
                </a:solidFill>
              </a:rPr>
              <a:t>noble</a:t>
            </a:r>
            <a:r>
              <a:rPr lang="en-US" sz="3200" i="1" dirty="0">
                <a:solidFill>
                  <a:schemeClr val="bg1"/>
                </a:solidFill>
              </a:rPr>
              <a:t>, </a:t>
            </a:r>
            <a:r>
              <a:rPr lang="en-US" sz="3200" i="1" dirty="0" smtClean="0">
                <a:solidFill>
                  <a:schemeClr val="bg1"/>
                </a:solidFill>
              </a:rPr>
              <a:t>just</a:t>
            </a:r>
            <a:r>
              <a:rPr lang="en-US" sz="3200" i="1" dirty="0">
                <a:solidFill>
                  <a:schemeClr val="bg1"/>
                </a:solidFill>
              </a:rPr>
              <a:t>, </a:t>
            </a:r>
            <a:r>
              <a:rPr lang="en-US" sz="3200" i="1" dirty="0" smtClean="0">
                <a:solidFill>
                  <a:schemeClr val="bg1"/>
                </a:solidFill>
              </a:rPr>
              <a:t>pure</a:t>
            </a:r>
            <a:r>
              <a:rPr lang="en-US" sz="3200" i="1" dirty="0">
                <a:solidFill>
                  <a:schemeClr val="bg1"/>
                </a:solidFill>
              </a:rPr>
              <a:t>, </a:t>
            </a:r>
            <a:r>
              <a:rPr lang="en-US" sz="3200" i="1" dirty="0" smtClean="0">
                <a:solidFill>
                  <a:schemeClr val="bg1"/>
                </a:solidFill>
              </a:rPr>
              <a:t>lovely</a:t>
            </a:r>
            <a:r>
              <a:rPr lang="en-US" sz="3200" i="1" dirty="0">
                <a:solidFill>
                  <a:schemeClr val="bg1"/>
                </a:solidFill>
              </a:rPr>
              <a:t>, </a:t>
            </a:r>
            <a:r>
              <a:rPr lang="en-US" sz="3200" i="1" dirty="0" smtClean="0">
                <a:solidFill>
                  <a:schemeClr val="bg1"/>
                </a:solidFill>
              </a:rPr>
              <a:t>things of </a:t>
            </a:r>
            <a:r>
              <a:rPr lang="en-US" sz="3200" i="1" dirty="0">
                <a:solidFill>
                  <a:schemeClr val="bg1"/>
                </a:solidFill>
              </a:rPr>
              <a:t>good report, </a:t>
            </a:r>
            <a:r>
              <a:rPr lang="en-US" sz="3200" i="1" dirty="0" smtClean="0">
                <a:solidFill>
                  <a:schemeClr val="bg1"/>
                </a:solidFill>
              </a:rPr>
              <a:t>things that are virtuous &amp; things that are praiseworthy?</a:t>
            </a:r>
          </a:p>
          <a:p>
            <a:r>
              <a:rPr lang="en-US" sz="3200" i="1" dirty="0" smtClean="0">
                <a:solidFill>
                  <a:schemeClr val="bg1"/>
                </a:solidFill>
              </a:rPr>
              <a:t>Have we finally handed </a:t>
            </a:r>
            <a:r>
              <a:rPr lang="en-US" sz="3200" i="1" dirty="0">
                <a:solidFill>
                  <a:schemeClr val="bg1"/>
                </a:solidFill>
              </a:rPr>
              <a:t>over </a:t>
            </a:r>
            <a:r>
              <a:rPr lang="en-US" sz="3200" i="1" dirty="0" smtClean="0">
                <a:solidFill>
                  <a:schemeClr val="bg1"/>
                </a:solidFill>
              </a:rPr>
              <a:t>our "mental </a:t>
            </a:r>
            <a:r>
              <a:rPr lang="en-US" sz="3200" i="1" dirty="0">
                <a:solidFill>
                  <a:schemeClr val="bg1"/>
                </a:solidFill>
              </a:rPr>
              <a:t>time </a:t>
            </a:r>
            <a:r>
              <a:rPr lang="en-US" sz="3200" i="1" dirty="0" smtClean="0">
                <a:solidFill>
                  <a:schemeClr val="bg1"/>
                </a:solidFill>
              </a:rPr>
              <a:t>&amp; loyalty</a:t>
            </a:r>
            <a:r>
              <a:rPr lang="en-US" sz="3200" i="1" dirty="0">
                <a:solidFill>
                  <a:schemeClr val="bg1"/>
                </a:solidFill>
              </a:rPr>
              <a:t>" to </a:t>
            </a:r>
            <a:r>
              <a:rPr lang="en-US" sz="3200" i="1" dirty="0" smtClean="0">
                <a:solidFill>
                  <a:schemeClr val="bg1"/>
                </a:solidFill>
              </a:rPr>
              <a:t>God?</a:t>
            </a:r>
          </a:p>
        </p:txBody>
      </p:sp>
    </p:spTree>
    <p:extLst>
      <p:ext uri="{BB962C8B-B14F-4D97-AF65-F5344CB8AC3E}">
        <p14:creationId xmlns:p14="http://schemas.microsoft.com/office/powerpoint/2010/main" val="5326345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“Bible Study”</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012130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“Bible Study”</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12110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918312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11251"/>
            <a:ext cx="7772400" cy="3492499"/>
          </a:xfrm>
        </p:spPr>
        <p:txBody>
          <a:bodyPr>
            <a:noAutofit/>
          </a:bodyPr>
          <a:lstStyle/>
          <a:p>
            <a:r>
              <a:rPr lang="en-US" sz="11500" dirty="0" smtClean="0">
                <a:solidFill>
                  <a:schemeClr val="bg1"/>
                </a:solidFill>
                <a:latin typeface="Papyrus" pitchFamily="66" charset="0"/>
              </a:rPr>
              <a:t>The Final</a:t>
            </a:r>
            <a:br>
              <a:rPr lang="en-US" sz="11500" dirty="0" smtClean="0">
                <a:solidFill>
                  <a:schemeClr val="bg1"/>
                </a:solidFill>
                <a:latin typeface="Papyrus" pitchFamily="66" charset="0"/>
              </a:rPr>
            </a:br>
            <a:r>
              <a:rPr lang="en-US" sz="11500" dirty="0" smtClean="0">
                <a:solidFill>
                  <a:schemeClr val="bg1"/>
                </a:solidFill>
                <a:latin typeface="Papyrus" pitchFamily="66" charset="0"/>
              </a:rPr>
              <a:t>Enemy</a:t>
            </a:r>
            <a:endParaRPr lang="en-US" sz="11500" dirty="0">
              <a:solidFill>
                <a:schemeClr val="bg1"/>
              </a:solidFill>
              <a:latin typeface="Papyrus" pitchFamily="66" charset="0"/>
            </a:endParaRPr>
          </a:p>
        </p:txBody>
      </p:sp>
    </p:spTree>
    <p:extLst>
      <p:ext uri="{BB962C8B-B14F-4D97-AF65-F5344CB8AC3E}">
        <p14:creationId xmlns:p14="http://schemas.microsoft.com/office/powerpoint/2010/main" val="89157243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4457700"/>
          </a:xfrm>
        </p:spPr>
        <p:txBody>
          <a:bodyPr>
            <a:noAutofit/>
          </a:bodyPr>
          <a:lstStyle/>
          <a:p>
            <a:pPr marL="0" indent="0" algn="ctr">
              <a:buNone/>
            </a:pPr>
            <a:r>
              <a:rPr lang="en-US" sz="3600" i="1" dirty="0" smtClean="0">
                <a:solidFill>
                  <a:schemeClr val="bg1"/>
                </a:solidFill>
              </a:rPr>
              <a:t>“And </a:t>
            </a:r>
            <a:r>
              <a:rPr lang="en-US" sz="3600" i="1" dirty="0">
                <a:solidFill>
                  <a:schemeClr val="bg1"/>
                </a:solidFill>
              </a:rPr>
              <a:t>do not be conformed to this world, but be transformed by the renewing of your mind, that you may prove what is that good and acceptable and perfect will of God</a:t>
            </a:r>
            <a:r>
              <a:rPr lang="en-US" sz="3600" i="1" dirty="0" smtClean="0">
                <a:solidFill>
                  <a:schemeClr val="bg1"/>
                </a:solidFill>
              </a:rPr>
              <a:t>.”</a:t>
            </a:r>
            <a:endParaRPr lang="en-US" sz="3600" i="1" dirty="0">
              <a:solidFill>
                <a:schemeClr val="bg1"/>
              </a:solidFill>
            </a:endParaRPr>
          </a:p>
        </p:txBody>
      </p:sp>
      <p:sp>
        <p:nvSpPr>
          <p:cNvPr id="4" name="Rectangle 3"/>
          <p:cNvSpPr/>
          <p:nvPr/>
        </p:nvSpPr>
        <p:spPr>
          <a:xfrm>
            <a:off x="-152400" y="32004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Romans 12:2</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13461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952500"/>
            <a:ext cx="5486400" cy="3886200"/>
          </a:xfrm>
        </p:spPr>
        <p:txBody>
          <a:bodyPr>
            <a:noAutofit/>
          </a:bodyPr>
          <a:lstStyle/>
          <a:p>
            <a:pPr marL="0" indent="0" algn="ctr">
              <a:buNone/>
            </a:pPr>
            <a:r>
              <a:rPr lang="en-US" sz="3000" i="1" dirty="0" smtClean="0">
                <a:solidFill>
                  <a:schemeClr val="bg1"/>
                </a:solidFill>
              </a:rPr>
              <a:t>“Finally</a:t>
            </a:r>
            <a:r>
              <a:rPr lang="en-US" sz="3000" i="1" dirty="0">
                <a:solidFill>
                  <a:schemeClr val="bg1"/>
                </a:solidFill>
              </a:rPr>
              <a:t>, brethren, whatever things are true, whatever things are noble, whatever things are just, whatever things are pure, whatever things are lovely, whatever things are of good report, if there is any virtue and if there is anything praiseworthy—meditate on these things</a:t>
            </a:r>
            <a:r>
              <a:rPr lang="en-US" sz="3000" i="1" dirty="0" smtClean="0">
                <a:solidFill>
                  <a:schemeClr val="bg1"/>
                </a:solidFill>
              </a:rPr>
              <a:t>.”</a:t>
            </a:r>
            <a:endParaRPr lang="en-US" sz="30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4:8</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480986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800100"/>
            <a:ext cx="9144000" cy="156966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“Finally</a:t>
            </a:r>
            <a:r>
              <a:rPr lang="en-US" sz="9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t>
            </a:r>
            <a:endParaRPr lang="en-US" sz="9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898650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3508</TotalTime>
  <Words>2028</Words>
  <Application>Microsoft Office PowerPoint</Application>
  <PresentationFormat>On-screen Show (16:10)</PresentationFormat>
  <Paragraphs>123</Paragraphs>
  <Slides>61</Slides>
  <Notes>0</Notes>
  <HiddenSlides>0</HiddenSlides>
  <MMClips>0</MMClips>
  <ScaleCrop>false</ScaleCrop>
  <HeadingPairs>
    <vt:vector size="4" baseType="variant">
      <vt:variant>
        <vt:lpstr>Theme</vt:lpstr>
      </vt:variant>
      <vt:variant>
        <vt:i4>4</vt:i4>
      </vt:variant>
      <vt:variant>
        <vt:lpstr>Slide Titles</vt:lpstr>
      </vt:variant>
      <vt:variant>
        <vt:i4>61</vt:i4>
      </vt:variant>
    </vt:vector>
  </HeadingPairs>
  <TitlesOfParts>
    <vt:vector size="65" baseType="lpstr">
      <vt:lpstr>Office Theme</vt:lpstr>
      <vt:lpstr>5_Office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Final Enemy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197</cp:revision>
  <dcterms:created xsi:type="dcterms:W3CDTF">2012-06-07T20:12:40Z</dcterms:created>
  <dcterms:modified xsi:type="dcterms:W3CDTF">2012-07-22T14:56:44Z</dcterms:modified>
</cp:coreProperties>
</file>