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698" r:id="rId4"/>
  </p:sldMasterIdLst>
  <p:notesMasterIdLst>
    <p:notesMasterId r:id="rId48"/>
  </p:notesMasterIdLst>
  <p:sldIdLst>
    <p:sldId id="296" r:id="rId5"/>
    <p:sldId id="297" r:id="rId6"/>
    <p:sldId id="298" r:id="rId7"/>
    <p:sldId id="365" r:id="rId8"/>
    <p:sldId id="256" r:id="rId9"/>
    <p:sldId id="300" r:id="rId10"/>
    <p:sldId id="345" r:id="rId11"/>
    <p:sldId id="354" r:id="rId12"/>
    <p:sldId id="259" r:id="rId13"/>
    <p:sldId id="260" r:id="rId14"/>
    <p:sldId id="301" r:id="rId15"/>
    <p:sldId id="347" r:id="rId16"/>
    <p:sldId id="261" r:id="rId17"/>
    <p:sldId id="262" r:id="rId18"/>
    <p:sldId id="328" r:id="rId19"/>
    <p:sldId id="355" r:id="rId20"/>
    <p:sldId id="344" r:id="rId21"/>
    <p:sldId id="329" r:id="rId22"/>
    <p:sldId id="267" r:id="rId23"/>
    <p:sldId id="268" r:id="rId24"/>
    <p:sldId id="356" r:id="rId25"/>
    <p:sldId id="302" r:id="rId26"/>
    <p:sldId id="346" r:id="rId27"/>
    <p:sldId id="349" r:id="rId28"/>
    <p:sldId id="330" r:id="rId29"/>
    <p:sldId id="331" r:id="rId30"/>
    <p:sldId id="348" r:id="rId31"/>
    <p:sldId id="357" r:id="rId32"/>
    <p:sldId id="265" r:id="rId33"/>
    <p:sldId id="358" r:id="rId34"/>
    <p:sldId id="359" r:id="rId35"/>
    <p:sldId id="257" r:id="rId36"/>
    <p:sldId id="270" r:id="rId37"/>
    <p:sldId id="263" r:id="rId38"/>
    <p:sldId id="360" r:id="rId39"/>
    <p:sldId id="363" r:id="rId40"/>
    <p:sldId id="271" r:id="rId41"/>
    <p:sldId id="361" r:id="rId42"/>
    <p:sldId id="325" r:id="rId43"/>
    <p:sldId id="283" r:id="rId44"/>
    <p:sldId id="326" r:id="rId45"/>
    <p:sldId id="293" r:id="rId46"/>
    <p:sldId id="364" r:id="rId4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57" d="100"/>
          <a:sy n="57" d="100"/>
        </p:scale>
        <p:origin x="-876" y="-90"/>
      </p:cViewPr>
      <p:guideLst>
        <p:guide orient="horz" pos="1800"/>
        <p:guide pos="2880"/>
      </p:guideLst>
    </p:cSldViewPr>
  </p:slideViewPr>
  <p:outlineViewPr>
    <p:cViewPr>
      <p:scale>
        <a:sx n="33" d="100"/>
        <a:sy n="33" d="100"/>
      </p:scale>
      <p:origin x="60" y="282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3E1C9-FD31-4478-855C-4E7122FDD5AC}" type="datetimeFigureOut">
              <a:rPr lang="en-US" smtClean="0"/>
              <a:t>7/14/2012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9F29-21B0-4726-8B5C-E9AA436EE541}" type="slidenum">
              <a:rPr lang="en-US" smtClean="0"/>
              <a:t>‹#›</a:t>
            </a:fld>
            <a:endParaRPr lang="en-US"/>
          </a:p>
        </p:txBody>
      </p:sp>
    </p:spTree>
    <p:extLst>
      <p:ext uri="{BB962C8B-B14F-4D97-AF65-F5344CB8AC3E}">
        <p14:creationId xmlns:p14="http://schemas.microsoft.com/office/powerpoint/2010/main" val="73656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546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39432589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80698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29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131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57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759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2457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3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54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5332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07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7815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578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03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186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011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09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546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97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124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5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700209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580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5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63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94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90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23760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77642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24715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7430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4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18775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45142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68371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94194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10341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45133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BA3A2-4F07-4AFF-9D9F-39B18F087961}" type="datetimeFigureOut">
              <a:rPr lang="en-US">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3A0A8-E158-465C-B28E-D788FC45AA6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74465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t>7/14/2012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5AA14-DD94-4DC5-AD79-D5398A473E6A}"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180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t>7/14/2012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2965184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t>7/14/2012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5194420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912543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13625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t>7/14/2012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t>‹#›</a:t>
            </a:fld>
            <a:endParaRPr lang="en-US"/>
          </a:p>
        </p:txBody>
      </p:sp>
    </p:spTree>
    <p:extLst>
      <p:ext uri="{BB962C8B-B14F-4D97-AF65-F5344CB8AC3E}">
        <p14:creationId xmlns:p14="http://schemas.microsoft.com/office/powerpoint/2010/main" val="293604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5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solidFill>
                  <a:prstClr val="black">
                    <a:tint val="75000"/>
                  </a:prstClr>
                </a:solidFill>
              </a:rPr>
              <a:pPr/>
              <a:t>7/14/2012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049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7CBA3A2-4F07-4AFF-9D9F-39B18F087961}" type="datetimeFigureOut">
              <a:rPr lang="en-US" smtClean="0">
                <a:solidFill>
                  <a:prstClr val="black">
                    <a:tint val="75000"/>
                  </a:prstClr>
                </a:solidFill>
              </a:rPr>
              <a:pPr/>
              <a:t>7/14/2012</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F33A0A8-E158-465C-B28E-D788FC45AA6A}"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1262501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N-32 – O Fill My Cup</a:t>
            </a:r>
            <a:endParaRPr lang="en-US" sz="3000" b="1" dirty="0" smtClean="0">
              <a:solidFill>
                <a:schemeClr val="bg1"/>
              </a:solidFill>
            </a:endParaRPr>
          </a:p>
          <a:p>
            <a:r>
              <a:rPr lang="en-US" sz="3000" b="1" dirty="0" smtClean="0">
                <a:solidFill>
                  <a:schemeClr val="bg1"/>
                </a:solidFill>
              </a:rPr>
              <a:t>194</a:t>
            </a:r>
            <a:r>
              <a:rPr lang="en-US" b="1" dirty="0" smtClean="0">
                <a:solidFill>
                  <a:schemeClr val="bg1"/>
                </a:solidFill>
              </a:rPr>
              <a:t> – When We All Get To Heaven</a:t>
            </a:r>
            <a:endParaRPr lang="en-US"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161 – Hallelujah! What A Savior!</a:t>
            </a:r>
            <a:endParaRPr lang="en-US" sz="3000" b="1" dirty="0" smtClean="0">
              <a:solidFill>
                <a:schemeClr val="bg1"/>
              </a:solidFill>
            </a:endParaRPr>
          </a:p>
          <a:p>
            <a:r>
              <a:rPr lang="en-US" sz="3000" b="1" dirty="0" smtClean="0">
                <a:solidFill>
                  <a:schemeClr val="bg1"/>
                </a:solidFill>
              </a:rPr>
              <a:t>340 – I Gave My Life For Thee</a:t>
            </a:r>
            <a:endParaRPr lang="en-US" sz="3000" b="1" dirty="0" smtClean="0">
              <a:solidFill>
                <a:schemeClr val="bg1"/>
              </a:solidFill>
            </a:endParaRPr>
          </a:p>
          <a:p>
            <a:r>
              <a:rPr lang="en-US" sz="2900" b="1" dirty="0" smtClean="0">
                <a:solidFill>
                  <a:schemeClr val="bg1"/>
                </a:solidFill>
              </a:rPr>
              <a:t>N-31 – Lord, Send Me</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285 – Zion’s Call</a:t>
            </a:r>
            <a:endParaRPr lang="en-US" sz="3000" b="1" dirty="0" smtClean="0">
              <a:solidFill>
                <a:schemeClr val="bg1"/>
              </a:solidFill>
            </a:endParaRPr>
          </a:p>
          <a:p>
            <a:r>
              <a:rPr lang="en-US" sz="3000" b="1" dirty="0" smtClean="0">
                <a:solidFill>
                  <a:schemeClr val="bg1"/>
                </a:solidFill>
              </a:rPr>
              <a:t>678 – If We Never Meet Again</a:t>
            </a:r>
            <a:endParaRPr lang="en-US" sz="3000" b="1" dirty="0">
              <a:solidFill>
                <a:schemeClr val="bg1"/>
              </a:solidFill>
            </a:endParaRPr>
          </a:p>
        </p:txBody>
      </p:sp>
    </p:spTree>
    <p:extLst>
      <p:ext uri="{BB962C8B-B14F-4D97-AF65-F5344CB8AC3E}">
        <p14:creationId xmlns:p14="http://schemas.microsoft.com/office/powerpoint/2010/main" val="2279509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331784"/>
            <a:ext cx="5029201" cy="3530600"/>
          </a:xfrm>
        </p:spPr>
        <p:txBody>
          <a:bodyPr>
            <a:normAutofit/>
          </a:bodyPr>
          <a:lstStyle/>
          <a:p>
            <a:pPr marL="0" indent="0" algn="ctr">
              <a:buNone/>
            </a:pPr>
            <a:r>
              <a:rPr lang="en-US" sz="4400" i="1" dirty="0" smtClean="0">
                <a:solidFill>
                  <a:schemeClr val="bg1"/>
                </a:solidFill>
              </a:rPr>
              <a:t>“Wives</a:t>
            </a:r>
            <a:r>
              <a:rPr lang="en-US" sz="4400" i="1" dirty="0">
                <a:solidFill>
                  <a:schemeClr val="bg1"/>
                </a:solidFill>
              </a:rPr>
              <a:t>, submit to your own husbands, </a:t>
            </a:r>
            <a:r>
              <a:rPr lang="en-US" sz="4400" i="1" u="sng" dirty="0">
                <a:solidFill>
                  <a:schemeClr val="bg1"/>
                </a:solidFill>
              </a:rPr>
              <a:t>as</a:t>
            </a:r>
            <a:r>
              <a:rPr lang="en-US" sz="4400" i="1" dirty="0">
                <a:solidFill>
                  <a:schemeClr val="bg1"/>
                </a:solidFill>
              </a:rPr>
              <a:t> </a:t>
            </a:r>
            <a:r>
              <a:rPr lang="en-US" sz="4400" i="1" u="sng" dirty="0">
                <a:solidFill>
                  <a:schemeClr val="bg1"/>
                </a:solidFill>
              </a:rPr>
              <a:t>is</a:t>
            </a:r>
            <a:r>
              <a:rPr lang="en-US" sz="4400" i="1" dirty="0">
                <a:solidFill>
                  <a:schemeClr val="bg1"/>
                </a:solidFill>
              </a:rPr>
              <a:t> </a:t>
            </a:r>
            <a:r>
              <a:rPr lang="en-US" sz="4400" i="1" u="sng" dirty="0">
                <a:solidFill>
                  <a:schemeClr val="bg1"/>
                </a:solidFill>
              </a:rPr>
              <a:t>fitting</a:t>
            </a:r>
            <a:r>
              <a:rPr lang="en-US" sz="4400" i="1" dirty="0">
                <a:solidFill>
                  <a:schemeClr val="bg1"/>
                </a:solidFill>
              </a:rPr>
              <a:t> </a:t>
            </a:r>
            <a:r>
              <a:rPr lang="en-US" sz="4400" i="1" u="sng" dirty="0">
                <a:solidFill>
                  <a:schemeClr val="bg1"/>
                </a:solidFill>
              </a:rPr>
              <a:t>in</a:t>
            </a:r>
            <a:r>
              <a:rPr lang="en-US" sz="4400" i="1" dirty="0">
                <a:solidFill>
                  <a:schemeClr val="bg1"/>
                </a:solidFill>
              </a:rPr>
              <a:t> </a:t>
            </a:r>
            <a:r>
              <a:rPr lang="en-US" sz="4400" i="1" u="sng" dirty="0">
                <a:solidFill>
                  <a:schemeClr val="bg1"/>
                </a:solidFill>
              </a:rPr>
              <a:t>the</a:t>
            </a:r>
            <a:r>
              <a:rPr lang="en-US" sz="4400" i="1" dirty="0">
                <a:solidFill>
                  <a:schemeClr val="bg1"/>
                </a:solidFill>
              </a:rPr>
              <a:t> </a:t>
            </a:r>
            <a:r>
              <a:rPr lang="en-US" sz="4400" i="1" u="sng" dirty="0">
                <a:solidFill>
                  <a:schemeClr val="bg1"/>
                </a:solidFill>
              </a:rPr>
              <a:t>Lord</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3429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Colossians 3:18</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480986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92387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“True Inward Submission</a:t>
            </a: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t>
            </a:r>
            <a:endParaRPr lang="en-US" sz="9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898650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266700"/>
            <a:ext cx="5410200" cy="4724399"/>
          </a:xfrm>
        </p:spPr>
        <p:txBody>
          <a:bodyPr>
            <a:noAutofit/>
          </a:bodyPr>
          <a:lstStyle/>
          <a:p>
            <a:r>
              <a:rPr lang="en-US" i="1" dirty="0">
                <a:solidFill>
                  <a:schemeClr val="bg1"/>
                </a:solidFill>
              </a:rPr>
              <a:t>True submission is much harder than outward submission. </a:t>
            </a:r>
            <a:endParaRPr lang="en-US" i="1" dirty="0" smtClean="0">
              <a:solidFill>
                <a:schemeClr val="bg1"/>
              </a:solidFill>
            </a:endParaRPr>
          </a:p>
          <a:p>
            <a:pPr lvl="1"/>
            <a:r>
              <a:rPr lang="en-US" i="1" dirty="0" smtClean="0">
                <a:solidFill>
                  <a:schemeClr val="bg1"/>
                </a:solidFill>
              </a:rPr>
              <a:t>Peter called </a:t>
            </a:r>
            <a:r>
              <a:rPr lang="en-US" i="1" dirty="0">
                <a:solidFill>
                  <a:schemeClr val="bg1"/>
                </a:solidFill>
              </a:rPr>
              <a:t>upon the slaves of his day to live in submission to their masters  </a:t>
            </a:r>
            <a:r>
              <a:rPr lang="en-US" i="1" dirty="0" smtClean="0">
                <a:solidFill>
                  <a:schemeClr val="bg1"/>
                </a:solidFill>
              </a:rPr>
              <a:t>(</a:t>
            </a:r>
            <a:r>
              <a:rPr lang="en-US" i="1" dirty="0">
                <a:solidFill>
                  <a:schemeClr val="bg1"/>
                </a:solidFill>
              </a:rPr>
              <a:t>1 Peter 2:18). </a:t>
            </a:r>
            <a:endParaRPr lang="en-US" i="1" dirty="0" smtClean="0">
              <a:solidFill>
                <a:schemeClr val="bg1"/>
              </a:solidFill>
            </a:endParaRPr>
          </a:p>
          <a:p>
            <a:pPr lvl="1"/>
            <a:r>
              <a:rPr lang="en-US" i="1" dirty="0" smtClean="0">
                <a:solidFill>
                  <a:schemeClr val="bg1"/>
                </a:solidFill>
              </a:rPr>
              <a:t>We come to realize </a:t>
            </a:r>
            <a:r>
              <a:rPr lang="en-US" i="1" dirty="0">
                <a:solidFill>
                  <a:schemeClr val="bg1"/>
                </a:solidFill>
              </a:rPr>
              <a:t>that it is quite possible for servants to obey their masters </a:t>
            </a:r>
            <a:r>
              <a:rPr lang="en-US" i="1" u="sng" dirty="0">
                <a:solidFill>
                  <a:schemeClr val="bg1"/>
                </a:solidFill>
              </a:rPr>
              <a:t>without</a:t>
            </a:r>
            <a:r>
              <a:rPr lang="en-US" i="1" dirty="0">
                <a:solidFill>
                  <a:schemeClr val="bg1"/>
                </a:solidFill>
              </a:rPr>
              <a:t> </a:t>
            </a:r>
            <a:r>
              <a:rPr lang="en-US" i="1" u="sng" dirty="0">
                <a:solidFill>
                  <a:schemeClr val="bg1"/>
                </a:solidFill>
              </a:rPr>
              <a:t>living</a:t>
            </a:r>
            <a:r>
              <a:rPr lang="en-US" i="1" dirty="0">
                <a:solidFill>
                  <a:schemeClr val="bg1"/>
                </a:solidFill>
              </a:rPr>
              <a:t> </a:t>
            </a:r>
            <a:r>
              <a:rPr lang="en-US" i="1" u="sng" dirty="0">
                <a:solidFill>
                  <a:schemeClr val="bg1"/>
                </a:solidFill>
              </a:rPr>
              <a:t>in</a:t>
            </a:r>
            <a:r>
              <a:rPr lang="en-US" i="1" dirty="0">
                <a:solidFill>
                  <a:schemeClr val="bg1"/>
                </a:solidFill>
              </a:rPr>
              <a:t> </a:t>
            </a:r>
            <a:r>
              <a:rPr lang="en-US" i="1" u="sng" dirty="0">
                <a:solidFill>
                  <a:schemeClr val="bg1"/>
                </a:solidFill>
              </a:rPr>
              <a:t>a</a:t>
            </a:r>
            <a:r>
              <a:rPr lang="en-US" i="1" dirty="0">
                <a:solidFill>
                  <a:schemeClr val="bg1"/>
                </a:solidFill>
              </a:rPr>
              <a:t> </a:t>
            </a:r>
            <a:r>
              <a:rPr lang="en-US" i="1" u="sng" dirty="0">
                <a:solidFill>
                  <a:schemeClr val="bg1"/>
                </a:solidFill>
              </a:rPr>
              <a:t>spirit</a:t>
            </a:r>
            <a:r>
              <a:rPr lang="en-US" i="1" dirty="0">
                <a:solidFill>
                  <a:schemeClr val="bg1"/>
                </a:solidFill>
              </a:rPr>
              <a:t> </a:t>
            </a:r>
            <a:r>
              <a:rPr lang="en-US" i="1" u="sng" dirty="0">
                <a:solidFill>
                  <a:schemeClr val="bg1"/>
                </a:solidFill>
              </a:rPr>
              <a:t>of</a:t>
            </a:r>
            <a:r>
              <a:rPr lang="en-US" i="1" dirty="0">
                <a:solidFill>
                  <a:schemeClr val="bg1"/>
                </a:solidFill>
              </a:rPr>
              <a:t> </a:t>
            </a:r>
            <a:r>
              <a:rPr lang="en-US" i="1" u="sng" dirty="0">
                <a:solidFill>
                  <a:schemeClr val="bg1"/>
                </a:solidFill>
              </a:rPr>
              <a:t>submission</a:t>
            </a:r>
            <a:r>
              <a:rPr lang="en-US" i="1" dirty="0">
                <a:solidFill>
                  <a:schemeClr val="bg1"/>
                </a:solidFill>
              </a:rPr>
              <a:t> to them. </a:t>
            </a:r>
          </a:p>
        </p:txBody>
      </p:sp>
    </p:spTree>
    <p:extLst>
      <p:ext uri="{BB962C8B-B14F-4D97-AF65-F5344CB8AC3E}">
        <p14:creationId xmlns:p14="http://schemas.microsoft.com/office/powerpoint/2010/main" val="6332362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257800" cy="4114799"/>
          </a:xfrm>
        </p:spPr>
        <p:txBody>
          <a:bodyPr>
            <a:noAutofit/>
          </a:bodyPr>
          <a:lstStyle/>
          <a:p>
            <a:pPr marL="0" indent="0" algn="ctr">
              <a:buNone/>
            </a:pPr>
            <a:r>
              <a:rPr lang="en-US" sz="4400" i="1" dirty="0">
                <a:solidFill>
                  <a:schemeClr val="bg1"/>
                </a:solidFill>
              </a:rPr>
              <a:t>“Children, obey your parents in the Lord” </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Ephesians 6:1</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91212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05401" cy="3530600"/>
          </a:xfrm>
        </p:spPr>
        <p:txBody>
          <a:bodyPr>
            <a:noAutofit/>
          </a:bodyPr>
          <a:lstStyle/>
          <a:p>
            <a:pPr marL="0" indent="0" algn="ctr">
              <a:buNone/>
            </a:pPr>
            <a:r>
              <a:rPr lang="en-US" sz="4000" i="1" dirty="0" smtClean="0">
                <a:solidFill>
                  <a:schemeClr val="bg1"/>
                </a:solidFill>
              </a:rPr>
              <a:t>“Wives</a:t>
            </a:r>
            <a:r>
              <a:rPr lang="en-US" sz="4000" i="1" dirty="0">
                <a:solidFill>
                  <a:schemeClr val="bg1"/>
                </a:solidFill>
              </a:rPr>
              <a:t>, be subject to your own husbands, as to the Lord” </a:t>
            </a:r>
          </a:p>
        </p:txBody>
      </p:sp>
      <p:sp>
        <p:nvSpPr>
          <p:cNvPr id="4" name="Rectangle 3"/>
          <p:cNvSpPr/>
          <p:nvPr/>
        </p:nvSpPr>
        <p:spPr>
          <a:xfrm>
            <a:off x="-152400" y="3429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Ephesians 5:22</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242721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58563"/>
            <a:ext cx="5105401" cy="3530600"/>
          </a:xfrm>
        </p:spPr>
        <p:txBody>
          <a:bodyPr>
            <a:noAutofit/>
          </a:bodyPr>
          <a:lstStyle/>
          <a:p>
            <a:pPr marL="0" indent="0" algn="ctr">
              <a:buNone/>
            </a:pPr>
            <a:r>
              <a:rPr lang="en-US" sz="4400" i="1" dirty="0">
                <a:solidFill>
                  <a:schemeClr val="bg1"/>
                </a:solidFill>
              </a:rPr>
              <a:t>“and be subject to one another in the fear of Christ” </a:t>
            </a:r>
          </a:p>
        </p:txBody>
      </p:sp>
      <p:sp>
        <p:nvSpPr>
          <p:cNvPr id="4" name="Rectangle 3"/>
          <p:cNvSpPr/>
          <p:nvPr/>
        </p:nvSpPr>
        <p:spPr>
          <a:xfrm>
            <a:off x="-152400" y="3429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Ephesians 5:21</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399795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r>
              <a:rPr lang="en-US" i="1" dirty="0" smtClean="0">
                <a:solidFill>
                  <a:schemeClr val="bg1"/>
                </a:solidFill>
              </a:rPr>
              <a:t>We </a:t>
            </a:r>
            <a:r>
              <a:rPr lang="en-US" i="1" dirty="0">
                <a:solidFill>
                  <a:schemeClr val="bg1"/>
                </a:solidFill>
              </a:rPr>
              <a:t>submit, not because the people to whom we submit are superior to us, but rather because Jesus </a:t>
            </a:r>
            <a:r>
              <a:rPr lang="en-US" i="1" u="sng" dirty="0">
                <a:solidFill>
                  <a:schemeClr val="bg1"/>
                </a:solidFill>
              </a:rPr>
              <a:t>requests</a:t>
            </a:r>
            <a:r>
              <a:rPr lang="en-US" i="1" dirty="0">
                <a:solidFill>
                  <a:schemeClr val="bg1"/>
                </a:solidFill>
              </a:rPr>
              <a:t> that </a:t>
            </a:r>
            <a:r>
              <a:rPr lang="en-US" i="1" u="sng" dirty="0">
                <a:solidFill>
                  <a:schemeClr val="bg1"/>
                </a:solidFill>
              </a:rPr>
              <a:t>we</a:t>
            </a:r>
            <a:r>
              <a:rPr lang="en-US" i="1" dirty="0">
                <a:solidFill>
                  <a:schemeClr val="bg1"/>
                </a:solidFill>
              </a:rPr>
              <a:t> </a:t>
            </a:r>
            <a:r>
              <a:rPr lang="en-US" i="1" u="sng" dirty="0">
                <a:solidFill>
                  <a:schemeClr val="bg1"/>
                </a:solidFill>
              </a:rPr>
              <a:t>submit</a:t>
            </a:r>
            <a:r>
              <a:rPr lang="en-US" i="1" dirty="0" smtClean="0">
                <a:solidFill>
                  <a:schemeClr val="bg1"/>
                </a:solidFill>
              </a:rPr>
              <a:t>.</a:t>
            </a:r>
          </a:p>
          <a:p>
            <a:pPr lvl="1"/>
            <a:r>
              <a:rPr lang="en-US" i="1" dirty="0" smtClean="0">
                <a:solidFill>
                  <a:schemeClr val="bg1"/>
                </a:solidFill>
              </a:rPr>
              <a:t>Our </a:t>
            </a:r>
            <a:r>
              <a:rPr lang="en-US" i="1" dirty="0">
                <a:solidFill>
                  <a:schemeClr val="bg1"/>
                </a:solidFill>
              </a:rPr>
              <a:t>submission in various human </a:t>
            </a:r>
            <a:r>
              <a:rPr lang="en-US" i="1" dirty="0" smtClean="0">
                <a:solidFill>
                  <a:schemeClr val="bg1"/>
                </a:solidFill>
              </a:rPr>
              <a:t>relationships (parents</a:t>
            </a:r>
            <a:r>
              <a:rPr lang="en-US" i="1" dirty="0">
                <a:solidFill>
                  <a:schemeClr val="bg1"/>
                </a:solidFill>
              </a:rPr>
              <a:t>, spouses, </a:t>
            </a:r>
            <a:r>
              <a:rPr lang="en-US" i="1" dirty="0" smtClean="0">
                <a:solidFill>
                  <a:schemeClr val="bg1"/>
                </a:solidFill>
              </a:rPr>
              <a:t>government, etc.) </a:t>
            </a:r>
            <a:r>
              <a:rPr lang="en-US" i="1" dirty="0">
                <a:solidFill>
                  <a:schemeClr val="bg1"/>
                </a:solidFill>
              </a:rPr>
              <a:t>is an </a:t>
            </a:r>
            <a:r>
              <a:rPr lang="en-US" i="1" u="sng" dirty="0">
                <a:solidFill>
                  <a:schemeClr val="bg1"/>
                </a:solidFill>
              </a:rPr>
              <a:t>outgrowth</a:t>
            </a:r>
            <a:r>
              <a:rPr lang="en-US" i="1" dirty="0">
                <a:solidFill>
                  <a:schemeClr val="bg1"/>
                </a:solidFill>
              </a:rPr>
              <a:t> </a:t>
            </a:r>
            <a:r>
              <a:rPr lang="en-US" i="1" u="sng" dirty="0">
                <a:solidFill>
                  <a:schemeClr val="bg1"/>
                </a:solidFill>
              </a:rPr>
              <a:t>of</a:t>
            </a:r>
            <a:r>
              <a:rPr lang="en-US" i="1" dirty="0">
                <a:solidFill>
                  <a:schemeClr val="bg1"/>
                </a:solidFill>
              </a:rPr>
              <a:t> </a:t>
            </a:r>
            <a:r>
              <a:rPr lang="en-US" i="1" u="sng" dirty="0">
                <a:solidFill>
                  <a:schemeClr val="bg1"/>
                </a:solidFill>
              </a:rPr>
              <a:t>our</a:t>
            </a:r>
            <a:r>
              <a:rPr lang="en-US" i="1" dirty="0">
                <a:solidFill>
                  <a:schemeClr val="bg1"/>
                </a:solidFill>
              </a:rPr>
              <a:t> </a:t>
            </a:r>
            <a:r>
              <a:rPr lang="en-US" i="1" u="sng" dirty="0">
                <a:solidFill>
                  <a:schemeClr val="bg1"/>
                </a:solidFill>
              </a:rPr>
              <a:t>obedience</a:t>
            </a:r>
            <a:r>
              <a:rPr lang="en-US" i="1" dirty="0">
                <a:solidFill>
                  <a:schemeClr val="bg1"/>
                </a:solidFill>
              </a:rPr>
              <a:t> </a:t>
            </a:r>
            <a:r>
              <a:rPr lang="en-US" i="1" u="sng" dirty="0">
                <a:solidFill>
                  <a:schemeClr val="bg1"/>
                </a:solidFill>
              </a:rPr>
              <a:t>to</a:t>
            </a:r>
            <a:r>
              <a:rPr lang="en-US" i="1" dirty="0">
                <a:solidFill>
                  <a:schemeClr val="bg1"/>
                </a:solidFill>
              </a:rPr>
              <a:t> </a:t>
            </a:r>
            <a:r>
              <a:rPr lang="en-US" i="1" u="sng" dirty="0">
                <a:solidFill>
                  <a:schemeClr val="bg1"/>
                </a:solidFill>
              </a:rPr>
              <a:t>Jesus</a:t>
            </a:r>
            <a:r>
              <a:rPr lang="en-US" i="1" dirty="0">
                <a:solidFill>
                  <a:schemeClr val="bg1"/>
                </a:solidFill>
              </a:rPr>
              <a:t>.</a:t>
            </a:r>
          </a:p>
        </p:txBody>
      </p:sp>
    </p:spTree>
    <p:extLst>
      <p:ext uri="{BB962C8B-B14F-4D97-AF65-F5344CB8AC3E}">
        <p14:creationId xmlns:p14="http://schemas.microsoft.com/office/powerpoint/2010/main" val="39447252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00100"/>
            <a:ext cx="9144000" cy="1200329"/>
          </a:xfrm>
          <a:prstGeom prst="rect">
            <a:avLst/>
          </a:prstGeom>
          <a:noFill/>
        </p:spPr>
        <p:txBody>
          <a:bodyPr>
            <a:spAutoFit/>
          </a:bodyPr>
          <a:lstStyle/>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“Jesus, Our Example”</a:t>
            </a:r>
            <a:endParaRPr lang="en-US" sz="72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402085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899" y="1181100"/>
            <a:ext cx="5295901" cy="3530600"/>
          </a:xfrm>
        </p:spPr>
        <p:txBody>
          <a:bodyPr>
            <a:noAutofit/>
          </a:bodyPr>
          <a:lstStyle/>
          <a:p>
            <a:pPr marL="0" indent="0" algn="ctr">
              <a:buNone/>
            </a:pPr>
            <a:r>
              <a:rPr lang="en-US" sz="4000" i="1" dirty="0">
                <a:solidFill>
                  <a:schemeClr val="bg1"/>
                </a:solidFill>
              </a:rPr>
              <a:t>“For even the Son of Man did not come to be served, but to serve, and to give His life a ransom for many” </a:t>
            </a: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Mark 10:45</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238695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952500"/>
            <a:ext cx="5181600" cy="3886200"/>
          </a:xfrm>
        </p:spPr>
        <p:txBody>
          <a:bodyPr>
            <a:noAutofit/>
          </a:bodyPr>
          <a:lstStyle/>
          <a:p>
            <a:pPr marL="0" indent="0" algn="ctr">
              <a:buNone/>
            </a:pPr>
            <a:r>
              <a:rPr lang="en-US" sz="3400" i="1" dirty="0">
                <a:solidFill>
                  <a:schemeClr val="bg1"/>
                </a:solidFill>
              </a:rPr>
              <a:t>“For you know the grace of our Lord Jesus Christ, that though He was rich, yet for your sake He become poor, that you through His poverty might become rich” </a:t>
            </a: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Corinthians 8:9</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029275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90500"/>
            <a:ext cx="5181600" cy="5029200"/>
          </a:xfrm>
        </p:spPr>
        <p:txBody>
          <a:bodyPr>
            <a:normAutofit fontScale="70000" lnSpcReduction="20000"/>
          </a:bodyPr>
          <a:lstStyle/>
          <a:p>
            <a:pPr marL="0" indent="0" algn="ctr">
              <a:buNone/>
            </a:pPr>
            <a:r>
              <a:rPr lang="en-US" sz="4600" dirty="0">
                <a:solidFill>
                  <a:schemeClr val="bg1"/>
                </a:solidFill>
              </a:rPr>
              <a:t>Isaiah 53</a:t>
            </a:r>
          </a:p>
          <a:p>
            <a:pPr marL="0" indent="0">
              <a:buNone/>
            </a:pPr>
            <a:r>
              <a:rPr lang="en-US" sz="3700" i="1" dirty="0">
                <a:solidFill>
                  <a:schemeClr val="bg1"/>
                </a:solidFill>
              </a:rPr>
              <a:t>4 Surely He has borne our </a:t>
            </a:r>
            <a:r>
              <a:rPr lang="en-US" sz="3700" i="1" dirty="0" err="1">
                <a:solidFill>
                  <a:schemeClr val="bg1"/>
                </a:solidFill>
              </a:rPr>
              <a:t>griefs</a:t>
            </a:r>
            <a:r>
              <a:rPr lang="en-US" sz="3700" i="1" dirty="0">
                <a:solidFill>
                  <a:schemeClr val="bg1"/>
                </a:solidFill>
              </a:rPr>
              <a:t>  </a:t>
            </a:r>
            <a:r>
              <a:rPr lang="en-US" sz="3700" i="1" dirty="0" smtClean="0">
                <a:solidFill>
                  <a:schemeClr val="bg1"/>
                </a:solidFill>
              </a:rPr>
              <a:t>And </a:t>
            </a:r>
            <a:r>
              <a:rPr lang="en-US" sz="3700" i="1" dirty="0">
                <a:solidFill>
                  <a:schemeClr val="bg1"/>
                </a:solidFill>
              </a:rPr>
              <a:t>carried our sorrows; Yet we esteemed Him </a:t>
            </a:r>
            <a:r>
              <a:rPr lang="en-US" sz="3700" i="1" dirty="0" smtClean="0">
                <a:solidFill>
                  <a:schemeClr val="bg1"/>
                </a:solidFill>
              </a:rPr>
              <a:t>stricken, Smitten </a:t>
            </a:r>
            <a:r>
              <a:rPr lang="en-US" sz="3700" i="1" dirty="0">
                <a:solidFill>
                  <a:schemeClr val="bg1"/>
                </a:solidFill>
              </a:rPr>
              <a:t>by God, </a:t>
            </a:r>
            <a:r>
              <a:rPr lang="en-US" sz="3700" i="1" dirty="0" smtClean="0">
                <a:solidFill>
                  <a:schemeClr val="bg1"/>
                </a:solidFill>
              </a:rPr>
              <a:t>and afflicted</a:t>
            </a:r>
            <a:r>
              <a:rPr lang="en-US" sz="3700" i="1" dirty="0">
                <a:solidFill>
                  <a:schemeClr val="bg1"/>
                </a:solidFill>
              </a:rPr>
              <a:t>. </a:t>
            </a:r>
          </a:p>
          <a:p>
            <a:pPr marL="0" indent="0">
              <a:buNone/>
            </a:pPr>
            <a:r>
              <a:rPr lang="en-US" sz="3700" i="1" dirty="0">
                <a:solidFill>
                  <a:schemeClr val="bg1"/>
                </a:solidFill>
              </a:rPr>
              <a:t>5 But He was wounded for our transgressions, He was bruised for our iniquities;  The chastisement for our peace was upon Him,  And by His stripes we are healed. </a:t>
            </a:r>
          </a:p>
          <a:p>
            <a:pPr marL="0" indent="0">
              <a:buNone/>
            </a:pPr>
            <a:r>
              <a:rPr lang="en-US" sz="3700" i="1" dirty="0">
                <a:solidFill>
                  <a:schemeClr val="bg1"/>
                </a:solidFill>
              </a:rPr>
              <a:t> 6 All we like sheep have gone astray; We have turned, every one, to his own way;  And the LORD has laid on Him the iniquity of us all</a:t>
            </a:r>
            <a:r>
              <a:rPr lang="en-US" sz="3700" i="1" dirty="0" smtClean="0">
                <a:solidFill>
                  <a:schemeClr val="bg1"/>
                </a:solidFill>
              </a:rPr>
              <a:t>.</a:t>
            </a:r>
            <a:endParaRPr lang="en-US" sz="3700" i="1" dirty="0">
              <a:solidFill>
                <a:schemeClr val="bg1"/>
              </a:solidFill>
            </a:endParaRPr>
          </a:p>
        </p:txBody>
      </p:sp>
    </p:spTree>
    <p:extLst>
      <p:ext uri="{BB962C8B-B14F-4D97-AF65-F5344CB8AC3E}">
        <p14:creationId xmlns:p14="http://schemas.microsoft.com/office/powerpoint/2010/main" val="33970070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876300"/>
            <a:ext cx="5372100" cy="4343400"/>
          </a:xfrm>
        </p:spPr>
        <p:txBody>
          <a:bodyPr>
            <a:noAutofit/>
          </a:bodyPr>
          <a:lstStyle/>
          <a:p>
            <a:pPr marL="0" indent="0" algn="ctr">
              <a:buNone/>
            </a:pPr>
            <a:r>
              <a:rPr lang="en-US" sz="2900" i="1" dirty="0">
                <a:solidFill>
                  <a:schemeClr val="bg1"/>
                </a:solidFill>
              </a:rPr>
              <a:t>“Have this attitude in yourselves which was also in Christ Jesus, who, although He existed in the form of God, did not regard equality with God a thing to be grasped, but emptied Himself, taking the form of a bondservant…He humbled Himself by becoming obedient to the point of death, even death on a cross”</a:t>
            </a: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2:5-8</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552018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899" y="1181100"/>
            <a:ext cx="5295901" cy="3530600"/>
          </a:xfrm>
        </p:spPr>
        <p:txBody>
          <a:bodyPr>
            <a:noAutofit/>
          </a:bodyPr>
          <a:lstStyle/>
          <a:p>
            <a:pPr marL="0" indent="0" algn="ctr">
              <a:buNone/>
            </a:pPr>
            <a:r>
              <a:rPr lang="en-US" sz="4000" i="1" dirty="0">
                <a:solidFill>
                  <a:schemeClr val="bg1"/>
                </a:solidFill>
              </a:rPr>
              <a:t>“Although He was a Son, He learned obedience from the things which He suffered” </a:t>
            </a: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Hebrews 5:8</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744417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952500"/>
            <a:ext cx="5486400" cy="3886200"/>
          </a:xfrm>
        </p:spPr>
        <p:txBody>
          <a:bodyPr>
            <a:noAutofit/>
          </a:bodyPr>
          <a:lstStyle/>
          <a:p>
            <a:pPr marL="0" indent="0" algn="ctr">
              <a:buNone/>
            </a:pPr>
            <a:r>
              <a:rPr lang="en-US" sz="3300" i="1" dirty="0">
                <a:solidFill>
                  <a:schemeClr val="bg1"/>
                </a:solidFill>
              </a:rPr>
              <a:t>“For the love of God controls us, having concluded this, that one died for all, therefore all died; and He died for all, that they who live should no longer live for themselves, but for Him who died and rose again on their behalf” </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 5:14,15</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960195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27" y="723900"/>
            <a:ext cx="9144000" cy="2123658"/>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“Submission Without Self-Contempt”</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9643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a:solidFill>
                  <a:schemeClr val="bg1"/>
                </a:solidFill>
              </a:rPr>
              <a:t>“Self-denial is simply a way of coming to understand that we do not have to have our own way.  Our happiness is not dependent upon getting what we want” (Foster p. 113).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690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4400" i="1" dirty="0">
                <a:solidFill>
                  <a:schemeClr val="bg1"/>
                </a:solidFill>
              </a:rPr>
              <a:t>“If anyone wishes to come after Me, let him deny himself, and take up his cross, and follow Me” </a:t>
            </a: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Mark 8:34</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41093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4800" i="1" dirty="0">
                <a:solidFill>
                  <a:schemeClr val="bg1"/>
                </a:solidFill>
              </a:rPr>
              <a:t>“Whoever loses his life for My sake and the gospel’s shall save it”</a:t>
            </a: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Mark 8:35</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623004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4400" i="1" dirty="0">
                <a:solidFill>
                  <a:schemeClr val="bg1"/>
                </a:solidFill>
              </a:rPr>
              <a:t>“rejoicing that they had been considered worthy to suffer shame for His name”</a:t>
            </a: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Acts 5:41</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493870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a:solidFill>
                  <a:schemeClr val="bg1"/>
                </a:solidFill>
              </a:rPr>
              <a:t> “We are commanded to live a life of submission because Jesus lived a life of submission, not just because we are in a particular place or station in life.  Self-denial is a posture fitting for all those who follow the crucified Lord” (Foster p. 117).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002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42900"/>
            <a:ext cx="9144000" cy="2554545"/>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“Submission to </a:t>
            </a:r>
          </a:p>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God’s Will”</a:t>
            </a:r>
          </a:p>
        </p:txBody>
      </p:sp>
    </p:spTree>
    <p:extLst>
      <p:ext uri="{BB962C8B-B14F-4D97-AF65-F5344CB8AC3E}">
        <p14:creationId xmlns:p14="http://schemas.microsoft.com/office/powerpoint/2010/main" val="1007103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0500"/>
            <a:ext cx="5334000" cy="5334000"/>
          </a:xfrm>
        </p:spPr>
        <p:txBody>
          <a:bodyPr>
            <a:normAutofit fontScale="40000" lnSpcReduction="20000"/>
          </a:bodyPr>
          <a:lstStyle/>
          <a:p>
            <a:pPr marL="0" indent="0" algn="ctr">
              <a:buNone/>
            </a:pPr>
            <a:r>
              <a:rPr lang="en-US" sz="7000" dirty="0">
                <a:solidFill>
                  <a:schemeClr val="bg1"/>
                </a:solidFill>
              </a:rPr>
              <a:t>1 Corinthians 11</a:t>
            </a:r>
          </a:p>
          <a:p>
            <a:pPr marL="0" indent="0">
              <a:buNone/>
            </a:pPr>
            <a:r>
              <a:rPr lang="en-US" sz="5800" i="1" dirty="0">
                <a:solidFill>
                  <a:schemeClr val="bg1"/>
                </a:solidFill>
              </a:rPr>
              <a:t>23 For I received from the Lord that </a:t>
            </a:r>
            <a:r>
              <a:rPr lang="en-US" sz="5800" i="1" dirty="0" smtClean="0">
                <a:solidFill>
                  <a:schemeClr val="bg1"/>
                </a:solidFill>
              </a:rPr>
              <a:t>which   </a:t>
            </a:r>
            <a:r>
              <a:rPr lang="en-US" sz="5800" i="1" dirty="0">
                <a:solidFill>
                  <a:schemeClr val="bg1"/>
                </a:solidFill>
              </a:rPr>
              <a:t>I also delivered to you: that the Lord Jesus on the same night in which He was betrayed took bread; </a:t>
            </a:r>
            <a:endParaRPr lang="en-US" sz="5800" i="1" dirty="0" smtClean="0">
              <a:solidFill>
                <a:schemeClr val="bg1"/>
              </a:solidFill>
            </a:endParaRPr>
          </a:p>
          <a:p>
            <a:pPr marL="0" indent="0">
              <a:buNone/>
            </a:pPr>
            <a:r>
              <a:rPr lang="en-US" sz="5800" i="1" dirty="0" smtClean="0">
                <a:solidFill>
                  <a:schemeClr val="bg1"/>
                </a:solidFill>
              </a:rPr>
              <a:t>24 </a:t>
            </a:r>
            <a:r>
              <a:rPr lang="en-US" sz="5800" i="1" dirty="0">
                <a:solidFill>
                  <a:schemeClr val="bg1"/>
                </a:solidFill>
              </a:rPr>
              <a:t>and when He had given thanks, He broke it and said, “Take, eat, this is My body which is broken for you; do this in remembrance of Me.” </a:t>
            </a:r>
            <a:endParaRPr lang="en-US" sz="5800" i="1" dirty="0" smtClean="0">
              <a:solidFill>
                <a:schemeClr val="bg1"/>
              </a:solidFill>
            </a:endParaRPr>
          </a:p>
          <a:p>
            <a:pPr marL="0" indent="0">
              <a:buNone/>
            </a:pPr>
            <a:r>
              <a:rPr lang="en-US" sz="5800" i="1" dirty="0" smtClean="0">
                <a:solidFill>
                  <a:schemeClr val="bg1"/>
                </a:solidFill>
              </a:rPr>
              <a:t>25 </a:t>
            </a:r>
            <a:r>
              <a:rPr lang="en-US" sz="5800" i="1" dirty="0">
                <a:solidFill>
                  <a:schemeClr val="bg1"/>
                </a:solidFill>
              </a:rPr>
              <a:t>In the same manner He also took the cup after supper, saying, “This cup is the new covenant in My blood. This do, as often as you drink it, in remembrance of Me.” </a:t>
            </a:r>
            <a:r>
              <a:rPr lang="en-US" sz="5800" i="1" dirty="0" smtClean="0">
                <a:solidFill>
                  <a:schemeClr val="bg1"/>
                </a:solidFill>
              </a:rPr>
              <a:t>26 </a:t>
            </a:r>
            <a:r>
              <a:rPr lang="en-US" sz="5800" i="1" dirty="0">
                <a:solidFill>
                  <a:schemeClr val="bg1"/>
                </a:solidFill>
              </a:rPr>
              <a:t>For as often as you eat this bread and drink this cup, you proclaim the Lord’s death till He comes.</a:t>
            </a:r>
          </a:p>
        </p:txBody>
      </p:sp>
    </p:spTree>
    <p:extLst>
      <p:ext uri="{BB962C8B-B14F-4D97-AF65-F5344CB8AC3E}">
        <p14:creationId xmlns:p14="http://schemas.microsoft.com/office/powerpoint/2010/main" val="27532935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smtClean="0">
                <a:solidFill>
                  <a:schemeClr val="bg1"/>
                </a:solidFill>
              </a:rPr>
              <a:t>“Often </a:t>
            </a:r>
            <a:r>
              <a:rPr lang="en-US" i="1" dirty="0">
                <a:solidFill>
                  <a:schemeClr val="bg1"/>
                </a:solidFill>
              </a:rPr>
              <a:t>the idea of obedience conjures up in our minds a hierarchical world of impersonal superiors issuing inane orders that we must obey even if we find no rhyme or reason for them.  But Jesus’ obedience, and consequently ours, is of a different quality </a:t>
            </a:r>
            <a:r>
              <a:rPr lang="en-US" i="1" dirty="0" smtClean="0">
                <a:solidFill>
                  <a:schemeClr val="bg1"/>
                </a:solidFill>
              </a:rPr>
              <a:t>altogether…”</a:t>
            </a:r>
            <a:endParaRPr lang="en-US" i="1"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9337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800" i="1" dirty="0" smtClean="0">
                <a:solidFill>
                  <a:schemeClr val="bg1"/>
                </a:solidFill>
              </a:rPr>
              <a:t>“It </a:t>
            </a:r>
            <a:r>
              <a:rPr lang="en-US" sz="2800" i="1" dirty="0">
                <a:solidFill>
                  <a:schemeClr val="bg1"/>
                </a:solidFill>
              </a:rPr>
              <a:t>is an obedience that flows out of the intimacy that cries, ‘Abba! Father!’  There is an inner knowing that God’s ways are not only right but also good.  Knowing by experience the goodness and rightness, we concur with the will of God.  It is no order to obey but a divine yes to follow.  The word obedience comes from a Latin root that means ‘to listen’” (Foster p. 230).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9068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028700"/>
            <a:ext cx="5410200" cy="3028604"/>
          </a:xfrm>
        </p:spPr>
        <p:txBody>
          <a:bodyPr>
            <a:normAutofit/>
          </a:bodyPr>
          <a:lstStyle/>
          <a:p>
            <a:pPr marL="0" indent="0" algn="ctr">
              <a:buNone/>
            </a:pPr>
            <a:r>
              <a:rPr lang="en-US" sz="3600" i="1" dirty="0" smtClean="0">
                <a:solidFill>
                  <a:schemeClr val="bg1"/>
                </a:solidFill>
              </a:rPr>
              <a:t>“Service </a:t>
            </a:r>
            <a:r>
              <a:rPr lang="en-US" sz="3600" i="1" dirty="0">
                <a:solidFill>
                  <a:schemeClr val="bg1"/>
                </a:solidFill>
              </a:rPr>
              <a:t>and submission to the needs of others can be joyful, because we know that a love for Christ </a:t>
            </a:r>
            <a:r>
              <a:rPr lang="en-US" sz="3600" i="1" dirty="0" smtClean="0">
                <a:solidFill>
                  <a:schemeClr val="bg1"/>
                </a:solidFill>
              </a:rPr>
              <a:t>moves us </a:t>
            </a:r>
            <a:r>
              <a:rPr lang="en-US" sz="3600" i="1" dirty="0">
                <a:solidFill>
                  <a:schemeClr val="bg1"/>
                </a:solidFill>
              </a:rPr>
              <a:t>to serve others</a:t>
            </a:r>
            <a:r>
              <a:rPr lang="en-US" sz="3600" i="1"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21440451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98" y="982421"/>
            <a:ext cx="9144000" cy="1200329"/>
          </a:xfrm>
          <a:prstGeom prst="rect">
            <a:avLst/>
          </a:prstGeom>
          <a:noFill/>
        </p:spPr>
        <p:txBody>
          <a:bodyPr>
            <a:spAutoFit/>
          </a:bodyPr>
          <a:lstStyle/>
          <a:p>
            <a:pPr algn="ctr" fontAlgn="auto">
              <a:spcBef>
                <a:spcPts val="0"/>
              </a:spcBef>
              <a:spcAft>
                <a:spcPts val="0"/>
              </a:spcAft>
              <a:defRPr/>
            </a:pPr>
            <a:r>
              <a:rPr lang="en-US" sz="7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“Practical Applications”</a:t>
            </a:r>
            <a:endParaRPr lang="en-US" sz="7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4322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286555" cy="5105400"/>
          </a:xfrm>
        </p:spPr>
        <p:txBody>
          <a:bodyPr>
            <a:normAutofit/>
          </a:bodyPr>
          <a:lstStyle/>
          <a:p>
            <a:r>
              <a:rPr lang="en-US" i="1" dirty="0">
                <a:solidFill>
                  <a:schemeClr val="bg1"/>
                </a:solidFill>
              </a:rPr>
              <a:t>There is the submission to God and Scripture as the final authority, “We must obey God rather than men” (Acts 5:29; 4:19-20</a:t>
            </a:r>
            <a:r>
              <a:rPr lang="en-US" i="1" dirty="0" smtClean="0">
                <a:solidFill>
                  <a:schemeClr val="bg1"/>
                </a:solidFill>
              </a:rPr>
              <a:t>).</a:t>
            </a:r>
          </a:p>
          <a:p>
            <a:pPr lvl="1"/>
            <a:r>
              <a:rPr lang="en-US" sz="3000" i="1" dirty="0" smtClean="0">
                <a:solidFill>
                  <a:schemeClr val="bg1"/>
                </a:solidFill>
              </a:rPr>
              <a:t>We surrender </a:t>
            </a:r>
            <a:r>
              <a:rPr lang="en-US" sz="3000" i="1" dirty="0">
                <a:solidFill>
                  <a:schemeClr val="bg1"/>
                </a:solidFill>
              </a:rPr>
              <a:t>our bodies, </a:t>
            </a:r>
            <a:r>
              <a:rPr lang="en-US" sz="3000" i="1" dirty="0" smtClean="0">
                <a:solidFill>
                  <a:schemeClr val="bg1"/>
                </a:solidFill>
              </a:rPr>
              <a:t>our minds</a:t>
            </a:r>
            <a:r>
              <a:rPr lang="en-US" sz="3000" i="1" dirty="0">
                <a:solidFill>
                  <a:schemeClr val="bg1"/>
                </a:solidFill>
              </a:rPr>
              <a:t>, and </a:t>
            </a:r>
            <a:r>
              <a:rPr lang="en-US" sz="3000" i="1" dirty="0" smtClean="0">
                <a:solidFill>
                  <a:schemeClr val="bg1"/>
                </a:solidFill>
              </a:rPr>
              <a:t>our souls </a:t>
            </a:r>
            <a:r>
              <a:rPr lang="en-US" sz="3000" i="1" dirty="0">
                <a:solidFill>
                  <a:schemeClr val="bg1"/>
                </a:solidFill>
              </a:rPr>
              <a:t>into the hands of God to </a:t>
            </a:r>
            <a:r>
              <a:rPr lang="en-US" sz="3000" i="1" u="sng" dirty="0">
                <a:solidFill>
                  <a:schemeClr val="bg1"/>
                </a:solidFill>
              </a:rPr>
              <a:t>further</a:t>
            </a:r>
            <a:r>
              <a:rPr lang="en-US" sz="3000" i="1" dirty="0">
                <a:solidFill>
                  <a:schemeClr val="bg1"/>
                </a:solidFill>
              </a:rPr>
              <a:t> </a:t>
            </a:r>
            <a:r>
              <a:rPr lang="en-US" sz="3000" i="1" u="sng" dirty="0">
                <a:solidFill>
                  <a:schemeClr val="bg1"/>
                </a:solidFill>
              </a:rPr>
              <a:t>His</a:t>
            </a:r>
            <a:r>
              <a:rPr lang="en-US" sz="3000" i="1" dirty="0">
                <a:solidFill>
                  <a:schemeClr val="bg1"/>
                </a:solidFill>
              </a:rPr>
              <a:t> </a:t>
            </a:r>
            <a:r>
              <a:rPr lang="en-US" sz="3000" i="1" u="sng" dirty="0">
                <a:solidFill>
                  <a:schemeClr val="bg1"/>
                </a:solidFill>
              </a:rPr>
              <a:t>purposes</a:t>
            </a:r>
            <a:r>
              <a:rPr lang="en-US" sz="3000" i="1" dirty="0">
                <a:solidFill>
                  <a:schemeClr val="bg1"/>
                </a:solidFill>
              </a:rPr>
              <a:t>. </a:t>
            </a:r>
            <a:endParaRPr lang="en-US" sz="3000" i="1" dirty="0" smtClean="0">
              <a:solidFill>
                <a:schemeClr val="bg1"/>
              </a:solidFill>
            </a:endParaRPr>
          </a:p>
        </p:txBody>
      </p:sp>
    </p:spTree>
    <p:extLst>
      <p:ext uri="{BB962C8B-B14F-4D97-AF65-F5344CB8AC3E}">
        <p14:creationId xmlns:p14="http://schemas.microsoft.com/office/powerpoint/2010/main" val="5028730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515155" cy="5105400"/>
          </a:xfrm>
        </p:spPr>
        <p:txBody>
          <a:bodyPr>
            <a:normAutofit/>
          </a:bodyPr>
          <a:lstStyle/>
          <a:p>
            <a:r>
              <a:rPr lang="en-US" i="1" dirty="0">
                <a:solidFill>
                  <a:schemeClr val="bg1"/>
                </a:solidFill>
              </a:rPr>
              <a:t>There is a submission to family. </a:t>
            </a:r>
            <a:endParaRPr lang="en-US" i="1" dirty="0" smtClean="0">
              <a:solidFill>
                <a:schemeClr val="bg1"/>
              </a:solidFill>
            </a:endParaRPr>
          </a:p>
          <a:p>
            <a:pPr lvl="1"/>
            <a:r>
              <a:rPr lang="en-US" sz="3000" i="1" dirty="0" smtClean="0">
                <a:solidFill>
                  <a:schemeClr val="bg1"/>
                </a:solidFill>
              </a:rPr>
              <a:t>Someone </a:t>
            </a:r>
            <a:r>
              <a:rPr lang="en-US" sz="3000" i="1" dirty="0">
                <a:solidFill>
                  <a:schemeClr val="bg1"/>
                </a:solidFill>
              </a:rPr>
              <a:t>noted that the motto for the household should be, “Let each of you look not only to his own interests, but also to the interests of others” (Philippians 2:4). </a:t>
            </a:r>
            <a:endParaRPr lang="en-US" sz="3000" i="1" dirty="0" smtClean="0">
              <a:solidFill>
                <a:schemeClr val="bg1"/>
              </a:solidFill>
            </a:endParaRPr>
          </a:p>
        </p:txBody>
      </p:sp>
    </p:spTree>
    <p:extLst>
      <p:ext uri="{BB962C8B-B14F-4D97-AF65-F5344CB8AC3E}">
        <p14:creationId xmlns:p14="http://schemas.microsoft.com/office/powerpoint/2010/main" val="39046139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286555" cy="5105400"/>
          </a:xfrm>
        </p:spPr>
        <p:txBody>
          <a:bodyPr>
            <a:normAutofit lnSpcReduction="10000"/>
          </a:bodyPr>
          <a:lstStyle/>
          <a:p>
            <a:r>
              <a:rPr lang="en-US" sz="3600" i="1" dirty="0">
                <a:solidFill>
                  <a:schemeClr val="bg1"/>
                </a:solidFill>
              </a:rPr>
              <a:t>There is a submission </a:t>
            </a:r>
            <a:r>
              <a:rPr lang="en-US" sz="3600" i="1" dirty="0" smtClean="0">
                <a:solidFill>
                  <a:schemeClr val="bg1"/>
                </a:solidFill>
              </a:rPr>
              <a:t>to the world.</a:t>
            </a:r>
          </a:p>
          <a:p>
            <a:pPr lvl="1"/>
            <a:r>
              <a:rPr lang="en-US" i="1" dirty="0" smtClean="0">
                <a:solidFill>
                  <a:schemeClr val="bg1"/>
                </a:solidFill>
              </a:rPr>
              <a:t>“for </a:t>
            </a:r>
            <a:r>
              <a:rPr lang="en-US" i="1" dirty="0">
                <a:solidFill>
                  <a:schemeClr val="bg1"/>
                </a:solidFill>
              </a:rPr>
              <a:t>I was hungry and you gave Me food; I was thirsty and you gave Me drink; I was a stranger and you took Me in; 36 I was naked and you clothed Me; I was sick and you visited Me; I was in prison and you came to Me</a:t>
            </a:r>
            <a:r>
              <a:rPr lang="en-US" i="1" dirty="0" smtClean="0">
                <a:solidFill>
                  <a:schemeClr val="bg1"/>
                </a:solidFill>
              </a:rPr>
              <a:t>.’			 – Matthew 25:35,36</a:t>
            </a:r>
            <a:endParaRPr lang="en-US" i="1" dirty="0">
              <a:solidFill>
                <a:schemeClr val="bg1"/>
              </a:solidFill>
            </a:endParaRPr>
          </a:p>
        </p:txBody>
      </p:sp>
    </p:spTree>
    <p:extLst>
      <p:ext uri="{BB962C8B-B14F-4D97-AF65-F5344CB8AC3E}">
        <p14:creationId xmlns:p14="http://schemas.microsoft.com/office/powerpoint/2010/main" val="13685316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952500"/>
            <a:ext cx="5486400" cy="3810000"/>
          </a:xfrm>
        </p:spPr>
        <p:txBody>
          <a:bodyPr>
            <a:noAutofit/>
          </a:bodyPr>
          <a:lstStyle/>
          <a:p>
            <a:pPr marL="0" indent="0" algn="ctr">
              <a:buNone/>
            </a:pPr>
            <a:r>
              <a:rPr lang="en-US" i="1" dirty="0" smtClean="0">
                <a:solidFill>
                  <a:schemeClr val="bg1"/>
                </a:solidFill>
              </a:rPr>
              <a:t>"Therefore </a:t>
            </a:r>
            <a:r>
              <a:rPr lang="en-US" i="1" dirty="0">
                <a:solidFill>
                  <a:schemeClr val="bg1"/>
                </a:solidFill>
              </a:rPr>
              <a:t>if there is any consolation in Christ, if any comfort of love, if any fellowship of the Spirit, if any affection and mercy, 2 fulfill my joy by being like-minded, having the same love, being of one accord, of one mind. 3 Let nothing be done through selfish ambition or conceit, but in lowliness of mind let each esteem others better than himself</a:t>
            </a:r>
            <a:r>
              <a:rPr lang="en-US" i="1" dirty="0" smtClean="0">
                <a:solidFill>
                  <a:schemeClr val="bg1"/>
                </a:solidFill>
              </a:rPr>
              <a:t>.” </a:t>
            </a:r>
            <a:endParaRPr lang="en-US" i="1" dirty="0">
              <a:solidFill>
                <a:schemeClr val="bg1"/>
              </a:solidFill>
            </a:endParaRPr>
          </a:p>
        </p:txBody>
      </p:sp>
      <p:sp>
        <p:nvSpPr>
          <p:cNvPr id="4" name="Rectangle 3"/>
          <p:cNvSpPr/>
          <p:nvPr/>
        </p:nvSpPr>
        <p:spPr>
          <a:xfrm>
            <a:off x="-152400" y="190500"/>
            <a:ext cx="9144000" cy="954107"/>
          </a:xfrm>
          <a:prstGeom prst="rect">
            <a:avLst/>
          </a:prstGeom>
          <a:noFill/>
        </p:spPr>
        <p:txBody>
          <a:bodyPr>
            <a:spAutoFit/>
          </a:bodyPr>
          <a:lstStyle/>
          <a:p>
            <a:pPr algn="ctr" fontAlgn="auto">
              <a:spcBef>
                <a:spcPts val="0"/>
              </a:spcBef>
              <a:spcAft>
                <a:spcPts val="0"/>
              </a:spcAft>
              <a:defRPr/>
            </a:pPr>
            <a:r>
              <a:rPr lang="en-US" sz="5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2:1-5</a:t>
            </a:r>
            <a:endParaRPr lang="en-US" sz="5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053041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952500"/>
            <a:ext cx="5486400" cy="3810000"/>
          </a:xfrm>
        </p:spPr>
        <p:txBody>
          <a:bodyPr>
            <a:noAutofit/>
          </a:bodyPr>
          <a:lstStyle/>
          <a:p>
            <a:pPr marL="0" indent="0" algn="ctr">
              <a:buNone/>
            </a:pPr>
            <a:r>
              <a:rPr lang="en-US" sz="3600" i="1" dirty="0" smtClean="0">
                <a:solidFill>
                  <a:schemeClr val="bg1"/>
                </a:solidFill>
              </a:rPr>
              <a:t>“Let </a:t>
            </a:r>
            <a:r>
              <a:rPr lang="en-US" sz="3600" i="1" dirty="0">
                <a:solidFill>
                  <a:schemeClr val="bg1"/>
                </a:solidFill>
              </a:rPr>
              <a:t>each of you look out not only for his own interests, but also for the interests of </a:t>
            </a:r>
            <a:r>
              <a:rPr lang="en-US" sz="3600" i="1" dirty="0" smtClean="0">
                <a:solidFill>
                  <a:schemeClr val="bg1"/>
                </a:solidFill>
              </a:rPr>
              <a:t>others. 5 </a:t>
            </a:r>
            <a:r>
              <a:rPr lang="en-US" sz="3600" i="1" dirty="0">
                <a:solidFill>
                  <a:schemeClr val="bg1"/>
                </a:solidFill>
              </a:rPr>
              <a:t>Let this mind be in you which was also in Christ Jesus</a:t>
            </a:r>
            <a:r>
              <a:rPr lang="en-US" sz="3600" i="1" dirty="0" smtClean="0">
                <a:solidFill>
                  <a:schemeClr val="bg1"/>
                </a:solidFill>
              </a:rPr>
              <a:t>,”</a:t>
            </a:r>
            <a:endParaRPr lang="en-US" sz="3600" i="1" dirty="0">
              <a:solidFill>
                <a:schemeClr val="bg1"/>
              </a:solidFill>
            </a:endParaRPr>
          </a:p>
        </p:txBody>
      </p:sp>
      <p:sp>
        <p:nvSpPr>
          <p:cNvPr id="4" name="Rectangle 3"/>
          <p:cNvSpPr/>
          <p:nvPr/>
        </p:nvSpPr>
        <p:spPr>
          <a:xfrm>
            <a:off x="-152400" y="190500"/>
            <a:ext cx="9144000" cy="954107"/>
          </a:xfrm>
          <a:prstGeom prst="rect">
            <a:avLst/>
          </a:prstGeom>
          <a:noFill/>
        </p:spPr>
        <p:txBody>
          <a:bodyPr>
            <a:spAutoFit/>
          </a:bodyPr>
          <a:lstStyle/>
          <a:p>
            <a:pPr algn="ctr">
              <a:defRPr/>
            </a:pPr>
            <a:r>
              <a:rPr lang="en-US" sz="5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Philippians 2:1-5</a:t>
            </a:r>
            <a:endParaRPr lang="en-US" sz="5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769182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 y="8763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p>
        </p:txBody>
      </p:sp>
    </p:spTree>
    <p:extLst>
      <p:ext uri="{BB962C8B-B14F-4D97-AF65-F5344CB8AC3E}">
        <p14:creationId xmlns:p14="http://schemas.microsoft.com/office/powerpoint/2010/main" val="1096911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N-32 – O Fill My Cup</a:t>
            </a:r>
            <a:endParaRPr lang="en-US" sz="3000" b="1" dirty="0" smtClean="0">
              <a:solidFill>
                <a:schemeClr val="bg1"/>
              </a:solidFill>
            </a:endParaRPr>
          </a:p>
          <a:p>
            <a:r>
              <a:rPr lang="en-US" sz="3000" b="1" dirty="0" smtClean="0">
                <a:solidFill>
                  <a:schemeClr val="bg1"/>
                </a:solidFill>
              </a:rPr>
              <a:t>194</a:t>
            </a:r>
            <a:r>
              <a:rPr lang="en-US" b="1" dirty="0" smtClean="0">
                <a:solidFill>
                  <a:schemeClr val="bg1"/>
                </a:solidFill>
              </a:rPr>
              <a:t> – When We All Get To Heaven</a:t>
            </a:r>
            <a:endParaRPr lang="en-US"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161 – Hallelujah! What A Savior!</a:t>
            </a:r>
            <a:endParaRPr lang="en-US" sz="3000" b="1" dirty="0" smtClean="0">
              <a:solidFill>
                <a:schemeClr val="bg1"/>
              </a:solidFill>
            </a:endParaRPr>
          </a:p>
          <a:p>
            <a:r>
              <a:rPr lang="en-US" sz="3000" b="1" dirty="0" smtClean="0">
                <a:solidFill>
                  <a:schemeClr val="bg1"/>
                </a:solidFill>
              </a:rPr>
              <a:t>340 – I Gave My Life For Thee</a:t>
            </a:r>
            <a:endParaRPr lang="en-US" sz="3000" b="1" dirty="0" smtClean="0">
              <a:solidFill>
                <a:schemeClr val="bg1"/>
              </a:solidFill>
            </a:endParaRPr>
          </a:p>
          <a:p>
            <a:r>
              <a:rPr lang="en-US" sz="2900" b="1" dirty="0" smtClean="0">
                <a:solidFill>
                  <a:schemeClr val="bg1"/>
                </a:solidFill>
              </a:rPr>
              <a:t>N-31 – Lord, Send Me</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285 – Zion’s Call</a:t>
            </a:r>
            <a:endParaRPr lang="en-US" sz="3000" b="1" dirty="0" smtClean="0">
              <a:solidFill>
                <a:schemeClr val="bg1"/>
              </a:solidFill>
            </a:endParaRPr>
          </a:p>
          <a:p>
            <a:r>
              <a:rPr lang="en-US" sz="3000" b="1" dirty="0" smtClean="0">
                <a:solidFill>
                  <a:schemeClr val="bg1"/>
                </a:solidFill>
              </a:rPr>
              <a:t>678 – If We Never Meet Again</a:t>
            </a:r>
            <a:endParaRPr lang="en-US" sz="3000" b="1" dirty="0">
              <a:solidFill>
                <a:schemeClr val="bg1"/>
              </a:solidFill>
            </a:endParaRPr>
          </a:p>
        </p:txBody>
      </p:sp>
    </p:spTree>
    <p:extLst>
      <p:ext uri="{BB962C8B-B14F-4D97-AF65-F5344CB8AC3E}">
        <p14:creationId xmlns:p14="http://schemas.microsoft.com/office/powerpoint/2010/main" val="22778715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smtClean="0">
                <a:solidFill>
                  <a:schemeClr val="bg1"/>
                </a:solidFill>
              </a:rPr>
              <a:t>Are we obeying without </a:t>
            </a:r>
            <a:r>
              <a:rPr lang="en-US" sz="3600" i="1" u="sng" dirty="0">
                <a:solidFill>
                  <a:schemeClr val="bg1"/>
                </a:solidFill>
              </a:rPr>
              <a:t>living</a:t>
            </a:r>
            <a:r>
              <a:rPr lang="en-US" sz="3600" i="1" dirty="0">
                <a:solidFill>
                  <a:schemeClr val="bg1"/>
                </a:solidFill>
              </a:rPr>
              <a:t> in a spirit of submission to </a:t>
            </a:r>
            <a:r>
              <a:rPr lang="en-US" sz="3600" i="1" dirty="0" smtClean="0">
                <a:solidFill>
                  <a:schemeClr val="bg1"/>
                </a:solidFill>
              </a:rPr>
              <a:t>our Father? </a:t>
            </a:r>
          </a:p>
          <a:p>
            <a:r>
              <a:rPr lang="en-US" sz="3600" i="1" dirty="0" smtClean="0">
                <a:solidFill>
                  <a:schemeClr val="bg1"/>
                </a:solidFill>
              </a:rPr>
              <a:t>Have we surrendered </a:t>
            </a:r>
            <a:r>
              <a:rPr lang="en-US" sz="3600" i="1" dirty="0">
                <a:solidFill>
                  <a:schemeClr val="bg1"/>
                </a:solidFill>
              </a:rPr>
              <a:t>our bodies, our minds, and our souls into the hands of God to </a:t>
            </a:r>
            <a:r>
              <a:rPr lang="en-US" sz="3600" i="1" u="sng" dirty="0">
                <a:solidFill>
                  <a:schemeClr val="bg1"/>
                </a:solidFill>
              </a:rPr>
              <a:t>further</a:t>
            </a:r>
            <a:r>
              <a:rPr lang="en-US" sz="3600" i="1" dirty="0">
                <a:solidFill>
                  <a:schemeClr val="bg1"/>
                </a:solidFill>
              </a:rPr>
              <a:t> </a:t>
            </a:r>
            <a:r>
              <a:rPr lang="en-US" sz="3600" i="1" u="sng" dirty="0">
                <a:solidFill>
                  <a:schemeClr val="bg1"/>
                </a:solidFill>
              </a:rPr>
              <a:t>His</a:t>
            </a:r>
            <a:r>
              <a:rPr lang="en-US" sz="3600" i="1" dirty="0">
                <a:solidFill>
                  <a:schemeClr val="bg1"/>
                </a:solidFill>
              </a:rPr>
              <a:t> </a:t>
            </a:r>
            <a:r>
              <a:rPr lang="en-US" sz="3600" i="1" u="sng" dirty="0">
                <a:solidFill>
                  <a:schemeClr val="bg1"/>
                </a:solidFill>
              </a:rPr>
              <a:t>purposes</a:t>
            </a:r>
            <a:r>
              <a:rPr lang="en-US" sz="3600" i="1" dirty="0">
                <a:solidFill>
                  <a:schemeClr val="bg1"/>
                </a:solidFill>
              </a:rPr>
              <a:t>. </a:t>
            </a:r>
          </a:p>
          <a:p>
            <a:endParaRPr lang="en-US" sz="4000" i="1" dirty="0" smtClean="0">
              <a:solidFill>
                <a:schemeClr val="bg1"/>
              </a:solidFill>
            </a:endParaRPr>
          </a:p>
        </p:txBody>
      </p:sp>
    </p:spTree>
    <p:extLst>
      <p:ext uri="{BB962C8B-B14F-4D97-AF65-F5344CB8AC3E}">
        <p14:creationId xmlns:p14="http://schemas.microsoft.com/office/powerpoint/2010/main" val="12184431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“Submission”</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012130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1831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777" y="1333500"/>
            <a:ext cx="6324600" cy="2554545"/>
          </a:xfrm>
          <a:prstGeom prst="rect">
            <a:avLst/>
          </a:prstGeom>
        </p:spPr>
        <p:txBody>
          <a:bodyPr wrap="square">
            <a:spAutoFit/>
          </a:bodyPr>
          <a:lstStyle/>
          <a:p>
            <a:pPr algn="ctr">
              <a:defRPr/>
            </a:pPr>
            <a:r>
              <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 </a:t>
            </a: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‘Living on in the Flesh…’</a:t>
            </a:r>
          </a:p>
        </p:txBody>
      </p:sp>
      <p:sp>
        <p:nvSpPr>
          <p:cNvPr id="5" name="Rectangle 4"/>
          <p:cNvSpPr/>
          <p:nvPr/>
        </p:nvSpPr>
        <p:spPr>
          <a:xfrm>
            <a:off x="224287" y="4268450"/>
            <a:ext cx="8763000" cy="1446550"/>
          </a:xfrm>
          <a:prstGeom prst="rect">
            <a:avLst/>
          </a:prstGeom>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“Fruitful Labor”</a:t>
            </a:r>
            <a:endParaRPr lang="en-US" sz="8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84050879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9213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“Submission”</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12110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953000"/>
          </a:xfrm>
        </p:spPr>
        <p:txBody>
          <a:bodyPr>
            <a:noAutofit/>
          </a:bodyPr>
          <a:lstStyle/>
          <a:p>
            <a:r>
              <a:rPr lang="en-US" i="1" dirty="0" smtClean="0">
                <a:solidFill>
                  <a:schemeClr val="bg1"/>
                </a:solidFill>
              </a:rPr>
              <a:t>In </a:t>
            </a:r>
            <a:r>
              <a:rPr lang="en-US" i="1" dirty="0">
                <a:solidFill>
                  <a:schemeClr val="bg1"/>
                </a:solidFill>
              </a:rPr>
              <a:t>this </a:t>
            </a:r>
            <a:r>
              <a:rPr lang="en-US" i="1" dirty="0" smtClean="0">
                <a:solidFill>
                  <a:schemeClr val="bg1"/>
                </a:solidFill>
              </a:rPr>
              <a:t>series, we have seen that </a:t>
            </a:r>
            <a:r>
              <a:rPr lang="en-US" i="1" dirty="0">
                <a:solidFill>
                  <a:schemeClr val="bg1"/>
                </a:solidFill>
              </a:rPr>
              <a:t>every discipline has a corresponding freedom.  </a:t>
            </a:r>
            <a:endParaRPr lang="en-US" i="1" dirty="0" smtClean="0">
              <a:solidFill>
                <a:schemeClr val="bg1"/>
              </a:solidFill>
            </a:endParaRPr>
          </a:p>
          <a:p>
            <a:pPr lvl="1"/>
            <a:r>
              <a:rPr lang="en-US" i="1" dirty="0" smtClean="0">
                <a:solidFill>
                  <a:schemeClr val="bg1"/>
                </a:solidFill>
              </a:rPr>
              <a:t>Consider that prayer </a:t>
            </a:r>
            <a:r>
              <a:rPr lang="en-US" i="1" dirty="0">
                <a:solidFill>
                  <a:schemeClr val="bg1"/>
                </a:solidFill>
              </a:rPr>
              <a:t>brings with it freedom from anxiety and helplessness.  </a:t>
            </a:r>
            <a:endParaRPr lang="en-US" i="1" dirty="0" smtClean="0">
              <a:solidFill>
                <a:schemeClr val="bg1"/>
              </a:solidFill>
            </a:endParaRPr>
          </a:p>
          <a:p>
            <a:pPr lvl="1"/>
            <a:r>
              <a:rPr lang="en-US" i="1" dirty="0" smtClean="0">
                <a:solidFill>
                  <a:schemeClr val="bg1"/>
                </a:solidFill>
              </a:rPr>
              <a:t>Meditation </a:t>
            </a:r>
            <a:r>
              <a:rPr lang="en-US" i="1" dirty="0">
                <a:solidFill>
                  <a:schemeClr val="bg1"/>
                </a:solidFill>
              </a:rPr>
              <a:t>brings freedom from limited human wisdom, trial and </a:t>
            </a:r>
            <a:r>
              <a:rPr lang="en-US" i="1" dirty="0" smtClean="0">
                <a:solidFill>
                  <a:schemeClr val="bg1"/>
                </a:solidFill>
              </a:rPr>
              <a:t>living in error, </a:t>
            </a:r>
            <a:r>
              <a:rPr lang="en-US" i="1" dirty="0">
                <a:solidFill>
                  <a:schemeClr val="bg1"/>
                </a:solidFill>
              </a:rPr>
              <a:t>ignorance and superstition</a:t>
            </a:r>
            <a:r>
              <a:rPr lang="en-US" i="1" dirty="0" smtClean="0">
                <a:solidFill>
                  <a:schemeClr val="bg1"/>
                </a:solidFill>
              </a:rPr>
              <a:t>.</a:t>
            </a:r>
          </a:p>
        </p:txBody>
      </p:sp>
    </p:spTree>
    <p:extLst>
      <p:ext uri="{BB962C8B-B14F-4D97-AF65-F5344CB8AC3E}">
        <p14:creationId xmlns:p14="http://schemas.microsoft.com/office/powerpoint/2010/main" val="9299937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953000"/>
          </a:xfrm>
        </p:spPr>
        <p:txBody>
          <a:bodyPr>
            <a:noAutofit/>
          </a:bodyPr>
          <a:lstStyle/>
          <a:p>
            <a:r>
              <a:rPr lang="en-US" i="1" dirty="0" smtClean="0">
                <a:solidFill>
                  <a:schemeClr val="bg1"/>
                </a:solidFill>
              </a:rPr>
              <a:t>What about submission</a:t>
            </a:r>
            <a:r>
              <a:rPr lang="en-US" i="1" dirty="0">
                <a:solidFill>
                  <a:schemeClr val="bg1"/>
                </a:solidFill>
              </a:rPr>
              <a:t>?  </a:t>
            </a:r>
            <a:endParaRPr lang="en-US" i="1" dirty="0" smtClean="0">
              <a:solidFill>
                <a:schemeClr val="bg1"/>
              </a:solidFill>
            </a:endParaRPr>
          </a:p>
          <a:p>
            <a:pPr lvl="1"/>
            <a:r>
              <a:rPr lang="en-US" i="1" dirty="0" smtClean="0">
                <a:solidFill>
                  <a:schemeClr val="bg1"/>
                </a:solidFill>
              </a:rPr>
              <a:t>The liberation comes in the </a:t>
            </a:r>
            <a:r>
              <a:rPr lang="en-US" i="1" dirty="0">
                <a:solidFill>
                  <a:schemeClr val="bg1"/>
                </a:solidFill>
              </a:rPr>
              <a:t>ability to lay </a:t>
            </a:r>
            <a:r>
              <a:rPr lang="en-US" i="1" dirty="0" smtClean="0">
                <a:solidFill>
                  <a:schemeClr val="bg1"/>
                </a:solidFill>
              </a:rPr>
              <a:t>aside the dreadful weight </a:t>
            </a:r>
            <a:r>
              <a:rPr lang="en-US" i="1" dirty="0">
                <a:solidFill>
                  <a:schemeClr val="bg1"/>
                </a:solidFill>
              </a:rPr>
              <a:t>of always needing to get our own way. </a:t>
            </a:r>
          </a:p>
        </p:txBody>
      </p:sp>
    </p:spTree>
    <p:extLst>
      <p:ext uri="{BB962C8B-B14F-4D97-AF65-F5344CB8AC3E}">
        <p14:creationId xmlns:p14="http://schemas.microsoft.com/office/powerpoint/2010/main" val="39059452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4457700"/>
          </a:xfrm>
        </p:spPr>
        <p:txBody>
          <a:bodyPr>
            <a:noAutofit/>
          </a:bodyPr>
          <a:lstStyle/>
          <a:p>
            <a:pPr marL="0" indent="0" algn="ctr">
              <a:buNone/>
            </a:pPr>
            <a:r>
              <a:rPr lang="en-US" sz="3200" i="1" dirty="0">
                <a:solidFill>
                  <a:schemeClr val="bg1"/>
                </a:solidFill>
              </a:rPr>
              <a:t> </a:t>
            </a:r>
            <a:r>
              <a:rPr lang="en-US" sz="3200" i="1" dirty="0" smtClean="0">
                <a:solidFill>
                  <a:schemeClr val="bg1"/>
                </a:solidFill>
              </a:rPr>
              <a:t>“Let </a:t>
            </a:r>
            <a:r>
              <a:rPr lang="en-US" sz="3200" i="1" dirty="0">
                <a:solidFill>
                  <a:schemeClr val="bg1"/>
                </a:solidFill>
              </a:rPr>
              <a:t>nothing be done through selfish ambition or conceit, but in lowliness of mind let each esteem others better than himself. 4 Let each of you look out not only for his own interests, but also for the interests of others</a:t>
            </a:r>
            <a:r>
              <a:rPr lang="en-US" sz="3200" i="1" dirty="0" smtClean="0">
                <a:solidFill>
                  <a:schemeClr val="bg1"/>
                </a:solidFill>
              </a:rPr>
              <a:t>.”</a:t>
            </a:r>
            <a:endParaRPr lang="en-US" sz="3200" i="1" dirty="0">
              <a:solidFill>
                <a:schemeClr val="bg1"/>
              </a:solidFill>
            </a:endParaRPr>
          </a:p>
        </p:txBody>
      </p:sp>
      <p:sp>
        <p:nvSpPr>
          <p:cNvPr id="4" name="Rectangle 3"/>
          <p:cNvSpPr/>
          <p:nvPr/>
        </p:nvSpPr>
        <p:spPr>
          <a:xfrm>
            <a:off x="-152400" y="32004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2:3,4</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13461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3247</TotalTime>
  <Words>1503</Words>
  <Application>Microsoft Office PowerPoint</Application>
  <PresentationFormat>On-screen Show (16:10)</PresentationFormat>
  <Paragraphs>96</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5_Office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153</cp:revision>
  <dcterms:created xsi:type="dcterms:W3CDTF">2012-06-07T20:12:40Z</dcterms:created>
  <dcterms:modified xsi:type="dcterms:W3CDTF">2012-07-15T14:54:47Z</dcterms:modified>
</cp:coreProperties>
</file>