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698" r:id="rId4"/>
  </p:sldMasterIdLst>
  <p:notesMasterIdLst>
    <p:notesMasterId r:id="rId46"/>
  </p:notesMasterIdLst>
  <p:sldIdLst>
    <p:sldId id="296" r:id="rId5"/>
    <p:sldId id="297" r:id="rId6"/>
    <p:sldId id="298" r:id="rId7"/>
    <p:sldId id="354" r:id="rId8"/>
    <p:sldId id="256" r:id="rId9"/>
    <p:sldId id="300" r:id="rId10"/>
    <p:sldId id="259" r:id="rId11"/>
    <p:sldId id="260" r:id="rId12"/>
    <p:sldId id="261" r:id="rId13"/>
    <p:sldId id="301" r:id="rId14"/>
    <p:sldId id="262" r:id="rId15"/>
    <p:sldId id="328" r:id="rId16"/>
    <p:sldId id="329" r:id="rId17"/>
    <p:sldId id="267" r:id="rId18"/>
    <p:sldId id="344" r:id="rId19"/>
    <p:sldId id="345" r:id="rId20"/>
    <p:sldId id="346" r:id="rId21"/>
    <p:sldId id="347" r:id="rId22"/>
    <p:sldId id="268" r:id="rId23"/>
    <p:sldId id="302" r:id="rId24"/>
    <p:sldId id="330" r:id="rId25"/>
    <p:sldId id="331" r:id="rId26"/>
    <p:sldId id="348" r:id="rId27"/>
    <p:sldId id="349" r:id="rId28"/>
    <p:sldId id="257" r:id="rId29"/>
    <p:sldId id="263" r:id="rId30"/>
    <p:sldId id="271" r:id="rId31"/>
    <p:sldId id="350" r:id="rId32"/>
    <p:sldId id="351" r:id="rId33"/>
    <p:sldId id="265" r:id="rId34"/>
    <p:sldId id="333" r:id="rId35"/>
    <p:sldId id="352" r:id="rId36"/>
    <p:sldId id="304" r:id="rId37"/>
    <p:sldId id="270" r:id="rId38"/>
    <p:sldId id="332" r:id="rId39"/>
    <p:sldId id="266" r:id="rId40"/>
    <p:sldId id="325" r:id="rId41"/>
    <p:sldId id="283" r:id="rId42"/>
    <p:sldId id="326" r:id="rId43"/>
    <p:sldId id="293" r:id="rId44"/>
    <p:sldId id="353" r:id="rId4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varScale="1">
        <p:scale>
          <a:sx n="57" d="100"/>
          <a:sy n="57" d="100"/>
        </p:scale>
        <p:origin x="-876" y="-90"/>
      </p:cViewPr>
      <p:guideLst>
        <p:guide orient="horz" pos="1800"/>
        <p:guide pos="2880"/>
      </p:guideLst>
    </p:cSldViewPr>
  </p:slideViewPr>
  <p:outlineViewPr>
    <p:cViewPr>
      <p:scale>
        <a:sx n="33" d="100"/>
        <a:sy n="33" d="100"/>
      </p:scale>
      <p:origin x="60" y="282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3E1C9-FD31-4478-855C-4E7122FDD5AC}" type="datetimeFigureOut">
              <a:rPr lang="en-US" smtClean="0"/>
              <a:t>7/7/2012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9F29-21B0-4726-8B5C-E9AA436EE541}" type="slidenum">
              <a:rPr lang="en-US" smtClean="0"/>
              <a:t>‹#›</a:t>
            </a:fld>
            <a:endParaRPr lang="en-US"/>
          </a:p>
        </p:txBody>
      </p:sp>
    </p:spTree>
    <p:extLst>
      <p:ext uri="{BB962C8B-B14F-4D97-AF65-F5344CB8AC3E}">
        <p14:creationId xmlns:p14="http://schemas.microsoft.com/office/powerpoint/2010/main" val="73656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546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39432589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806989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2295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131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575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8759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2457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23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54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5332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007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7815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9578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034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446E-6CEA-4E48-B367-E3CA6F72727F}"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96F3C3-12C6-44D5-B463-F4DB0EB8B7D0}"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2186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0112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095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4546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97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6124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55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700209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580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5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63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947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3906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42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20887"/>
          <a:stretch/>
        </p:blipFill>
        <p:spPr bwMode="auto">
          <a:xfrm>
            <a:off x="2514600" y="-22058"/>
            <a:ext cx="6629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75614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pic>
        <p:nvPicPr>
          <p:cNvPr id="205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641" t="2425" b="16552"/>
          <a:stretch/>
        </p:blipFill>
        <p:spPr bwMode="auto">
          <a:xfrm>
            <a:off x="6256929" y="3352096"/>
            <a:ext cx="2856591" cy="235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463504"/>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860460"/>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62387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746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577113"/>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32281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6588"/>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551830"/>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511691"/>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959546"/>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81924"/>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t>7/7/2012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5AA14-DD94-4DC5-AD79-D5398A473E6A}" type="slidenum">
              <a:rPr lang="en-US" smtClean="0"/>
              <a:t>‹#›</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180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t>7/7/2012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2965184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t>7/7/2012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5194420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9125435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13625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t>7/7/2012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t>‹#›</a:t>
            </a:fld>
            <a:endParaRPr lang="en-US"/>
          </a:p>
        </p:txBody>
      </p:sp>
    </p:spTree>
    <p:extLst>
      <p:ext uri="{BB962C8B-B14F-4D97-AF65-F5344CB8AC3E}">
        <p14:creationId xmlns:p14="http://schemas.microsoft.com/office/powerpoint/2010/main" val="293604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53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0491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9B7563B-B5BA-4286-9116-CF020AD5604A}" type="datetimeFigureOut">
              <a:rPr lang="en-US" smtClean="0">
                <a:solidFill>
                  <a:prstClr val="black">
                    <a:tint val="75000"/>
                  </a:prstClr>
                </a:solidFill>
              </a:rPr>
              <a:pPr/>
              <a:t>7/7/2012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BE2F473-08A1-4E56-A642-4523A6C14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21133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fontScale="92500" lnSpcReduction="10000"/>
          </a:bodyPr>
          <a:lstStyle/>
          <a:p>
            <a:r>
              <a:rPr lang="en-US" sz="3000" b="1" dirty="0" smtClean="0">
                <a:solidFill>
                  <a:schemeClr val="bg1"/>
                </a:solidFill>
              </a:rPr>
              <a:t>436 – I’ll Fly Away</a:t>
            </a:r>
            <a:endParaRPr lang="en-US" sz="3000" b="1" dirty="0" smtClean="0">
              <a:solidFill>
                <a:schemeClr val="bg1"/>
              </a:solidFill>
            </a:endParaRPr>
          </a:p>
          <a:p>
            <a:r>
              <a:rPr lang="en-US" sz="3000" b="1" dirty="0" smtClean="0">
                <a:solidFill>
                  <a:schemeClr val="bg1"/>
                </a:solidFill>
              </a:rPr>
              <a:t>146 – Have </a:t>
            </a:r>
            <a:r>
              <a:rPr lang="en-US" sz="3000" b="1" dirty="0" err="1" smtClean="0">
                <a:solidFill>
                  <a:schemeClr val="bg1"/>
                </a:solidFill>
              </a:rPr>
              <a:t>Thine</a:t>
            </a:r>
            <a:r>
              <a:rPr lang="en-US" sz="3000" b="1" dirty="0" smtClean="0">
                <a:solidFill>
                  <a:schemeClr val="bg1"/>
                </a:solidFill>
              </a:rPr>
              <a:t> Own Way</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159 – When My Love To Christ 		      Grows Weak (Vs. 1-4)</a:t>
            </a:r>
            <a:endParaRPr lang="en-US" sz="3000" b="1" dirty="0" smtClean="0">
              <a:solidFill>
                <a:schemeClr val="bg1"/>
              </a:solidFill>
            </a:endParaRPr>
          </a:p>
          <a:p>
            <a:r>
              <a:rPr lang="en-US" sz="3000" b="1" dirty="0" smtClean="0">
                <a:solidFill>
                  <a:schemeClr val="bg1"/>
                </a:solidFill>
              </a:rPr>
              <a:t>159 – When My Love To Christ          	      Grows Weak (Vs. 5)</a:t>
            </a:r>
            <a:endParaRPr lang="en-US" sz="3000" b="1" dirty="0" smtClean="0">
              <a:solidFill>
                <a:schemeClr val="bg1"/>
              </a:solidFill>
            </a:endParaRPr>
          </a:p>
          <a:p>
            <a:r>
              <a:rPr lang="en-US" sz="2900" b="1" dirty="0" smtClean="0">
                <a:solidFill>
                  <a:schemeClr val="bg1"/>
                </a:solidFill>
              </a:rPr>
              <a:t>616 – Into Our Hands</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274 – Softly And Tenderly</a:t>
            </a:r>
            <a:endParaRPr lang="en-US" sz="3000" b="1" dirty="0" smtClean="0">
              <a:solidFill>
                <a:schemeClr val="bg1"/>
              </a:solidFill>
            </a:endParaRPr>
          </a:p>
          <a:p>
            <a:r>
              <a:rPr lang="en-US" sz="3000" b="1" dirty="0" smtClean="0">
                <a:solidFill>
                  <a:schemeClr val="bg1"/>
                </a:solidFill>
              </a:rPr>
              <a:t>395 – A Beautiful Life</a:t>
            </a:r>
            <a:endParaRPr lang="en-US" sz="3000" b="1" dirty="0">
              <a:solidFill>
                <a:schemeClr val="bg1"/>
              </a:solidFill>
            </a:endParaRPr>
          </a:p>
        </p:txBody>
      </p:sp>
    </p:spTree>
    <p:extLst>
      <p:ext uri="{BB962C8B-B14F-4D97-AF65-F5344CB8AC3E}">
        <p14:creationId xmlns:p14="http://schemas.microsoft.com/office/powerpoint/2010/main" val="2279509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92387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Christ with the Towel</a:t>
            </a:r>
            <a:r>
              <a:rPr lang="en-US" sz="9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t>
            </a:r>
            <a:endParaRPr lang="en-US" sz="9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898650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333500"/>
            <a:ext cx="5105401" cy="3530600"/>
          </a:xfrm>
        </p:spPr>
        <p:txBody>
          <a:bodyPr>
            <a:noAutofit/>
          </a:bodyPr>
          <a:lstStyle/>
          <a:p>
            <a:pPr marL="0" indent="0" algn="ctr">
              <a:buNone/>
            </a:pPr>
            <a:r>
              <a:rPr lang="en-US" sz="4000" i="1" dirty="0" smtClean="0">
                <a:solidFill>
                  <a:schemeClr val="bg1"/>
                </a:solidFill>
              </a:rPr>
              <a:t>“Now </a:t>
            </a:r>
            <a:r>
              <a:rPr lang="en-US" sz="4000" i="1" dirty="0">
                <a:solidFill>
                  <a:schemeClr val="bg1"/>
                </a:solidFill>
              </a:rPr>
              <a:t>there was also a dispute among them, as to which of them should be considered the greatest</a:t>
            </a:r>
            <a:r>
              <a:rPr lang="en-US" sz="4000" i="1" dirty="0" smtClean="0">
                <a:solidFill>
                  <a:schemeClr val="bg1"/>
                </a:solidFill>
              </a:rPr>
              <a:t>.”</a:t>
            </a:r>
            <a:endParaRPr lang="en-US" sz="4000" i="1" dirty="0">
              <a:solidFill>
                <a:schemeClr val="bg1"/>
              </a:solidFill>
            </a:endParaRPr>
          </a:p>
        </p:txBody>
      </p:sp>
      <p:sp>
        <p:nvSpPr>
          <p:cNvPr id="4" name="Rectangle 3"/>
          <p:cNvSpPr/>
          <p:nvPr/>
        </p:nvSpPr>
        <p:spPr>
          <a:xfrm>
            <a:off x="-152400" y="342900"/>
            <a:ext cx="9144000" cy="1138773"/>
          </a:xfrm>
          <a:prstGeom prst="rect">
            <a:avLst/>
          </a:prstGeom>
          <a:noFill/>
        </p:spPr>
        <p:txBody>
          <a:bodyPr>
            <a:spAutoFit/>
          </a:bodyPr>
          <a:lstStyle/>
          <a:p>
            <a:pPr algn="ctr" fontAlgn="auto">
              <a:spcBef>
                <a:spcPts val="0"/>
              </a:spcBef>
              <a:spcAft>
                <a:spcPts val="0"/>
              </a:spcAft>
              <a:defRPr/>
            </a:pPr>
            <a:r>
              <a:rPr lang="en-US" sz="6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22:24</a:t>
            </a:r>
            <a:endParaRPr lang="en-US" sz="6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242721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333500"/>
            <a:ext cx="5105401" cy="3530600"/>
          </a:xfrm>
        </p:spPr>
        <p:txBody>
          <a:bodyPr>
            <a:noAutofit/>
          </a:bodyPr>
          <a:lstStyle/>
          <a:p>
            <a:pPr marL="0" indent="0" algn="ctr">
              <a:buNone/>
            </a:pPr>
            <a:r>
              <a:rPr lang="en-US" sz="4400" i="1" dirty="0" smtClean="0">
                <a:solidFill>
                  <a:schemeClr val="bg1"/>
                </a:solidFill>
              </a:rPr>
              <a:t>“Then </a:t>
            </a:r>
            <a:r>
              <a:rPr lang="en-US" sz="4400" i="1" dirty="0">
                <a:solidFill>
                  <a:schemeClr val="bg1"/>
                </a:solidFill>
              </a:rPr>
              <a:t>a dispute arose among them as to which of them would be greatest</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152400" y="342900"/>
            <a:ext cx="9144000" cy="1138773"/>
          </a:xfrm>
          <a:prstGeom prst="rect">
            <a:avLst/>
          </a:prstGeom>
          <a:noFill/>
        </p:spPr>
        <p:txBody>
          <a:bodyPr>
            <a:spAutoFit/>
          </a:bodyPr>
          <a:lstStyle/>
          <a:p>
            <a:pPr algn="ctr" fontAlgn="auto">
              <a:spcBef>
                <a:spcPts val="0"/>
              </a:spcBef>
              <a:spcAft>
                <a:spcPts val="0"/>
              </a:spcAft>
              <a:defRPr/>
            </a:pPr>
            <a:r>
              <a:rPr lang="en-US" sz="6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9:46</a:t>
            </a:r>
            <a:endParaRPr lang="en-US" sz="6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399795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899" y="1181100"/>
            <a:ext cx="5295901" cy="3530600"/>
          </a:xfrm>
        </p:spPr>
        <p:txBody>
          <a:bodyPr>
            <a:noAutofit/>
          </a:bodyPr>
          <a:lstStyle/>
          <a:p>
            <a:pPr marL="0" indent="0" algn="ctr">
              <a:buNone/>
            </a:pPr>
            <a:r>
              <a:rPr lang="en-US" sz="3200" i="1" dirty="0">
                <a:solidFill>
                  <a:schemeClr val="bg1"/>
                </a:solidFill>
              </a:rPr>
              <a:t>“Arose from supper, and laid aside His garments; and taking a towel, He girded Himself about.  Then He poured water into the basin, and began to wash the disciples’ feet, and to wipe them with the towel with which He was girded” </a:t>
            </a: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Luke 13:4,5</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5238695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86200"/>
          </a:xfrm>
        </p:spPr>
        <p:txBody>
          <a:bodyPr>
            <a:noAutofit/>
          </a:bodyPr>
          <a:lstStyle/>
          <a:p>
            <a:pPr marL="0" indent="0" algn="ctr">
              <a:buNone/>
            </a:pPr>
            <a:r>
              <a:rPr lang="en-US" sz="3100" i="1" dirty="0">
                <a:solidFill>
                  <a:schemeClr val="bg1"/>
                </a:solidFill>
              </a:rPr>
              <a:t>“You call Me Teacher and Lord; and you are right, for so I am.  If I then, the Lord and the Teacher, washed your feet, you also ought to wash one another’s feet.  For I gave you an example that you also should do as I did to you”</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13:13-15</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029275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00100"/>
            <a:ext cx="9144000" cy="1323439"/>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“Ordinary Service”</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402085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2500" i="1" dirty="0">
                <a:solidFill>
                  <a:schemeClr val="bg1"/>
                </a:solidFill>
              </a:rPr>
              <a:t>“In some ways we would prefer to hear Jesus’ call to deny father and mother, house and land for the sake of the gospel than His word to wash feet.  Radical self-denial gives the feel of adventure.  If we forsake all, we even have the chance of glorious martyrdom.  But in service we must experience the many little deaths of going beyond ourselves.  Service banishes us to the mundane, the ordinary, the trivial” (Foster </a:t>
            </a:r>
            <a:r>
              <a:rPr lang="en-US" sz="2500" i="1" dirty="0" smtClean="0">
                <a:solidFill>
                  <a:schemeClr val="bg1"/>
                </a:solidFill>
              </a:rPr>
              <a:t>p126-127</a:t>
            </a:r>
            <a:r>
              <a:rPr lang="en-US" sz="2500" i="1" dirty="0">
                <a:solidFill>
                  <a:schemeClr val="bg1"/>
                </a:solidFill>
              </a:rPr>
              <a:t>)</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9937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327" y="723900"/>
            <a:ext cx="9144000" cy="2123658"/>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“Self-Righteous Service </a:t>
            </a:r>
          </a:p>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Vs. True Service”</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96436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i="1" dirty="0">
                <a:solidFill>
                  <a:schemeClr val="bg1"/>
                </a:solidFill>
              </a:rPr>
              <a:t>“Self-righteous service is impressed with the ‘big deal’.  It enjoys serving, especially when the service is titanic.  True service finds it almost impossible to distinguish the small from the large service” (Foster p. 128</a:t>
            </a:r>
            <a:r>
              <a:rPr lang="en-US" i="1" dirty="0" smtClean="0">
                <a:solidFill>
                  <a:schemeClr val="bg1"/>
                </a:solidFill>
              </a:rPr>
              <a:t>).</a:t>
            </a:r>
            <a:endParaRPr lang="en-US" i="1" dirty="0">
              <a:solidFill>
                <a:schemeClr val="bg1"/>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2362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952500"/>
            <a:ext cx="5410200" cy="4343400"/>
          </a:xfrm>
        </p:spPr>
        <p:txBody>
          <a:bodyPr>
            <a:noAutofit/>
          </a:bodyPr>
          <a:lstStyle/>
          <a:p>
            <a:pPr marL="0" indent="0" algn="ctr">
              <a:buNone/>
            </a:pPr>
            <a:r>
              <a:rPr lang="en-US" sz="3600" i="1" dirty="0" smtClean="0">
                <a:solidFill>
                  <a:schemeClr val="bg1"/>
                </a:solidFill>
              </a:rPr>
              <a:t>“And </a:t>
            </a:r>
            <a:r>
              <a:rPr lang="en-US" sz="3600" i="1" dirty="0">
                <a:solidFill>
                  <a:schemeClr val="bg1"/>
                </a:solidFill>
              </a:rPr>
              <a:t>whoever gives one of these little ones only a cup of cold water in the name of a disciple, assuredly, I say to you, he shall by no means lose his reward.”</a:t>
            </a:r>
          </a:p>
        </p:txBody>
      </p:sp>
      <p:sp>
        <p:nvSpPr>
          <p:cNvPr id="4" name="Rectangle 3"/>
          <p:cNvSpPr/>
          <p:nvPr/>
        </p:nvSpPr>
        <p:spPr>
          <a:xfrm>
            <a:off x="-152400" y="19050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Matthew 10:42</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552018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90500"/>
            <a:ext cx="5181600" cy="5029200"/>
          </a:xfrm>
        </p:spPr>
        <p:txBody>
          <a:bodyPr>
            <a:normAutofit fontScale="70000" lnSpcReduction="20000"/>
          </a:bodyPr>
          <a:lstStyle/>
          <a:p>
            <a:pPr marL="0" indent="0" algn="ctr">
              <a:buNone/>
            </a:pPr>
            <a:r>
              <a:rPr lang="en-US" sz="4600" dirty="0">
                <a:solidFill>
                  <a:schemeClr val="bg1"/>
                </a:solidFill>
              </a:rPr>
              <a:t>Isaiah 53</a:t>
            </a:r>
          </a:p>
          <a:p>
            <a:pPr marL="0" indent="0">
              <a:buNone/>
            </a:pPr>
            <a:r>
              <a:rPr lang="en-US" sz="3700" i="1" dirty="0">
                <a:solidFill>
                  <a:schemeClr val="bg1"/>
                </a:solidFill>
              </a:rPr>
              <a:t>4 Surely He has borne our </a:t>
            </a:r>
            <a:r>
              <a:rPr lang="en-US" sz="3700" i="1" dirty="0" err="1">
                <a:solidFill>
                  <a:schemeClr val="bg1"/>
                </a:solidFill>
              </a:rPr>
              <a:t>griefs</a:t>
            </a:r>
            <a:r>
              <a:rPr lang="en-US" sz="3700" i="1" dirty="0">
                <a:solidFill>
                  <a:schemeClr val="bg1"/>
                </a:solidFill>
              </a:rPr>
              <a:t>  </a:t>
            </a:r>
            <a:r>
              <a:rPr lang="en-US" sz="3700" i="1" dirty="0" smtClean="0">
                <a:solidFill>
                  <a:schemeClr val="bg1"/>
                </a:solidFill>
              </a:rPr>
              <a:t>And </a:t>
            </a:r>
            <a:r>
              <a:rPr lang="en-US" sz="3700" i="1" dirty="0">
                <a:solidFill>
                  <a:schemeClr val="bg1"/>
                </a:solidFill>
              </a:rPr>
              <a:t>carried our sorrows; Yet we esteemed Him </a:t>
            </a:r>
            <a:r>
              <a:rPr lang="en-US" sz="3700" i="1" dirty="0" smtClean="0">
                <a:solidFill>
                  <a:schemeClr val="bg1"/>
                </a:solidFill>
              </a:rPr>
              <a:t>stricken, Smitten </a:t>
            </a:r>
            <a:r>
              <a:rPr lang="en-US" sz="3700" i="1" dirty="0">
                <a:solidFill>
                  <a:schemeClr val="bg1"/>
                </a:solidFill>
              </a:rPr>
              <a:t>by God, </a:t>
            </a:r>
            <a:r>
              <a:rPr lang="en-US" sz="3700" i="1" dirty="0" smtClean="0">
                <a:solidFill>
                  <a:schemeClr val="bg1"/>
                </a:solidFill>
              </a:rPr>
              <a:t>and afflicted</a:t>
            </a:r>
            <a:r>
              <a:rPr lang="en-US" sz="3700" i="1" dirty="0">
                <a:solidFill>
                  <a:schemeClr val="bg1"/>
                </a:solidFill>
              </a:rPr>
              <a:t>. </a:t>
            </a:r>
          </a:p>
          <a:p>
            <a:pPr marL="0" indent="0">
              <a:buNone/>
            </a:pPr>
            <a:r>
              <a:rPr lang="en-US" sz="3700" i="1" dirty="0">
                <a:solidFill>
                  <a:schemeClr val="bg1"/>
                </a:solidFill>
              </a:rPr>
              <a:t>5 But He was wounded for our transgressions, He was bruised for our iniquities;  The chastisement for our peace was upon Him,  And by His stripes we are healed. </a:t>
            </a:r>
          </a:p>
          <a:p>
            <a:pPr marL="0" indent="0">
              <a:buNone/>
            </a:pPr>
            <a:r>
              <a:rPr lang="en-US" sz="3700" i="1" dirty="0">
                <a:solidFill>
                  <a:schemeClr val="bg1"/>
                </a:solidFill>
              </a:rPr>
              <a:t> 6 All we like sheep have gone astray; We have turned, every one, to his own way;  And the LORD has laid on Him the iniquity of us all</a:t>
            </a:r>
            <a:r>
              <a:rPr lang="en-US" sz="3700" i="1" dirty="0" smtClean="0">
                <a:solidFill>
                  <a:schemeClr val="bg1"/>
                </a:solidFill>
              </a:rPr>
              <a:t>.</a:t>
            </a:r>
            <a:endParaRPr lang="en-US" sz="3700" i="1" dirty="0">
              <a:solidFill>
                <a:schemeClr val="bg1"/>
              </a:solidFill>
            </a:endParaRPr>
          </a:p>
        </p:txBody>
      </p:sp>
    </p:spTree>
    <p:extLst>
      <p:ext uri="{BB962C8B-B14F-4D97-AF65-F5344CB8AC3E}">
        <p14:creationId xmlns:p14="http://schemas.microsoft.com/office/powerpoint/2010/main" val="33970070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104900"/>
            <a:ext cx="5486400" cy="3886200"/>
          </a:xfrm>
        </p:spPr>
        <p:txBody>
          <a:bodyPr>
            <a:noAutofit/>
          </a:bodyPr>
          <a:lstStyle/>
          <a:p>
            <a:pPr marL="0" indent="0" algn="ctr">
              <a:buNone/>
            </a:pPr>
            <a:r>
              <a:rPr lang="en-US" sz="3200" i="1" dirty="0" smtClean="0">
                <a:solidFill>
                  <a:schemeClr val="bg1"/>
                </a:solidFill>
              </a:rPr>
              <a:t>“Then </a:t>
            </a:r>
            <a:r>
              <a:rPr lang="en-US" sz="3200" i="1" dirty="0">
                <a:solidFill>
                  <a:schemeClr val="bg1"/>
                </a:solidFill>
              </a:rPr>
              <a:t>Peter arose and went with them. When he had come, they brought him to the upper room. And all the widows stood by him weeping, showing the tunics and garments which </a:t>
            </a:r>
            <a:r>
              <a:rPr lang="en-US" sz="3200" i="1" dirty="0" err="1">
                <a:solidFill>
                  <a:schemeClr val="bg1"/>
                </a:solidFill>
              </a:rPr>
              <a:t>Dorcas</a:t>
            </a:r>
            <a:r>
              <a:rPr lang="en-US" sz="3200" i="1" dirty="0">
                <a:solidFill>
                  <a:schemeClr val="bg1"/>
                </a:solidFill>
              </a:rPr>
              <a:t> had made while she was with them</a:t>
            </a:r>
            <a:r>
              <a:rPr lang="en-US" sz="3200" i="1" dirty="0" smtClean="0">
                <a:solidFill>
                  <a:schemeClr val="bg1"/>
                </a:solidFill>
              </a:rPr>
              <a:t>.”</a:t>
            </a:r>
            <a:endParaRPr lang="en-US" sz="32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Acts 9:39</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960195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4400" i="1" dirty="0">
                <a:solidFill>
                  <a:schemeClr val="bg1"/>
                </a:solidFill>
              </a:rPr>
              <a:t>“Beware of practicing your righteousness before men to be noticed by them”</a:t>
            </a: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Matthew 6:1</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41093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4800" i="1" dirty="0">
                <a:solidFill>
                  <a:schemeClr val="bg1"/>
                </a:solidFill>
              </a:rPr>
              <a:t>“But they do all their deeds to be noticed by men”</a:t>
            </a: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Matthew 23:5</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8623004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3300" i="1" dirty="0">
                <a:solidFill>
                  <a:schemeClr val="bg1"/>
                </a:solidFill>
              </a:rPr>
              <a:t>“But they do all their deeds to be noticed by men”).  In contrast, He stressed, “But when you give alms, do not let your left hand know what your right hand is doing that your alms may be in secret” </a:t>
            </a:r>
          </a:p>
        </p:txBody>
      </p:sp>
      <p:sp>
        <p:nvSpPr>
          <p:cNvPr id="4" name="Rectangle 3"/>
          <p:cNvSpPr/>
          <p:nvPr/>
        </p:nvSpPr>
        <p:spPr>
          <a:xfrm>
            <a:off x="-152400" y="190500"/>
            <a:ext cx="9144000" cy="1015663"/>
          </a:xfrm>
          <a:prstGeom prst="rect">
            <a:avLst/>
          </a:prstGeom>
          <a:noFill/>
        </p:spPr>
        <p:txBody>
          <a:bodyPr>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Matthew 6:3,4</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2493870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2600" i="1" dirty="0">
                <a:solidFill>
                  <a:schemeClr val="bg1"/>
                </a:solidFill>
              </a:rPr>
              <a:t>“But how could my left hand be ignorant of the deeds of my right, since neither have minds of their own, and both are but instruments of my mind?  But that is just the point:  both hands represent the giver and he must so learn to do good to others that it becomes an unconscious life habit with him.  If we would free ourselves from being overly conscious of men’s praise”(Fowler p. 330).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690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362296"/>
            <a:ext cx="5410200" cy="5334000"/>
          </a:xfrm>
        </p:spPr>
        <p:txBody>
          <a:bodyPr>
            <a:normAutofit/>
          </a:bodyPr>
          <a:lstStyle/>
          <a:p>
            <a:r>
              <a:rPr lang="en-US" sz="2700" i="1" dirty="0">
                <a:solidFill>
                  <a:schemeClr val="bg1"/>
                </a:solidFill>
              </a:rPr>
              <a:t>“The question is not so much what the hand is doing (passing over cash or a check), but what the </a:t>
            </a:r>
            <a:r>
              <a:rPr lang="en-US" sz="2700" i="1" u="sng" dirty="0">
                <a:solidFill>
                  <a:schemeClr val="bg1"/>
                </a:solidFill>
              </a:rPr>
              <a:t>heart</a:t>
            </a:r>
            <a:r>
              <a:rPr lang="en-US" sz="2700" i="1" dirty="0">
                <a:solidFill>
                  <a:schemeClr val="bg1"/>
                </a:solidFill>
              </a:rPr>
              <a:t> is thinking while the hand is doing it.  There are three possibilities.  Either we are seeking the praise of men, or we preserve our obscurity but are quietly congratulating ourselves, or we are desirous of the approval of our divine Father alone” (</a:t>
            </a:r>
            <a:r>
              <a:rPr lang="en-US" sz="2700" i="1" dirty="0" smtClean="0">
                <a:solidFill>
                  <a:schemeClr val="bg1"/>
                </a:solidFill>
              </a:rPr>
              <a:t>Stott). </a:t>
            </a:r>
            <a:endParaRPr lang="en-US" sz="2700" dirty="0">
              <a:solidFill>
                <a:schemeClr val="bg1"/>
              </a:solidFill>
            </a:endParaRPr>
          </a:p>
        </p:txBody>
      </p:sp>
    </p:spTree>
    <p:extLst>
      <p:ext uri="{BB962C8B-B14F-4D97-AF65-F5344CB8AC3E}">
        <p14:creationId xmlns:p14="http://schemas.microsoft.com/office/powerpoint/2010/main" val="21440451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286555" cy="5105400"/>
          </a:xfrm>
        </p:spPr>
        <p:txBody>
          <a:bodyPr>
            <a:normAutofit/>
          </a:bodyPr>
          <a:lstStyle/>
          <a:p>
            <a:r>
              <a:rPr lang="en-US" i="1" dirty="0">
                <a:solidFill>
                  <a:schemeClr val="bg1"/>
                </a:solidFill>
              </a:rPr>
              <a:t>If we serve someone and they do not respond in serving God themselves, we cannot allow this to </a:t>
            </a:r>
            <a:r>
              <a:rPr lang="en-US" i="1" u="sng" dirty="0">
                <a:solidFill>
                  <a:schemeClr val="bg1"/>
                </a:solidFill>
              </a:rPr>
              <a:t>hinder</a:t>
            </a:r>
            <a:r>
              <a:rPr lang="en-US" i="1" dirty="0">
                <a:solidFill>
                  <a:schemeClr val="bg1"/>
                </a:solidFill>
              </a:rPr>
              <a:t> </a:t>
            </a:r>
            <a:r>
              <a:rPr lang="en-US" i="1" u="sng" dirty="0">
                <a:solidFill>
                  <a:schemeClr val="bg1"/>
                </a:solidFill>
              </a:rPr>
              <a:t>us</a:t>
            </a:r>
            <a:r>
              <a:rPr lang="en-US" i="1" dirty="0">
                <a:solidFill>
                  <a:schemeClr val="bg1"/>
                </a:solidFill>
              </a:rPr>
              <a:t> </a:t>
            </a:r>
            <a:r>
              <a:rPr lang="en-US" i="1" u="sng" dirty="0">
                <a:solidFill>
                  <a:schemeClr val="bg1"/>
                </a:solidFill>
              </a:rPr>
              <a:t>from</a:t>
            </a:r>
            <a:r>
              <a:rPr lang="en-US" i="1" dirty="0">
                <a:solidFill>
                  <a:schemeClr val="bg1"/>
                </a:solidFill>
              </a:rPr>
              <a:t> </a:t>
            </a:r>
            <a:r>
              <a:rPr lang="en-US" i="1" u="sng" dirty="0">
                <a:solidFill>
                  <a:schemeClr val="bg1"/>
                </a:solidFill>
              </a:rPr>
              <a:t>serving</a:t>
            </a:r>
            <a:r>
              <a:rPr lang="en-US" i="1" dirty="0">
                <a:solidFill>
                  <a:schemeClr val="bg1"/>
                </a:solidFill>
              </a:rPr>
              <a:t> someone else</a:t>
            </a:r>
            <a:r>
              <a:rPr lang="en-US" i="1" dirty="0" smtClean="0">
                <a:solidFill>
                  <a:schemeClr val="bg1"/>
                </a:solidFill>
              </a:rPr>
              <a:t>.</a:t>
            </a:r>
          </a:p>
          <a:p>
            <a:pPr lvl="1"/>
            <a:r>
              <a:rPr lang="en-US" sz="2600" i="1" dirty="0" smtClean="0">
                <a:solidFill>
                  <a:schemeClr val="bg1"/>
                </a:solidFill>
              </a:rPr>
              <a:t>“And </a:t>
            </a:r>
            <a:r>
              <a:rPr lang="en-US" sz="2600" i="1" dirty="0">
                <a:solidFill>
                  <a:schemeClr val="bg1"/>
                </a:solidFill>
              </a:rPr>
              <a:t>supper being ended,[a] the devil having already put it into the heart of Judas Iscariot, Simon’s son, to betray Him</a:t>
            </a:r>
            <a:r>
              <a:rPr lang="en-US" sz="2600" i="1" dirty="0" smtClean="0">
                <a:solidFill>
                  <a:schemeClr val="bg1"/>
                </a:solidFill>
              </a:rPr>
              <a:t>,”					 – </a:t>
            </a:r>
            <a:r>
              <a:rPr lang="en-US" sz="2600" i="1" dirty="0" err="1" smtClean="0">
                <a:solidFill>
                  <a:schemeClr val="bg1"/>
                </a:solidFill>
              </a:rPr>
              <a:t>Jn</a:t>
            </a:r>
            <a:r>
              <a:rPr lang="en-US" sz="2600" i="1" dirty="0" smtClean="0">
                <a:solidFill>
                  <a:schemeClr val="bg1"/>
                </a:solidFill>
              </a:rPr>
              <a:t> 13:2</a:t>
            </a:r>
          </a:p>
        </p:txBody>
      </p:sp>
    </p:spTree>
    <p:extLst>
      <p:ext uri="{BB962C8B-B14F-4D97-AF65-F5344CB8AC3E}">
        <p14:creationId xmlns:p14="http://schemas.microsoft.com/office/powerpoint/2010/main" val="5028730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181600" cy="3810000"/>
          </a:xfrm>
        </p:spPr>
        <p:txBody>
          <a:bodyPr>
            <a:noAutofit/>
          </a:bodyPr>
          <a:lstStyle/>
          <a:p>
            <a:pPr marL="0" indent="0" algn="ctr">
              <a:buNone/>
            </a:pPr>
            <a:r>
              <a:rPr lang="en-US" sz="4000" i="1" dirty="0">
                <a:solidFill>
                  <a:schemeClr val="bg1"/>
                </a:solidFill>
              </a:rPr>
              <a:t>“And I will most gladly spend and be expended for your souls; though the more abundantly I love you, the less I am loved.”</a:t>
            </a:r>
          </a:p>
        </p:txBody>
      </p:sp>
      <p:sp>
        <p:nvSpPr>
          <p:cNvPr id="4" name="Rectangle 3"/>
          <p:cNvSpPr/>
          <p:nvPr/>
        </p:nvSpPr>
        <p:spPr>
          <a:xfrm>
            <a:off x="-152400" y="190500"/>
            <a:ext cx="9144000" cy="954107"/>
          </a:xfrm>
          <a:prstGeom prst="rect">
            <a:avLst/>
          </a:prstGeom>
          <a:noFill/>
        </p:spPr>
        <p:txBody>
          <a:bodyPr>
            <a:spAutoFit/>
          </a:bodyPr>
          <a:lstStyle/>
          <a:p>
            <a:pPr algn="ctr" fontAlgn="auto">
              <a:spcBef>
                <a:spcPts val="0"/>
              </a:spcBef>
              <a:spcAft>
                <a:spcPts val="0"/>
              </a:spcAft>
              <a:defRPr/>
            </a:pPr>
            <a:r>
              <a:rPr lang="en-US" sz="5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Cor. 12:15</a:t>
            </a:r>
            <a:endParaRPr lang="en-US" sz="5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053041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181600" cy="3810000"/>
          </a:xfrm>
        </p:spPr>
        <p:txBody>
          <a:bodyPr>
            <a:noAutofit/>
          </a:bodyPr>
          <a:lstStyle/>
          <a:p>
            <a:pPr marL="0" indent="0" algn="ctr">
              <a:buNone/>
            </a:pPr>
            <a:r>
              <a:rPr lang="en-US" sz="4000" i="1" dirty="0">
                <a:solidFill>
                  <a:schemeClr val="bg1"/>
                </a:solidFill>
              </a:rPr>
              <a:t>“I am under obligation both to Greeks and to barbarians, both to the wise and to the foolish” </a:t>
            </a:r>
          </a:p>
        </p:txBody>
      </p:sp>
      <p:sp>
        <p:nvSpPr>
          <p:cNvPr id="4" name="Rectangle 3"/>
          <p:cNvSpPr/>
          <p:nvPr/>
        </p:nvSpPr>
        <p:spPr>
          <a:xfrm>
            <a:off x="-152400" y="190500"/>
            <a:ext cx="9144000" cy="954107"/>
          </a:xfrm>
          <a:prstGeom prst="rect">
            <a:avLst/>
          </a:prstGeom>
          <a:noFill/>
        </p:spPr>
        <p:txBody>
          <a:bodyPr>
            <a:spAutoFit/>
          </a:bodyPr>
          <a:lstStyle/>
          <a:p>
            <a:pPr algn="ctr">
              <a:defRPr/>
            </a:pPr>
            <a:r>
              <a:rPr lang="en-US" sz="5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Romans 1:14</a:t>
            </a:r>
            <a:endParaRPr lang="en-US" sz="5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7352661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181600" cy="3810000"/>
          </a:xfrm>
        </p:spPr>
        <p:txBody>
          <a:bodyPr>
            <a:noAutofit/>
          </a:bodyPr>
          <a:lstStyle/>
          <a:p>
            <a:pPr marL="0" indent="0" algn="ctr">
              <a:buNone/>
            </a:pPr>
            <a:r>
              <a:rPr lang="en-US" sz="4000" i="1" dirty="0">
                <a:solidFill>
                  <a:schemeClr val="bg1"/>
                </a:solidFill>
              </a:rPr>
              <a:t>“If anyone wants to be first, he shall be last of all, and servant of all” </a:t>
            </a:r>
          </a:p>
        </p:txBody>
      </p:sp>
      <p:sp>
        <p:nvSpPr>
          <p:cNvPr id="4" name="Rectangle 3"/>
          <p:cNvSpPr/>
          <p:nvPr/>
        </p:nvSpPr>
        <p:spPr>
          <a:xfrm>
            <a:off x="-152400" y="190500"/>
            <a:ext cx="9144000" cy="954107"/>
          </a:xfrm>
          <a:prstGeom prst="rect">
            <a:avLst/>
          </a:prstGeom>
          <a:noFill/>
        </p:spPr>
        <p:txBody>
          <a:bodyPr>
            <a:spAutoFit/>
          </a:bodyPr>
          <a:lstStyle/>
          <a:p>
            <a:pPr algn="ctr">
              <a:defRPr/>
            </a:pPr>
            <a:r>
              <a:rPr lang="en-US" sz="5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Mark 9:35</a:t>
            </a:r>
            <a:endParaRPr lang="en-US" sz="5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961358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90500"/>
            <a:ext cx="5334000" cy="5334000"/>
          </a:xfrm>
        </p:spPr>
        <p:txBody>
          <a:bodyPr>
            <a:normAutofit fontScale="40000" lnSpcReduction="20000"/>
          </a:bodyPr>
          <a:lstStyle/>
          <a:p>
            <a:pPr marL="0" indent="0" algn="ctr">
              <a:buNone/>
            </a:pPr>
            <a:r>
              <a:rPr lang="en-US" sz="7000" dirty="0">
                <a:solidFill>
                  <a:schemeClr val="bg1"/>
                </a:solidFill>
              </a:rPr>
              <a:t>1 Corinthians 11</a:t>
            </a:r>
          </a:p>
          <a:p>
            <a:pPr marL="0" indent="0">
              <a:buNone/>
            </a:pPr>
            <a:r>
              <a:rPr lang="en-US" sz="5800" i="1" dirty="0">
                <a:solidFill>
                  <a:schemeClr val="bg1"/>
                </a:solidFill>
              </a:rPr>
              <a:t>23 For I received from the Lord that </a:t>
            </a:r>
            <a:r>
              <a:rPr lang="en-US" sz="5800" i="1" dirty="0" smtClean="0">
                <a:solidFill>
                  <a:schemeClr val="bg1"/>
                </a:solidFill>
              </a:rPr>
              <a:t>which   </a:t>
            </a:r>
            <a:r>
              <a:rPr lang="en-US" sz="5800" i="1" dirty="0">
                <a:solidFill>
                  <a:schemeClr val="bg1"/>
                </a:solidFill>
              </a:rPr>
              <a:t>I also delivered to you: that the Lord Jesus on the same night in which He was betrayed took bread; </a:t>
            </a:r>
            <a:endParaRPr lang="en-US" sz="5800" i="1" dirty="0" smtClean="0">
              <a:solidFill>
                <a:schemeClr val="bg1"/>
              </a:solidFill>
            </a:endParaRPr>
          </a:p>
          <a:p>
            <a:pPr marL="0" indent="0">
              <a:buNone/>
            </a:pPr>
            <a:r>
              <a:rPr lang="en-US" sz="5800" i="1" dirty="0" smtClean="0">
                <a:solidFill>
                  <a:schemeClr val="bg1"/>
                </a:solidFill>
              </a:rPr>
              <a:t>24 </a:t>
            </a:r>
            <a:r>
              <a:rPr lang="en-US" sz="5800" i="1" dirty="0">
                <a:solidFill>
                  <a:schemeClr val="bg1"/>
                </a:solidFill>
              </a:rPr>
              <a:t>and when He had given thanks, He broke it and said, “Take, eat, this is My body which is broken for you; do this in remembrance of Me.” </a:t>
            </a:r>
            <a:endParaRPr lang="en-US" sz="5800" i="1" dirty="0" smtClean="0">
              <a:solidFill>
                <a:schemeClr val="bg1"/>
              </a:solidFill>
            </a:endParaRPr>
          </a:p>
          <a:p>
            <a:pPr marL="0" indent="0">
              <a:buNone/>
            </a:pPr>
            <a:r>
              <a:rPr lang="en-US" sz="5800" i="1" dirty="0" smtClean="0">
                <a:solidFill>
                  <a:schemeClr val="bg1"/>
                </a:solidFill>
              </a:rPr>
              <a:t>25 </a:t>
            </a:r>
            <a:r>
              <a:rPr lang="en-US" sz="5800" i="1" dirty="0">
                <a:solidFill>
                  <a:schemeClr val="bg1"/>
                </a:solidFill>
              </a:rPr>
              <a:t>In the same manner He also took the cup after supper, saying, “This cup is the new covenant in My blood. This do, as often as you drink it, in remembrance of Me.” </a:t>
            </a:r>
            <a:r>
              <a:rPr lang="en-US" sz="5800" i="1" dirty="0" smtClean="0">
                <a:solidFill>
                  <a:schemeClr val="bg1"/>
                </a:solidFill>
              </a:rPr>
              <a:t>26 </a:t>
            </a:r>
            <a:r>
              <a:rPr lang="en-US" sz="5800" i="1" dirty="0">
                <a:solidFill>
                  <a:schemeClr val="bg1"/>
                </a:solidFill>
              </a:rPr>
              <a:t>For as often as you eat this bread and drink this cup, you proclaim the Lord’s death till He comes.</a:t>
            </a:r>
          </a:p>
        </p:txBody>
      </p:sp>
    </p:spTree>
    <p:extLst>
      <p:ext uri="{BB962C8B-B14F-4D97-AF65-F5344CB8AC3E}">
        <p14:creationId xmlns:p14="http://schemas.microsoft.com/office/powerpoint/2010/main" val="27532935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42900"/>
            <a:ext cx="9144000" cy="2554545"/>
          </a:xfrm>
          <a:prstGeom prst="rect">
            <a:avLst/>
          </a:prstGeom>
          <a:noFill/>
        </p:spPr>
        <p:txBody>
          <a:bodyPr>
            <a:spAutoFit/>
          </a:bodyPr>
          <a:lstStyle/>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Concern: </a:t>
            </a:r>
          </a:p>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“Being Stepped On”</a:t>
            </a:r>
            <a:endParaRPr lang="en-US" sz="8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07103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2600" i="1" dirty="0">
                <a:solidFill>
                  <a:schemeClr val="bg1"/>
                </a:solidFill>
              </a:rPr>
              <a:t>“According to custom in the oriental household, a slave washed the feet of guests who had come through the dust and filth of the street.  Since the last supper was held in a private home, and probably as a secret meeting, it is understandable why no slave was present to fulfill this task.  Furthermore, the disciple’s minds were preoccupied with dreams of elevation to office in the coming </a:t>
            </a:r>
            <a:r>
              <a:rPr lang="en-US" sz="2600" i="1" dirty="0" smtClean="0">
                <a:solidFill>
                  <a:schemeClr val="bg1"/>
                </a:solidFill>
              </a:rPr>
              <a:t>kingdom…”</a:t>
            </a:r>
            <a:endParaRPr lang="en-US" sz="2600" i="1" dirty="0">
              <a:solidFill>
                <a:schemeClr val="bg1"/>
              </a:solidFill>
            </a:endParaRPr>
          </a:p>
        </p:txBody>
      </p:sp>
    </p:spTree>
    <p:extLst>
      <p:ext uri="{BB962C8B-B14F-4D97-AF65-F5344CB8AC3E}">
        <p14:creationId xmlns:p14="http://schemas.microsoft.com/office/powerpoint/2010/main" val="31412175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2800" i="1" dirty="0" smtClean="0">
                <a:solidFill>
                  <a:schemeClr val="bg1"/>
                </a:solidFill>
              </a:rPr>
              <a:t>“They </a:t>
            </a:r>
            <a:r>
              <a:rPr lang="en-US" sz="2800" i="1" dirty="0">
                <a:solidFill>
                  <a:schemeClr val="bg1"/>
                </a:solidFill>
              </a:rPr>
              <a:t>were jealous lest one of their fellows should claim the best place.  Consequently, not one of them was likely to abase himself by volunteering to wash the feet of the others.  They were ready to fight for a throne, but not for a towel!” (pp. 198-199). </a:t>
            </a:r>
          </a:p>
        </p:txBody>
      </p:sp>
    </p:spTree>
    <p:extLst>
      <p:ext uri="{BB962C8B-B14F-4D97-AF65-F5344CB8AC3E}">
        <p14:creationId xmlns:p14="http://schemas.microsoft.com/office/powerpoint/2010/main" val="20561300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4400" i="1" dirty="0" smtClean="0">
                <a:solidFill>
                  <a:schemeClr val="bg1"/>
                </a:solidFill>
              </a:rPr>
              <a:t>“For </a:t>
            </a:r>
            <a:r>
              <a:rPr lang="en-US" sz="4400" i="1" dirty="0">
                <a:solidFill>
                  <a:schemeClr val="bg1"/>
                </a:solidFill>
              </a:rPr>
              <a:t>though I am free from all men, I have made myself a servant to all, that I might win the more</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Cor. 9:19</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1618105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98" y="982421"/>
            <a:ext cx="9144000" cy="1200329"/>
          </a:xfrm>
          <a:prstGeom prst="rect">
            <a:avLst/>
          </a:prstGeom>
          <a:noFill/>
        </p:spPr>
        <p:txBody>
          <a:bodyPr>
            <a:spAutoFit/>
          </a:bodyPr>
          <a:lstStyle/>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True Benefactor”</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43223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362755" cy="5105400"/>
          </a:xfrm>
        </p:spPr>
        <p:txBody>
          <a:bodyPr>
            <a:normAutofit/>
          </a:bodyPr>
          <a:lstStyle/>
          <a:p>
            <a:r>
              <a:rPr lang="en-US" i="1" dirty="0">
                <a:solidFill>
                  <a:schemeClr val="bg1"/>
                </a:solidFill>
              </a:rPr>
              <a:t>“lust of the flesh and the lust of the eyes and the boastful pride of life” </a:t>
            </a:r>
            <a:r>
              <a:rPr lang="en-US" i="1" dirty="0" smtClean="0">
                <a:solidFill>
                  <a:schemeClr val="bg1"/>
                </a:solidFill>
              </a:rPr>
              <a:t> - 1 </a:t>
            </a:r>
            <a:r>
              <a:rPr lang="en-US" i="1" dirty="0" err="1" smtClean="0">
                <a:solidFill>
                  <a:schemeClr val="bg1"/>
                </a:solidFill>
              </a:rPr>
              <a:t>Jn</a:t>
            </a:r>
            <a:r>
              <a:rPr lang="en-US" i="1" dirty="0" smtClean="0">
                <a:solidFill>
                  <a:schemeClr val="bg1"/>
                </a:solidFill>
              </a:rPr>
              <a:t> 2:16</a:t>
            </a:r>
          </a:p>
          <a:p>
            <a:pPr lvl="1"/>
            <a:r>
              <a:rPr lang="en-US" i="1" dirty="0" smtClean="0">
                <a:solidFill>
                  <a:schemeClr val="bg1"/>
                </a:solidFill>
              </a:rPr>
              <a:t>The lust </a:t>
            </a:r>
            <a:r>
              <a:rPr lang="en-US" i="1" dirty="0">
                <a:solidFill>
                  <a:schemeClr val="bg1"/>
                </a:solidFill>
              </a:rPr>
              <a:t>of the eyes includes the tendency to be captivated by </a:t>
            </a:r>
            <a:r>
              <a:rPr lang="en-US" i="1" u="sng" dirty="0">
                <a:solidFill>
                  <a:schemeClr val="bg1"/>
                </a:solidFill>
              </a:rPr>
              <a:t>outward</a:t>
            </a:r>
            <a:r>
              <a:rPr lang="en-US" i="1" dirty="0">
                <a:solidFill>
                  <a:schemeClr val="bg1"/>
                </a:solidFill>
              </a:rPr>
              <a:t> </a:t>
            </a:r>
            <a:r>
              <a:rPr lang="en-US" i="1" u="sng" dirty="0">
                <a:solidFill>
                  <a:schemeClr val="bg1"/>
                </a:solidFill>
              </a:rPr>
              <a:t>show</a:t>
            </a:r>
            <a:r>
              <a:rPr lang="en-US" i="1" dirty="0">
                <a:solidFill>
                  <a:schemeClr val="bg1"/>
                </a:solidFill>
              </a:rPr>
              <a:t> and the boastful pride of life includes </a:t>
            </a:r>
            <a:r>
              <a:rPr lang="en-US" i="1" u="sng" dirty="0" smtClean="0">
                <a:solidFill>
                  <a:schemeClr val="bg1"/>
                </a:solidFill>
              </a:rPr>
              <a:t>infatuation</a:t>
            </a:r>
            <a:r>
              <a:rPr lang="en-US" i="1" dirty="0" smtClean="0">
                <a:solidFill>
                  <a:schemeClr val="bg1"/>
                </a:solidFill>
              </a:rPr>
              <a:t> </a:t>
            </a:r>
            <a:r>
              <a:rPr lang="en-US" i="1" dirty="0">
                <a:solidFill>
                  <a:schemeClr val="bg1"/>
                </a:solidFill>
              </a:rPr>
              <a:t>with </a:t>
            </a:r>
            <a:r>
              <a:rPr lang="en-US" i="1" u="sng" dirty="0">
                <a:solidFill>
                  <a:schemeClr val="bg1"/>
                </a:solidFill>
              </a:rPr>
              <a:t>natural</a:t>
            </a:r>
            <a:r>
              <a:rPr lang="en-US" i="1" dirty="0">
                <a:solidFill>
                  <a:schemeClr val="bg1"/>
                </a:solidFill>
              </a:rPr>
              <a:t> </a:t>
            </a:r>
            <a:r>
              <a:rPr lang="en-US" i="1" u="sng" dirty="0">
                <a:solidFill>
                  <a:schemeClr val="bg1"/>
                </a:solidFill>
              </a:rPr>
              <a:t>human</a:t>
            </a:r>
            <a:r>
              <a:rPr lang="en-US" i="1" dirty="0">
                <a:solidFill>
                  <a:schemeClr val="bg1"/>
                </a:solidFill>
              </a:rPr>
              <a:t> </a:t>
            </a:r>
            <a:r>
              <a:rPr lang="en-US" i="1" u="sng" dirty="0">
                <a:solidFill>
                  <a:schemeClr val="bg1"/>
                </a:solidFill>
              </a:rPr>
              <a:t>powers</a:t>
            </a:r>
            <a:r>
              <a:rPr lang="en-US" i="1" dirty="0">
                <a:solidFill>
                  <a:schemeClr val="bg1"/>
                </a:solidFill>
              </a:rPr>
              <a:t> and </a:t>
            </a:r>
            <a:r>
              <a:rPr lang="en-US" i="1" u="sng" dirty="0">
                <a:solidFill>
                  <a:schemeClr val="bg1"/>
                </a:solidFill>
              </a:rPr>
              <a:t>abilities</a:t>
            </a:r>
            <a:r>
              <a:rPr lang="en-US" i="1" dirty="0">
                <a:solidFill>
                  <a:schemeClr val="bg1"/>
                </a:solidFill>
              </a:rPr>
              <a:t> </a:t>
            </a:r>
            <a:r>
              <a:rPr lang="en-US" i="1" u="sng" dirty="0">
                <a:solidFill>
                  <a:schemeClr val="bg1"/>
                </a:solidFill>
              </a:rPr>
              <a:t>without</a:t>
            </a:r>
            <a:r>
              <a:rPr lang="en-US" i="1" dirty="0">
                <a:solidFill>
                  <a:schemeClr val="bg1"/>
                </a:solidFill>
              </a:rPr>
              <a:t> </a:t>
            </a:r>
            <a:r>
              <a:rPr lang="en-US" i="1" u="sng" dirty="0">
                <a:solidFill>
                  <a:schemeClr val="bg1"/>
                </a:solidFill>
              </a:rPr>
              <a:t>any</a:t>
            </a:r>
            <a:r>
              <a:rPr lang="en-US" i="1" dirty="0">
                <a:solidFill>
                  <a:schemeClr val="bg1"/>
                </a:solidFill>
              </a:rPr>
              <a:t> </a:t>
            </a:r>
            <a:r>
              <a:rPr lang="en-US" i="1" u="sng" dirty="0">
                <a:solidFill>
                  <a:schemeClr val="bg1"/>
                </a:solidFill>
              </a:rPr>
              <a:t>dependence</a:t>
            </a:r>
            <a:r>
              <a:rPr lang="en-US" i="1" dirty="0">
                <a:solidFill>
                  <a:schemeClr val="bg1"/>
                </a:solidFill>
              </a:rPr>
              <a:t> </a:t>
            </a:r>
            <a:r>
              <a:rPr lang="en-US" i="1" u="sng" dirty="0">
                <a:solidFill>
                  <a:schemeClr val="bg1"/>
                </a:solidFill>
              </a:rPr>
              <a:t>upon</a:t>
            </a:r>
            <a:r>
              <a:rPr lang="en-US" i="1" dirty="0">
                <a:solidFill>
                  <a:schemeClr val="bg1"/>
                </a:solidFill>
              </a:rPr>
              <a:t> </a:t>
            </a:r>
            <a:r>
              <a:rPr lang="en-US" i="1" u="sng" dirty="0">
                <a:solidFill>
                  <a:schemeClr val="bg1"/>
                </a:solidFill>
              </a:rPr>
              <a:t>God</a:t>
            </a:r>
            <a:r>
              <a:rPr lang="en-US" i="1" dirty="0">
                <a:solidFill>
                  <a:schemeClr val="bg1"/>
                </a:solidFill>
              </a:rPr>
              <a:t>. </a:t>
            </a:r>
            <a:endParaRPr lang="en-US" i="1" dirty="0" smtClean="0">
              <a:solidFill>
                <a:schemeClr val="bg1"/>
              </a:solidFill>
            </a:endParaRPr>
          </a:p>
        </p:txBody>
      </p:sp>
    </p:spTree>
    <p:extLst>
      <p:ext uri="{BB962C8B-B14F-4D97-AF65-F5344CB8AC3E}">
        <p14:creationId xmlns:p14="http://schemas.microsoft.com/office/powerpoint/2010/main" val="22797802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90500"/>
            <a:ext cx="5334000" cy="4876800"/>
          </a:xfrm>
        </p:spPr>
        <p:txBody>
          <a:bodyPr>
            <a:noAutofit/>
          </a:bodyPr>
          <a:lstStyle/>
          <a:p>
            <a:pPr marL="0" indent="0">
              <a:buNone/>
            </a:pPr>
            <a:endParaRPr lang="en-US" sz="4000" i="1" dirty="0">
              <a:solidFill>
                <a:schemeClr val="bg1"/>
              </a:solidFill>
            </a:endParaRPr>
          </a:p>
          <a:p>
            <a:pPr marL="0" indent="0" algn="ctr">
              <a:buNone/>
            </a:pPr>
            <a:r>
              <a:rPr lang="en-US" sz="4400" i="1" dirty="0" smtClean="0">
                <a:solidFill>
                  <a:schemeClr val="bg1"/>
                </a:solidFill>
              </a:rPr>
              <a:t>“The </a:t>
            </a:r>
            <a:r>
              <a:rPr lang="en-US" sz="4400" i="1" dirty="0">
                <a:solidFill>
                  <a:schemeClr val="bg1"/>
                </a:solidFill>
              </a:rPr>
              <a:t>person who truly benefits from true service is </a:t>
            </a:r>
            <a:r>
              <a:rPr lang="en-US" sz="4400" i="1" u="sng" dirty="0">
                <a:solidFill>
                  <a:schemeClr val="bg1"/>
                </a:solidFill>
              </a:rPr>
              <a:t>the</a:t>
            </a:r>
            <a:r>
              <a:rPr lang="en-US" sz="4400" i="1" dirty="0">
                <a:solidFill>
                  <a:schemeClr val="bg1"/>
                </a:solidFill>
              </a:rPr>
              <a:t> </a:t>
            </a:r>
            <a:r>
              <a:rPr lang="en-US" sz="4400" i="1" u="sng" dirty="0">
                <a:solidFill>
                  <a:schemeClr val="bg1"/>
                </a:solidFill>
              </a:rPr>
              <a:t>person</a:t>
            </a:r>
            <a:r>
              <a:rPr lang="en-US" sz="4400" i="1" dirty="0">
                <a:solidFill>
                  <a:schemeClr val="bg1"/>
                </a:solidFill>
              </a:rPr>
              <a:t> </a:t>
            </a:r>
            <a:r>
              <a:rPr lang="en-US" sz="4400" i="1" u="sng" dirty="0">
                <a:solidFill>
                  <a:schemeClr val="bg1"/>
                </a:solidFill>
              </a:rPr>
              <a:t>doing</a:t>
            </a:r>
            <a:r>
              <a:rPr lang="en-US" sz="4400" i="1" dirty="0">
                <a:solidFill>
                  <a:schemeClr val="bg1"/>
                </a:solidFill>
              </a:rPr>
              <a:t> </a:t>
            </a:r>
            <a:r>
              <a:rPr lang="en-US" sz="4400" i="1" u="sng" dirty="0">
                <a:solidFill>
                  <a:schemeClr val="bg1"/>
                </a:solidFill>
              </a:rPr>
              <a:t>the</a:t>
            </a:r>
            <a:r>
              <a:rPr lang="en-US" sz="4400" i="1" dirty="0">
                <a:solidFill>
                  <a:schemeClr val="bg1"/>
                </a:solidFill>
              </a:rPr>
              <a:t> </a:t>
            </a:r>
            <a:r>
              <a:rPr lang="en-US" sz="4400" i="1" u="sng" dirty="0">
                <a:solidFill>
                  <a:schemeClr val="bg1"/>
                </a:solidFill>
              </a:rPr>
              <a:t>serving</a:t>
            </a:r>
            <a:r>
              <a:rPr lang="en-US" sz="4400" i="1" dirty="0" smtClean="0">
                <a:solidFill>
                  <a:schemeClr val="bg1"/>
                </a:solidFill>
              </a:rPr>
              <a:t>.”</a:t>
            </a:r>
          </a:p>
        </p:txBody>
      </p:sp>
    </p:spTree>
    <p:extLst>
      <p:ext uri="{BB962C8B-B14F-4D97-AF65-F5344CB8AC3E}">
        <p14:creationId xmlns:p14="http://schemas.microsoft.com/office/powerpoint/2010/main" val="23656055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5" y="876300"/>
            <a:ext cx="9144000" cy="1446550"/>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p>
        </p:txBody>
      </p:sp>
    </p:spTree>
    <p:extLst>
      <p:ext uri="{BB962C8B-B14F-4D97-AF65-F5344CB8AC3E}">
        <p14:creationId xmlns:p14="http://schemas.microsoft.com/office/powerpoint/2010/main" val="1096911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smtClean="0">
                <a:solidFill>
                  <a:schemeClr val="bg1"/>
                </a:solidFill>
              </a:rPr>
              <a:t>How is our service?</a:t>
            </a:r>
          </a:p>
          <a:p>
            <a:r>
              <a:rPr lang="en-US" sz="3600" i="1" dirty="0" smtClean="0">
                <a:solidFill>
                  <a:schemeClr val="bg1"/>
                </a:solidFill>
              </a:rPr>
              <a:t>Is it service that is self-righteous or true?</a:t>
            </a:r>
          </a:p>
          <a:p>
            <a:r>
              <a:rPr lang="en-US" sz="3600" i="1" dirty="0" smtClean="0">
                <a:solidFill>
                  <a:schemeClr val="bg1"/>
                </a:solidFill>
              </a:rPr>
              <a:t>Are we preoccupied with dreams of heaven, ready to fight for the throne, however hesitant to reach for a towel &amp; basin?</a:t>
            </a:r>
          </a:p>
        </p:txBody>
      </p:sp>
    </p:spTree>
    <p:extLst>
      <p:ext uri="{BB962C8B-B14F-4D97-AF65-F5344CB8AC3E}">
        <p14:creationId xmlns:p14="http://schemas.microsoft.com/office/powerpoint/2010/main" val="12184431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“Service”</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4012130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fontScale="92500" lnSpcReduction="10000"/>
          </a:bodyPr>
          <a:lstStyle/>
          <a:p>
            <a:r>
              <a:rPr lang="en-US" sz="3000" b="1" dirty="0" smtClean="0">
                <a:solidFill>
                  <a:schemeClr val="bg1"/>
                </a:solidFill>
              </a:rPr>
              <a:t>436 – I’ll Fly Away</a:t>
            </a:r>
            <a:endParaRPr lang="en-US" sz="3000" b="1" dirty="0" smtClean="0">
              <a:solidFill>
                <a:schemeClr val="bg1"/>
              </a:solidFill>
            </a:endParaRPr>
          </a:p>
          <a:p>
            <a:r>
              <a:rPr lang="en-US" sz="3000" b="1" dirty="0" smtClean="0">
                <a:solidFill>
                  <a:schemeClr val="bg1"/>
                </a:solidFill>
              </a:rPr>
              <a:t>146 – Have </a:t>
            </a:r>
            <a:r>
              <a:rPr lang="en-US" sz="3000" b="1" dirty="0" err="1" smtClean="0">
                <a:solidFill>
                  <a:schemeClr val="bg1"/>
                </a:solidFill>
              </a:rPr>
              <a:t>Thine</a:t>
            </a:r>
            <a:r>
              <a:rPr lang="en-US" sz="3000" b="1" dirty="0" smtClean="0">
                <a:solidFill>
                  <a:schemeClr val="bg1"/>
                </a:solidFill>
              </a:rPr>
              <a:t> Own Way</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159 – When My Love To Christ 		      Grows Weak (Vs. 1-4)</a:t>
            </a:r>
            <a:endParaRPr lang="en-US" sz="3000" b="1" dirty="0" smtClean="0">
              <a:solidFill>
                <a:schemeClr val="bg1"/>
              </a:solidFill>
            </a:endParaRPr>
          </a:p>
          <a:p>
            <a:r>
              <a:rPr lang="en-US" sz="3000" b="1" dirty="0" smtClean="0">
                <a:solidFill>
                  <a:schemeClr val="bg1"/>
                </a:solidFill>
              </a:rPr>
              <a:t>159 – When My Love To Christ          	      Grows Weak (Vs. 5)</a:t>
            </a:r>
            <a:endParaRPr lang="en-US" sz="3000" b="1" dirty="0" smtClean="0">
              <a:solidFill>
                <a:schemeClr val="bg1"/>
              </a:solidFill>
            </a:endParaRPr>
          </a:p>
          <a:p>
            <a:r>
              <a:rPr lang="en-US" sz="2900" b="1" dirty="0" smtClean="0">
                <a:solidFill>
                  <a:schemeClr val="bg1"/>
                </a:solidFill>
              </a:rPr>
              <a:t>616 – Into Our Hands</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274 – Softly And Tenderly</a:t>
            </a:r>
            <a:endParaRPr lang="en-US" sz="3000" b="1" dirty="0" smtClean="0">
              <a:solidFill>
                <a:schemeClr val="bg1"/>
              </a:solidFill>
            </a:endParaRPr>
          </a:p>
          <a:p>
            <a:r>
              <a:rPr lang="en-US" sz="3000" b="1" dirty="0" smtClean="0">
                <a:solidFill>
                  <a:schemeClr val="bg1"/>
                </a:solidFill>
              </a:rPr>
              <a:t>395 – A Beautiful Life</a:t>
            </a:r>
            <a:endParaRPr lang="en-US" sz="3000" b="1" dirty="0">
              <a:solidFill>
                <a:schemeClr val="bg1"/>
              </a:solidFill>
            </a:endParaRPr>
          </a:p>
        </p:txBody>
      </p:sp>
    </p:spTree>
    <p:extLst>
      <p:ext uri="{BB962C8B-B14F-4D97-AF65-F5344CB8AC3E}">
        <p14:creationId xmlns:p14="http://schemas.microsoft.com/office/powerpoint/2010/main" val="23877835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918312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67786">
            <a:off x="-1143000" y="1281422"/>
            <a:ext cx="9372600" cy="2800767"/>
          </a:xfrm>
          <a:prstGeom prst="rect">
            <a:avLst/>
          </a:prstGeom>
          <a:noFill/>
        </p:spPr>
        <p:txBody>
          <a:bodyPr wrap="square">
            <a:spAutoFit/>
          </a:bodyPr>
          <a:lstStyle/>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Spiritual </a:t>
            </a:r>
          </a:p>
          <a:p>
            <a:pPr algn="ctr">
              <a:defRPr/>
            </a:pPr>
            <a:r>
              <a:rPr lang="en-US" sz="8800" b="1" i="1" dirty="0" smtClean="0">
                <a:ln w="31550" cmpd="sng">
                  <a:solidFill>
                    <a:srgbClr val="FF3300"/>
                  </a:solidFill>
                  <a:prstDash val="solid"/>
                </a:ln>
                <a:solidFill>
                  <a:prstClr val="white"/>
                </a:solidFill>
                <a:effectLst>
                  <a:glow rad="139700">
                    <a:srgbClr val="FF3300">
                      <a:alpha val="40000"/>
                    </a:srgbClr>
                  </a:glow>
                  <a:outerShdw blurRad="50800" dist="40000" dir="5400000" algn="tl" rotWithShape="0">
                    <a:srgbClr val="000000">
                      <a:shade val="5000"/>
                      <a:satMod val="120000"/>
                      <a:alpha val="33000"/>
                    </a:srgbClr>
                  </a:outerShdw>
                </a:effectLst>
                <a:latin typeface="NeverSayDie" pitchFamily="2" charset="0"/>
                <a:ea typeface="Segoe UI" pitchFamily="34" charset="0"/>
                <a:cs typeface="Segoe UI" pitchFamily="34" charset="0"/>
              </a:rPr>
              <a:t>Oomph</a:t>
            </a:r>
          </a:p>
        </p:txBody>
      </p:sp>
    </p:spTree>
    <p:extLst>
      <p:ext uri="{BB962C8B-B14F-4D97-AF65-F5344CB8AC3E}">
        <p14:creationId xmlns:p14="http://schemas.microsoft.com/office/powerpoint/2010/main" val="314832399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9213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“Service”</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12110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4457700"/>
          </a:xfrm>
        </p:spPr>
        <p:txBody>
          <a:bodyPr>
            <a:noAutofit/>
          </a:bodyPr>
          <a:lstStyle/>
          <a:p>
            <a:pPr marL="0" indent="0" algn="ctr">
              <a:buNone/>
            </a:pPr>
            <a:r>
              <a:rPr lang="en-US" sz="2900" i="1" dirty="0">
                <a:solidFill>
                  <a:schemeClr val="bg1"/>
                </a:solidFill>
              </a:rPr>
              <a:t>“It is not so among you, but whoever wishes to become great among you shall be your servant, and whoever wishes to be first among you shall be your slave; just as the Son of Man did not come to be served, but to serve, and to give His life a ransom for many” </a:t>
            </a:r>
          </a:p>
        </p:txBody>
      </p:sp>
      <p:sp>
        <p:nvSpPr>
          <p:cNvPr id="4" name="Rectangle 3"/>
          <p:cNvSpPr/>
          <p:nvPr/>
        </p:nvSpPr>
        <p:spPr>
          <a:xfrm>
            <a:off x="-152400" y="32004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Matthew 20:28</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13461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331784"/>
            <a:ext cx="5029201" cy="3530600"/>
          </a:xfrm>
        </p:spPr>
        <p:txBody>
          <a:bodyPr>
            <a:normAutofit fontScale="85000" lnSpcReduction="10000"/>
          </a:bodyPr>
          <a:lstStyle/>
          <a:p>
            <a:pPr marL="0" indent="0" algn="ctr">
              <a:buNone/>
            </a:pPr>
            <a:r>
              <a:rPr lang="en-US" sz="4400" i="1" dirty="0">
                <a:solidFill>
                  <a:schemeClr val="bg1"/>
                </a:solidFill>
              </a:rPr>
              <a:t>“For you were called for freedom, brethren; only do not turn your freedom into an opportunity for the flesh, but through love serve one another” </a:t>
            </a:r>
          </a:p>
        </p:txBody>
      </p:sp>
      <p:sp>
        <p:nvSpPr>
          <p:cNvPr id="4" name="Rectangle 3"/>
          <p:cNvSpPr/>
          <p:nvPr/>
        </p:nvSpPr>
        <p:spPr>
          <a:xfrm>
            <a:off x="-152400" y="3429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Galatians 5:13</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480986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257800" cy="4114799"/>
          </a:xfrm>
        </p:spPr>
        <p:txBody>
          <a:bodyPr>
            <a:noAutofit/>
          </a:bodyPr>
          <a:lstStyle/>
          <a:p>
            <a:pPr marL="0" indent="0" algn="ctr">
              <a:buNone/>
            </a:pPr>
            <a:r>
              <a:rPr lang="en-US" sz="4400" i="1" dirty="0">
                <a:solidFill>
                  <a:schemeClr val="bg1"/>
                </a:solidFill>
              </a:rPr>
              <a:t>“For through I am free from all men, I have made myself a slave to all, that I might win the more” </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Cor. 9:19</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91212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TotalTime>
  <Words>1465</Words>
  <Application>Microsoft Office PowerPoint</Application>
  <PresentationFormat>On-screen Show (16:10)</PresentationFormat>
  <Paragraphs>91</Paragraphs>
  <Slides>41</Slides>
  <Notes>0</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Office Theme</vt:lpstr>
      <vt:lpstr>5_Office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123</cp:revision>
  <dcterms:created xsi:type="dcterms:W3CDTF">2012-06-07T20:12:40Z</dcterms:created>
  <dcterms:modified xsi:type="dcterms:W3CDTF">2012-07-08T16:15:42Z</dcterms:modified>
</cp:coreProperties>
</file>