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698" r:id="rId4"/>
  </p:sldMasterIdLst>
  <p:notesMasterIdLst>
    <p:notesMasterId r:id="rId62"/>
  </p:notesMasterIdLst>
  <p:sldIdLst>
    <p:sldId id="296" r:id="rId5"/>
    <p:sldId id="297" r:id="rId6"/>
    <p:sldId id="298" r:id="rId7"/>
    <p:sldId id="328" r:id="rId8"/>
    <p:sldId id="256" r:id="rId9"/>
    <p:sldId id="300" r:id="rId10"/>
    <p:sldId id="258" r:id="rId11"/>
    <p:sldId id="259" r:id="rId12"/>
    <p:sldId id="260" r:id="rId13"/>
    <p:sldId id="261" r:id="rId14"/>
    <p:sldId id="262" r:id="rId15"/>
    <p:sldId id="257" r:id="rId16"/>
    <p:sldId id="301" r:id="rId17"/>
    <p:sldId id="267" r:id="rId18"/>
    <p:sldId id="268" r:id="rId19"/>
    <p:sldId id="302" r:id="rId20"/>
    <p:sldId id="263" r:id="rId21"/>
    <p:sldId id="303" r:id="rId22"/>
    <p:sldId id="265" r:id="rId23"/>
    <p:sldId id="271" r:id="rId24"/>
    <p:sldId id="304" r:id="rId25"/>
    <p:sldId id="305" r:id="rId26"/>
    <p:sldId id="306" r:id="rId27"/>
    <p:sldId id="266" r:id="rId28"/>
    <p:sldId id="307" r:id="rId29"/>
    <p:sldId id="308" r:id="rId30"/>
    <p:sldId id="270" r:id="rId31"/>
    <p:sldId id="309" r:id="rId32"/>
    <p:sldId id="310" r:id="rId33"/>
    <p:sldId id="311" r:id="rId34"/>
    <p:sldId id="264" r:id="rId35"/>
    <p:sldId id="312" r:id="rId36"/>
    <p:sldId id="272" r:id="rId37"/>
    <p:sldId id="273" r:id="rId38"/>
    <p:sldId id="277" r:id="rId39"/>
    <p:sldId id="313" r:id="rId40"/>
    <p:sldId id="314" r:id="rId41"/>
    <p:sldId id="315" r:id="rId42"/>
    <p:sldId id="274" r:id="rId43"/>
    <p:sldId id="316" r:id="rId44"/>
    <p:sldId id="269" r:id="rId45"/>
    <p:sldId id="282" r:id="rId46"/>
    <p:sldId id="317" r:id="rId47"/>
    <p:sldId id="318" r:id="rId48"/>
    <p:sldId id="286" r:id="rId49"/>
    <p:sldId id="278" r:id="rId50"/>
    <p:sldId id="319" r:id="rId51"/>
    <p:sldId id="320" r:id="rId52"/>
    <p:sldId id="321" r:id="rId53"/>
    <p:sldId id="322" r:id="rId54"/>
    <p:sldId id="323" r:id="rId55"/>
    <p:sldId id="325" r:id="rId56"/>
    <p:sldId id="283" r:id="rId57"/>
    <p:sldId id="324" r:id="rId58"/>
    <p:sldId id="326" r:id="rId59"/>
    <p:sldId id="293" r:id="rId60"/>
    <p:sldId id="327" r:id="rId6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0"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3E1C9-FD31-4478-855C-4E7122FDD5AC}" type="datetimeFigureOut">
              <a:rPr lang="en-US" smtClean="0"/>
              <a:t>6/23/2012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9F29-21B0-4726-8B5C-E9AA436EE541}" type="slidenum">
              <a:rPr lang="en-US" smtClean="0"/>
              <a:t>‹#›</a:t>
            </a:fld>
            <a:endParaRPr lang="en-US"/>
          </a:p>
        </p:txBody>
      </p:sp>
    </p:spTree>
    <p:extLst>
      <p:ext uri="{BB962C8B-B14F-4D97-AF65-F5344CB8AC3E}">
        <p14:creationId xmlns:p14="http://schemas.microsoft.com/office/powerpoint/2010/main" val="73656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F9F29-21B0-4726-8B5C-E9AA436EE541}" type="slidenum">
              <a:rPr lang="en-US" smtClean="0"/>
              <a:t>41</a:t>
            </a:fld>
            <a:endParaRPr lang="en-US"/>
          </a:p>
        </p:txBody>
      </p:sp>
    </p:spTree>
    <p:extLst>
      <p:ext uri="{BB962C8B-B14F-4D97-AF65-F5344CB8AC3E}">
        <p14:creationId xmlns:p14="http://schemas.microsoft.com/office/powerpoint/2010/main" val="98144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6/23/2012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546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6/23/2012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39432589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6/23/2012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806989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2295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131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575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8759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2457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23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54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5332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6/23/2012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007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7815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9578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034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446E-6CEA-4E48-B367-E3CA6F72727F}"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96F3C3-12C6-44D5-B463-F4DB0EB8B7D0}"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2186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0112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095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4546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97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6124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55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t>6/23/2012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700209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580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5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63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947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3906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42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421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1"/>
            <a:ext cx="9150351" cy="571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659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45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29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t>6/23/2012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746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50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476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016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453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261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336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16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t>6/23/2012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5AA14-DD94-4DC5-AD79-D5398A473E6A}" type="slidenum">
              <a:rPr lang="en-US" smtClean="0"/>
              <a:t>‹#›</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180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t>6/23/2012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2965184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t>6/23/2012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5194420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6/23/2012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9125435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6/23/2012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13625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t>6/23/2012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t>‹#›</a:t>
            </a:fld>
            <a:endParaRPr lang="en-US"/>
          </a:p>
        </p:txBody>
      </p:sp>
    </p:spTree>
    <p:extLst>
      <p:ext uri="{BB962C8B-B14F-4D97-AF65-F5344CB8AC3E}">
        <p14:creationId xmlns:p14="http://schemas.microsoft.com/office/powerpoint/2010/main" val="293604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53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0491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92A7702-BB5B-4EDA-8733-2BF6BBBDE7FB}" type="datetimeFigureOut">
              <a:rPr lang="en-US" smtClean="0">
                <a:solidFill>
                  <a:prstClr val="black">
                    <a:tint val="75000"/>
                  </a:prstClr>
                </a:solidFill>
              </a:rPr>
              <a:pPr/>
              <a:t>6/23/2012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99C3215-AB29-4B28-8895-2713319461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0389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538 - Majesty</a:t>
            </a:r>
            <a:endParaRPr lang="en-US" sz="3000" b="1" dirty="0" smtClean="0">
              <a:solidFill>
                <a:schemeClr val="bg1"/>
              </a:solidFill>
            </a:endParaRPr>
          </a:p>
          <a:p>
            <a:r>
              <a:rPr lang="en-US" sz="3000" b="1" dirty="0" smtClean="0">
                <a:solidFill>
                  <a:schemeClr val="bg1"/>
                </a:solidFill>
              </a:rPr>
              <a:t>S-63 – On Bended Knee</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S-7 – Lamb of God</a:t>
            </a:r>
            <a:endParaRPr lang="en-US" sz="3000" b="1" dirty="0" smtClean="0">
              <a:solidFill>
                <a:schemeClr val="bg1"/>
              </a:solidFill>
            </a:endParaRPr>
          </a:p>
          <a:p>
            <a:r>
              <a:rPr lang="en-US" sz="3000" b="1" dirty="0" smtClean="0">
                <a:solidFill>
                  <a:schemeClr val="bg1"/>
                </a:solidFill>
              </a:rPr>
              <a:t>372 – We Thank Thee, O Father</a:t>
            </a:r>
            <a:endParaRPr lang="en-US" sz="3000" b="1" dirty="0" smtClean="0">
              <a:solidFill>
                <a:schemeClr val="bg1"/>
              </a:solidFill>
            </a:endParaRPr>
          </a:p>
          <a:p>
            <a:r>
              <a:rPr lang="en-US" sz="2900" b="1" dirty="0" smtClean="0">
                <a:solidFill>
                  <a:schemeClr val="bg1"/>
                </a:solidFill>
              </a:rPr>
              <a:t>637 – Wonderful City of God</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297 – Prepare To Meet Thy God</a:t>
            </a:r>
            <a:endParaRPr lang="en-US" sz="3000" b="1" dirty="0" smtClean="0">
              <a:solidFill>
                <a:schemeClr val="bg1"/>
              </a:solidFill>
            </a:endParaRPr>
          </a:p>
          <a:p>
            <a:r>
              <a:rPr lang="en-US" sz="3000" b="1" dirty="0" smtClean="0">
                <a:solidFill>
                  <a:schemeClr val="bg1"/>
                </a:solidFill>
              </a:rPr>
              <a:t>112 – Teach Me Thy Way</a:t>
            </a:r>
            <a:endParaRPr lang="en-US" sz="3000" b="1" dirty="0">
              <a:solidFill>
                <a:schemeClr val="bg1"/>
              </a:solidFill>
            </a:endParaRPr>
          </a:p>
        </p:txBody>
      </p:sp>
    </p:spTree>
    <p:extLst>
      <p:ext uri="{BB962C8B-B14F-4D97-AF65-F5344CB8AC3E}">
        <p14:creationId xmlns:p14="http://schemas.microsoft.com/office/powerpoint/2010/main" val="2279509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257800" cy="4114799"/>
          </a:xfrm>
        </p:spPr>
        <p:txBody>
          <a:bodyPr>
            <a:noAutofit/>
          </a:bodyPr>
          <a:lstStyle/>
          <a:p>
            <a:pPr marL="0" indent="0" algn="ctr">
              <a:buNone/>
            </a:pPr>
            <a:r>
              <a:rPr lang="en-US" sz="3000" i="1" dirty="0">
                <a:solidFill>
                  <a:schemeClr val="bg1"/>
                </a:solidFill>
              </a:rPr>
              <a:t>“The Spirit of the Lord is upon Me, because He anointed Me to preach the gospel to the poor.  He has sent Me to proclaim release to the captives, and recovery of slight to the blind, to set free those who are downtrodden, to proclaim the favorable year of the Lord” </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4:18,19</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91212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333500"/>
            <a:ext cx="5105401" cy="3530600"/>
          </a:xfrm>
        </p:spPr>
        <p:txBody>
          <a:bodyPr>
            <a:noAutofit/>
          </a:bodyPr>
          <a:lstStyle/>
          <a:p>
            <a:pPr marL="0" indent="0" algn="ctr">
              <a:buNone/>
            </a:pPr>
            <a:r>
              <a:rPr lang="en-US" sz="4400" i="1" dirty="0">
                <a:solidFill>
                  <a:schemeClr val="bg1"/>
                </a:solidFill>
              </a:rPr>
              <a:t>“behold, now is the acceptable time, behold, now is the day of salvation”</a:t>
            </a:r>
          </a:p>
        </p:txBody>
      </p:sp>
      <p:sp>
        <p:nvSpPr>
          <p:cNvPr id="4" name="Rectangle 3"/>
          <p:cNvSpPr/>
          <p:nvPr/>
        </p:nvSpPr>
        <p:spPr>
          <a:xfrm>
            <a:off x="-152400" y="342900"/>
            <a:ext cx="9144000" cy="1138773"/>
          </a:xfrm>
          <a:prstGeom prst="rect">
            <a:avLst/>
          </a:prstGeom>
          <a:noFill/>
        </p:spPr>
        <p:txBody>
          <a:bodyPr>
            <a:spAutoFit/>
          </a:bodyPr>
          <a:lstStyle/>
          <a:p>
            <a:pPr algn="ctr" fontAlgn="auto">
              <a:spcBef>
                <a:spcPts val="0"/>
              </a:spcBef>
              <a:spcAft>
                <a:spcPts val="0"/>
              </a:spcAft>
              <a:defRPr/>
            </a:pPr>
            <a:r>
              <a:rPr lang="en-US" sz="6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Cor. 6:2</a:t>
            </a:r>
            <a:endParaRPr lang="en-US" sz="6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242721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14300"/>
            <a:ext cx="5139906" cy="5334000"/>
          </a:xfrm>
        </p:spPr>
        <p:txBody>
          <a:bodyPr>
            <a:normAutofit fontScale="85000" lnSpcReduction="10000"/>
          </a:bodyPr>
          <a:lstStyle/>
          <a:p>
            <a:pPr marL="0" indent="0">
              <a:buNone/>
            </a:pPr>
            <a:r>
              <a:rPr lang="en-US" i="1" dirty="0">
                <a:solidFill>
                  <a:schemeClr val="bg1"/>
                </a:solidFill>
              </a:rPr>
              <a:t>“In the Old Testament all the social stipulations of the year of Jubilee—canceling all debts, releasing slaves, planting no crops, returning property to the original owner—were a celebration of the gracious provision of God.  God could be trusted to provide what was needed.  He had declared, “I will command My blessing upon you” (Leviticus 25:21).  Freedom from anxiety and care forms the basis for the celebration” (p. 190-191). </a:t>
            </a:r>
            <a:endParaRPr lang="en-US" dirty="0">
              <a:solidFill>
                <a:schemeClr val="bg1"/>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0451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“Our Year </a:t>
            </a:r>
          </a:p>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of </a:t>
            </a: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Jubilee”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898650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952500"/>
            <a:ext cx="5181600" cy="3886200"/>
          </a:xfrm>
        </p:spPr>
        <p:txBody>
          <a:bodyPr>
            <a:noAutofit/>
          </a:bodyPr>
          <a:lstStyle/>
          <a:p>
            <a:pPr marL="0" indent="0" algn="ctr">
              <a:buNone/>
            </a:pPr>
            <a:r>
              <a:rPr lang="en-US" sz="3800" i="1" dirty="0" smtClean="0">
                <a:solidFill>
                  <a:schemeClr val="bg1"/>
                </a:solidFill>
              </a:rPr>
              <a:t>“And </a:t>
            </a:r>
            <a:r>
              <a:rPr lang="en-US" sz="3800" i="1" dirty="0">
                <a:solidFill>
                  <a:schemeClr val="bg1"/>
                </a:solidFill>
              </a:rPr>
              <a:t>such were some of you. But you were washed, but you were sanctified, but you were justified in the name of the Lord Jesus and by the Spirit of our God</a:t>
            </a:r>
            <a:r>
              <a:rPr lang="en-US" sz="3800" i="1" dirty="0" smtClean="0">
                <a:solidFill>
                  <a:schemeClr val="bg1"/>
                </a:solidFill>
              </a:rPr>
              <a:t>.”</a:t>
            </a:r>
            <a:endParaRPr lang="en-US" sz="3800" i="1" dirty="0">
              <a:solidFill>
                <a:schemeClr val="bg1"/>
              </a:solidFill>
            </a:endParaRPr>
          </a:p>
        </p:txBody>
      </p:sp>
      <p:sp>
        <p:nvSpPr>
          <p:cNvPr id="4" name="Rectangle 3"/>
          <p:cNvSpPr/>
          <p:nvPr/>
        </p:nvSpPr>
        <p:spPr>
          <a:xfrm>
            <a:off x="-152400" y="190500"/>
            <a:ext cx="9144000" cy="1138773"/>
          </a:xfrm>
          <a:prstGeom prst="rect">
            <a:avLst/>
          </a:prstGeom>
          <a:noFill/>
        </p:spPr>
        <p:txBody>
          <a:bodyPr>
            <a:spAutoFit/>
          </a:bodyPr>
          <a:lstStyle/>
          <a:p>
            <a:pPr algn="ctr" fontAlgn="auto">
              <a:spcBef>
                <a:spcPts val="0"/>
              </a:spcBef>
              <a:spcAft>
                <a:spcPts val="0"/>
              </a:spcAft>
              <a:defRPr/>
            </a:pPr>
            <a:r>
              <a:rPr lang="en-US" sz="6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Cor. 6:11</a:t>
            </a:r>
            <a:endParaRPr lang="en-US" sz="6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029275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952500"/>
            <a:ext cx="5410200" cy="4343400"/>
          </a:xfrm>
        </p:spPr>
        <p:txBody>
          <a:bodyPr>
            <a:noAutofit/>
          </a:bodyPr>
          <a:lstStyle/>
          <a:p>
            <a:pPr marL="0" indent="0" algn="ctr">
              <a:buNone/>
            </a:pPr>
            <a:r>
              <a:rPr lang="en-US" i="1" dirty="0" smtClean="0">
                <a:solidFill>
                  <a:schemeClr val="bg1"/>
                </a:solidFill>
              </a:rPr>
              <a:t>“For </a:t>
            </a:r>
            <a:r>
              <a:rPr lang="en-US" i="1" dirty="0">
                <a:solidFill>
                  <a:schemeClr val="bg1"/>
                </a:solidFill>
              </a:rPr>
              <a:t>we have spent enough of our past </a:t>
            </a:r>
            <a:r>
              <a:rPr lang="en-US" i="1" dirty="0" smtClean="0">
                <a:solidFill>
                  <a:schemeClr val="bg1"/>
                </a:solidFill>
              </a:rPr>
              <a:t>lifetime </a:t>
            </a:r>
            <a:r>
              <a:rPr lang="en-US" i="1" dirty="0">
                <a:solidFill>
                  <a:schemeClr val="bg1"/>
                </a:solidFill>
              </a:rPr>
              <a:t>in doing the will of the Gentiles—when we walked in lewdness, lusts, drunkenness, revelries, drinking parties, and abominable idolatries. 4 In regard to these, they think it strange that you do not run with them in the same flood of dissipation, speaking evil of you</a:t>
            </a:r>
            <a:r>
              <a:rPr lang="en-US" i="1" dirty="0" smtClean="0">
                <a:solidFill>
                  <a:schemeClr val="bg1"/>
                </a:solidFill>
              </a:rPr>
              <a:t>.”</a:t>
            </a:r>
            <a:endParaRPr lang="en-US"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Peter 4:3,4</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552018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952500"/>
            <a:ext cx="5181600" cy="3886200"/>
          </a:xfrm>
        </p:spPr>
        <p:txBody>
          <a:bodyPr>
            <a:noAutofit/>
          </a:bodyPr>
          <a:lstStyle/>
          <a:p>
            <a:pPr marL="0" indent="0" algn="ctr">
              <a:buNone/>
            </a:pPr>
            <a:r>
              <a:rPr lang="en-US" sz="3400" i="1" dirty="0">
                <a:solidFill>
                  <a:schemeClr val="bg1"/>
                </a:solidFill>
              </a:rPr>
              <a:t> </a:t>
            </a:r>
            <a:r>
              <a:rPr lang="en-US" sz="3400" i="1" dirty="0" smtClean="0">
                <a:solidFill>
                  <a:schemeClr val="bg1"/>
                </a:solidFill>
              </a:rPr>
              <a:t>“to </a:t>
            </a:r>
            <a:r>
              <a:rPr lang="en-US" sz="3400" i="1" dirty="0">
                <a:solidFill>
                  <a:schemeClr val="bg1"/>
                </a:solidFill>
              </a:rPr>
              <a:t>open their eyes, in order to turn them from darkness to light, and from the power of Satan to God, that they may receive forgiveness of sins and an inheritance among those who are sanctified by faith in Me.’</a:t>
            </a:r>
          </a:p>
        </p:txBody>
      </p:sp>
      <p:sp>
        <p:nvSpPr>
          <p:cNvPr id="4" name="Rectangle 3"/>
          <p:cNvSpPr/>
          <p:nvPr/>
        </p:nvSpPr>
        <p:spPr>
          <a:xfrm>
            <a:off x="-152400" y="190500"/>
            <a:ext cx="9144000" cy="1138773"/>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Acts 26:18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960195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342900"/>
            <a:ext cx="5029200" cy="5105400"/>
          </a:xfrm>
        </p:spPr>
        <p:txBody>
          <a:bodyPr>
            <a:normAutofit/>
          </a:bodyPr>
          <a:lstStyle/>
          <a:p>
            <a:r>
              <a:rPr lang="en-US" sz="3400" i="1" dirty="0">
                <a:solidFill>
                  <a:schemeClr val="bg1"/>
                </a:solidFill>
              </a:rPr>
              <a:t>“Downtrodden - “to smite through, shatter, broken by calamity, literally, broken in pieces”</a:t>
            </a:r>
            <a:endParaRPr lang="en-US" sz="3400" i="1" dirty="0" smtClean="0">
              <a:solidFill>
                <a:schemeClr val="bg1"/>
              </a:solidFill>
            </a:endParaRPr>
          </a:p>
          <a:p>
            <a:pPr lvl="1"/>
            <a:r>
              <a:rPr lang="en-US" sz="3200" i="1" dirty="0" smtClean="0">
                <a:solidFill>
                  <a:schemeClr val="bg1"/>
                </a:solidFill>
              </a:rPr>
              <a:t>“Come </a:t>
            </a:r>
            <a:r>
              <a:rPr lang="en-US" sz="3200" i="1" dirty="0">
                <a:solidFill>
                  <a:schemeClr val="bg1"/>
                </a:solidFill>
              </a:rPr>
              <a:t>to Me, all you who labor and are heavy laden, and I will give you rest</a:t>
            </a:r>
            <a:r>
              <a:rPr lang="en-US" sz="3200" i="1" dirty="0" smtClean="0">
                <a:solidFill>
                  <a:schemeClr val="bg1"/>
                </a:solidFill>
              </a:rPr>
              <a:t>.” – Matt. 11:28</a:t>
            </a:r>
            <a:endParaRPr lang="en-US" sz="3200" dirty="0">
              <a:solidFill>
                <a:schemeClr val="bg1"/>
              </a:solidFill>
            </a:endParaRPr>
          </a:p>
        </p:txBody>
      </p:sp>
    </p:spTree>
    <p:extLst>
      <p:ext uri="{BB962C8B-B14F-4D97-AF65-F5344CB8AC3E}">
        <p14:creationId xmlns:p14="http://schemas.microsoft.com/office/powerpoint/2010/main" val="5028730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139906" cy="5029199"/>
          </a:xfrm>
        </p:spPr>
        <p:txBody>
          <a:bodyPr>
            <a:normAutofit fontScale="92500" lnSpcReduction="10000"/>
          </a:bodyPr>
          <a:lstStyle/>
          <a:p>
            <a:pPr marL="0" indent="0">
              <a:buNone/>
            </a:pPr>
            <a:r>
              <a:rPr lang="en-US" i="1" dirty="0">
                <a:solidFill>
                  <a:schemeClr val="bg1"/>
                </a:solidFill>
              </a:rPr>
              <a:t>“Such a radical, </a:t>
            </a:r>
            <a:r>
              <a:rPr lang="en-US" i="1" dirty="0" smtClean="0">
                <a:solidFill>
                  <a:schemeClr val="bg1"/>
                </a:solidFill>
              </a:rPr>
              <a:t>divinely enabled </a:t>
            </a:r>
            <a:r>
              <a:rPr lang="en-US" i="1" dirty="0">
                <a:solidFill>
                  <a:schemeClr val="bg1"/>
                </a:solidFill>
              </a:rPr>
              <a:t>freedom from possessions and a restructuring of social arrangements cannot help but bring celebration.  When the poor receive the good news, when the captives are released, when the blind receive their sight, when the oppressed are liberated, who can without the shout of jubilee?” (p. 190). </a:t>
            </a:r>
            <a:endParaRPr lang="en-US" dirty="0">
              <a:solidFill>
                <a:schemeClr val="bg1"/>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1719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“What Occurred </a:t>
            </a: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at</a:t>
            </a: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 </a:t>
            </a: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our </a:t>
            </a: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Conversion”</a:t>
            </a:r>
            <a:endParaRPr lang="en-US" sz="8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07103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90500"/>
            <a:ext cx="5181600" cy="5029200"/>
          </a:xfrm>
        </p:spPr>
        <p:txBody>
          <a:bodyPr>
            <a:normAutofit fontScale="70000" lnSpcReduction="20000"/>
          </a:bodyPr>
          <a:lstStyle/>
          <a:p>
            <a:pPr marL="0" indent="0" algn="ctr">
              <a:buNone/>
            </a:pPr>
            <a:r>
              <a:rPr lang="en-US" sz="4600" dirty="0">
                <a:solidFill>
                  <a:schemeClr val="bg1"/>
                </a:solidFill>
              </a:rPr>
              <a:t>Isaiah 53</a:t>
            </a:r>
          </a:p>
          <a:p>
            <a:pPr marL="0" indent="0">
              <a:buNone/>
            </a:pPr>
            <a:r>
              <a:rPr lang="en-US" sz="3700" i="1" dirty="0">
                <a:solidFill>
                  <a:schemeClr val="bg1"/>
                </a:solidFill>
              </a:rPr>
              <a:t>4 Surely He has borne our </a:t>
            </a:r>
            <a:r>
              <a:rPr lang="en-US" sz="3700" i="1" dirty="0" err="1">
                <a:solidFill>
                  <a:schemeClr val="bg1"/>
                </a:solidFill>
              </a:rPr>
              <a:t>griefs</a:t>
            </a:r>
            <a:r>
              <a:rPr lang="en-US" sz="3700" i="1" dirty="0">
                <a:solidFill>
                  <a:schemeClr val="bg1"/>
                </a:solidFill>
              </a:rPr>
              <a:t>  </a:t>
            </a:r>
            <a:r>
              <a:rPr lang="en-US" sz="3700" i="1" dirty="0" smtClean="0">
                <a:solidFill>
                  <a:schemeClr val="bg1"/>
                </a:solidFill>
              </a:rPr>
              <a:t>And </a:t>
            </a:r>
            <a:r>
              <a:rPr lang="en-US" sz="3700" i="1" dirty="0">
                <a:solidFill>
                  <a:schemeClr val="bg1"/>
                </a:solidFill>
              </a:rPr>
              <a:t>carried our sorrows; Yet we esteemed Him </a:t>
            </a:r>
            <a:r>
              <a:rPr lang="en-US" sz="3700" i="1" dirty="0" smtClean="0">
                <a:solidFill>
                  <a:schemeClr val="bg1"/>
                </a:solidFill>
              </a:rPr>
              <a:t>stricken, Smitten </a:t>
            </a:r>
            <a:r>
              <a:rPr lang="en-US" sz="3700" i="1" dirty="0">
                <a:solidFill>
                  <a:schemeClr val="bg1"/>
                </a:solidFill>
              </a:rPr>
              <a:t>by God, </a:t>
            </a:r>
            <a:r>
              <a:rPr lang="en-US" sz="3700" i="1" dirty="0" smtClean="0">
                <a:solidFill>
                  <a:schemeClr val="bg1"/>
                </a:solidFill>
              </a:rPr>
              <a:t>and afflicted</a:t>
            </a:r>
            <a:r>
              <a:rPr lang="en-US" sz="3700" i="1" dirty="0">
                <a:solidFill>
                  <a:schemeClr val="bg1"/>
                </a:solidFill>
              </a:rPr>
              <a:t>. </a:t>
            </a:r>
          </a:p>
          <a:p>
            <a:pPr marL="0" indent="0">
              <a:buNone/>
            </a:pPr>
            <a:r>
              <a:rPr lang="en-US" sz="3700" i="1" dirty="0">
                <a:solidFill>
                  <a:schemeClr val="bg1"/>
                </a:solidFill>
              </a:rPr>
              <a:t>5 But He was wounded for our transgressions, He was bruised for our iniquities;  The chastisement for our peace was upon Him,  And by His stripes we are healed. </a:t>
            </a:r>
          </a:p>
          <a:p>
            <a:pPr marL="0" indent="0">
              <a:buNone/>
            </a:pPr>
            <a:r>
              <a:rPr lang="en-US" sz="3700" i="1" dirty="0">
                <a:solidFill>
                  <a:schemeClr val="bg1"/>
                </a:solidFill>
              </a:rPr>
              <a:t> 6 All we like sheep have gone astray; We have turned, every one, to his own way;  And the LORD has laid on Him the iniquity of us all</a:t>
            </a:r>
            <a:r>
              <a:rPr lang="en-US" sz="3700" i="1" dirty="0" smtClean="0">
                <a:solidFill>
                  <a:schemeClr val="bg1"/>
                </a:solidFill>
              </a:rPr>
              <a:t>.</a:t>
            </a:r>
            <a:endParaRPr lang="en-US" sz="3700" i="1" dirty="0">
              <a:solidFill>
                <a:schemeClr val="bg1"/>
              </a:solidFill>
            </a:endParaRPr>
          </a:p>
        </p:txBody>
      </p:sp>
    </p:spTree>
    <p:extLst>
      <p:ext uri="{BB962C8B-B14F-4D97-AF65-F5344CB8AC3E}">
        <p14:creationId xmlns:p14="http://schemas.microsoft.com/office/powerpoint/2010/main" val="33970070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4800" i="1" dirty="0">
                <a:solidFill>
                  <a:schemeClr val="bg1"/>
                </a:solidFill>
              </a:rPr>
              <a:t>“but went on his way rejoicing” </a:t>
            </a: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Acts 8:39</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053041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4800" i="1" dirty="0">
                <a:solidFill>
                  <a:schemeClr val="bg1"/>
                </a:solidFill>
              </a:rPr>
              <a:t>“and there was much rejoicing in that city” </a:t>
            </a: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Acts 8:8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1618105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4800" i="1" dirty="0">
                <a:solidFill>
                  <a:schemeClr val="bg1"/>
                </a:solidFill>
              </a:rPr>
              <a:t>“And he brought them into his house and set food before them, and rejoiced greatly” </a:t>
            </a: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Acts 16:34</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921548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028700"/>
            <a:ext cx="5410200" cy="3962400"/>
          </a:xfrm>
        </p:spPr>
        <p:txBody>
          <a:bodyPr>
            <a:noAutofit/>
          </a:bodyPr>
          <a:lstStyle/>
          <a:p>
            <a:pPr marL="0" indent="0" algn="ctr">
              <a:buNone/>
            </a:pPr>
            <a:r>
              <a:rPr lang="en-US" sz="3400" i="1" dirty="0" smtClean="0">
                <a:solidFill>
                  <a:schemeClr val="bg1"/>
                </a:solidFill>
              </a:rPr>
              <a:t>“for </a:t>
            </a:r>
            <a:r>
              <a:rPr lang="en-US" sz="3400" i="1" dirty="0">
                <a:solidFill>
                  <a:schemeClr val="bg1"/>
                </a:solidFill>
              </a:rPr>
              <a:t>you had compassion on </a:t>
            </a:r>
            <a:r>
              <a:rPr lang="en-US" sz="3400" i="1" dirty="0" smtClean="0">
                <a:solidFill>
                  <a:schemeClr val="bg1"/>
                </a:solidFill>
              </a:rPr>
              <a:t>me in </a:t>
            </a:r>
            <a:r>
              <a:rPr lang="en-US" sz="3400" i="1" dirty="0">
                <a:solidFill>
                  <a:schemeClr val="bg1"/>
                </a:solidFill>
              </a:rPr>
              <a:t>my chains, and joyfully accepted the plundering of your goods, knowing that  </a:t>
            </a:r>
            <a:r>
              <a:rPr lang="en-US" sz="3400" i="1" dirty="0" smtClean="0">
                <a:solidFill>
                  <a:schemeClr val="bg1"/>
                </a:solidFill>
              </a:rPr>
              <a:t>you </a:t>
            </a:r>
            <a:r>
              <a:rPr lang="en-US" sz="3400" i="1" dirty="0">
                <a:solidFill>
                  <a:schemeClr val="bg1"/>
                </a:solidFill>
              </a:rPr>
              <a:t>have a better and an enduring possession for yourselves in </a:t>
            </a:r>
            <a:r>
              <a:rPr lang="en-US" sz="3400" i="1" dirty="0" smtClean="0">
                <a:solidFill>
                  <a:schemeClr val="bg1"/>
                </a:solidFill>
              </a:rPr>
              <a:t>heaven”</a:t>
            </a:r>
            <a:endParaRPr lang="en-US" sz="34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10:34</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696284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42900"/>
            <a:ext cx="5181600" cy="4876800"/>
          </a:xfrm>
        </p:spPr>
        <p:txBody>
          <a:bodyPr>
            <a:normAutofit fontScale="92500"/>
          </a:bodyPr>
          <a:lstStyle/>
          <a:p>
            <a:r>
              <a:rPr lang="en-US" sz="3500" i="1" dirty="0">
                <a:solidFill>
                  <a:schemeClr val="bg1"/>
                </a:solidFill>
              </a:rPr>
              <a:t>During the year of Jubilee in the Old Testament, property came back to the original owners or family members (Leviticus 25:13,41).  </a:t>
            </a:r>
            <a:endParaRPr lang="en-US" sz="3500" i="1" dirty="0" smtClean="0">
              <a:solidFill>
                <a:schemeClr val="bg1"/>
              </a:solidFill>
            </a:endParaRPr>
          </a:p>
          <a:p>
            <a:r>
              <a:rPr lang="en-US" sz="3500" i="1" dirty="0" smtClean="0">
                <a:solidFill>
                  <a:schemeClr val="bg1"/>
                </a:solidFill>
              </a:rPr>
              <a:t>Slaves </a:t>
            </a:r>
            <a:r>
              <a:rPr lang="en-US" sz="3500" i="1" dirty="0">
                <a:solidFill>
                  <a:schemeClr val="bg1"/>
                </a:solidFill>
              </a:rPr>
              <a:t>were set free (25:40).  </a:t>
            </a:r>
            <a:endParaRPr lang="en-US" sz="3500" i="1" dirty="0" smtClean="0">
              <a:solidFill>
                <a:schemeClr val="bg1"/>
              </a:solidFill>
            </a:endParaRPr>
          </a:p>
          <a:p>
            <a:r>
              <a:rPr lang="en-US" sz="3500" i="1" dirty="0" smtClean="0">
                <a:solidFill>
                  <a:schemeClr val="bg1"/>
                </a:solidFill>
              </a:rPr>
              <a:t>Crops </a:t>
            </a:r>
            <a:r>
              <a:rPr lang="en-US" sz="3500" i="1" dirty="0">
                <a:solidFill>
                  <a:schemeClr val="bg1"/>
                </a:solidFill>
              </a:rPr>
              <a:t>were not to be sown; rather, the people were to live off the </a:t>
            </a:r>
            <a:r>
              <a:rPr lang="en-US" sz="3500" i="1" dirty="0" smtClean="0">
                <a:solidFill>
                  <a:schemeClr val="bg1"/>
                </a:solidFill>
              </a:rPr>
              <a:t>land (</a:t>
            </a:r>
            <a:r>
              <a:rPr lang="en-US" sz="3500" i="1" dirty="0">
                <a:solidFill>
                  <a:schemeClr val="bg1"/>
                </a:solidFill>
              </a:rPr>
              <a:t>25:12). </a:t>
            </a:r>
          </a:p>
        </p:txBody>
      </p:sp>
    </p:spTree>
    <p:extLst>
      <p:ext uri="{BB962C8B-B14F-4D97-AF65-F5344CB8AC3E}">
        <p14:creationId xmlns:p14="http://schemas.microsoft.com/office/powerpoint/2010/main" val="23656055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42900"/>
            <a:ext cx="5334000" cy="5105400"/>
          </a:xfrm>
        </p:spPr>
        <p:txBody>
          <a:bodyPr>
            <a:noAutofit/>
          </a:bodyPr>
          <a:lstStyle/>
          <a:p>
            <a:r>
              <a:rPr lang="en-US" sz="3000" i="1" dirty="0">
                <a:solidFill>
                  <a:schemeClr val="bg1"/>
                </a:solidFill>
              </a:rPr>
              <a:t>It was a time for many people to start over again, the economic playing field was somewhat leveled, and people were given a new start.  </a:t>
            </a:r>
            <a:endParaRPr lang="en-US" sz="3000" i="1" dirty="0" smtClean="0">
              <a:solidFill>
                <a:schemeClr val="bg1"/>
              </a:solidFill>
            </a:endParaRPr>
          </a:p>
          <a:p>
            <a:r>
              <a:rPr lang="en-US" sz="3000" i="1" dirty="0" smtClean="0">
                <a:solidFill>
                  <a:schemeClr val="bg1"/>
                </a:solidFill>
              </a:rPr>
              <a:t>How </a:t>
            </a:r>
            <a:r>
              <a:rPr lang="en-US" sz="3000" i="1" dirty="0">
                <a:solidFill>
                  <a:schemeClr val="bg1"/>
                </a:solidFill>
              </a:rPr>
              <a:t>much more, when we became Christians we were given a chance to start over, we were born again (John 3:5). </a:t>
            </a:r>
          </a:p>
        </p:txBody>
      </p:sp>
    </p:spTree>
    <p:extLst>
      <p:ext uri="{BB962C8B-B14F-4D97-AF65-F5344CB8AC3E}">
        <p14:creationId xmlns:p14="http://schemas.microsoft.com/office/powerpoint/2010/main" val="21540329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104900"/>
            <a:ext cx="5562600" cy="3810000"/>
          </a:xfrm>
        </p:spPr>
        <p:txBody>
          <a:bodyPr>
            <a:noAutofit/>
          </a:bodyPr>
          <a:lstStyle/>
          <a:p>
            <a:pPr marL="0" indent="0" algn="ctr">
              <a:buNone/>
            </a:pPr>
            <a:r>
              <a:rPr lang="en-US" sz="3750" i="1" dirty="0" smtClean="0">
                <a:solidFill>
                  <a:schemeClr val="bg1"/>
                </a:solidFill>
              </a:rPr>
              <a:t>“Now </a:t>
            </a:r>
            <a:r>
              <a:rPr lang="en-US" sz="3750" i="1" dirty="0">
                <a:solidFill>
                  <a:schemeClr val="bg1"/>
                </a:solidFill>
              </a:rPr>
              <a:t>when they heard this, they were cut to the heart, and said to Peter and the rest of the apostles, “Men and brethren, what shall we do?”</a:t>
            </a: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Acts 2:37</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8533610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19100"/>
            <a:ext cx="9144000" cy="2308324"/>
          </a:xfrm>
          <a:prstGeom prst="rect">
            <a:avLst/>
          </a:prstGeom>
          <a:noFill/>
        </p:spPr>
        <p:txBody>
          <a:bodyPr>
            <a:spAutoFit/>
          </a:bodyPr>
          <a:lstStyle/>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Joy of the Lord </a:t>
            </a:r>
          </a:p>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is Our Strength!”</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43223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952500"/>
            <a:ext cx="5257800" cy="3962400"/>
          </a:xfrm>
        </p:spPr>
        <p:txBody>
          <a:bodyPr>
            <a:noAutofit/>
          </a:bodyPr>
          <a:lstStyle/>
          <a:p>
            <a:pPr marL="0" indent="0" algn="ctr">
              <a:buNone/>
            </a:pPr>
            <a:r>
              <a:rPr lang="en-US" sz="3400" i="1" dirty="0">
                <a:solidFill>
                  <a:schemeClr val="bg1"/>
                </a:solidFill>
              </a:rPr>
              <a:t>Then he said to them, “Go your way, eat the fat, drink the sweet, and send portions to those for whom nothing is prepared; for this day is holy to our Lord. Do not sorrow, for the joy of the Lord is your strength.”</a:t>
            </a:r>
          </a:p>
        </p:txBody>
      </p:sp>
      <p:sp>
        <p:nvSpPr>
          <p:cNvPr id="4" name="Rectangle 3"/>
          <p:cNvSpPr/>
          <p:nvPr/>
        </p:nvSpPr>
        <p:spPr>
          <a:xfrm>
            <a:off x="-152400" y="19050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Nehemiah 8:10</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1381787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2800" i="1" dirty="0">
                <a:solidFill>
                  <a:schemeClr val="bg1"/>
                </a:solidFill>
              </a:rPr>
              <a:t>“We may be able to begin tennis instruction or piano lessons by dint of will, but we will not keep at them for long without joy.  In fact, the only reason we can begin is because we know that joy is the end result.  That is what sustains all novices; they know there is a sense of pleasure, enjoyment, and joy in mastery.  Joy is part of the fruit of the Spirit (Galatians 5:22</a:t>
            </a:r>
            <a:r>
              <a:rPr lang="en-US" sz="2800" i="1" dirty="0" smtClean="0">
                <a:solidFill>
                  <a:schemeClr val="bg1"/>
                </a:solidFill>
              </a:rPr>
              <a:t>)..</a:t>
            </a:r>
            <a:r>
              <a:rPr lang="en-US" sz="2800" i="1" dirty="0">
                <a:solidFill>
                  <a:schemeClr val="bg1"/>
                </a:solidFill>
              </a:rPr>
              <a:t>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5346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90500"/>
            <a:ext cx="5334000" cy="5334000"/>
          </a:xfrm>
        </p:spPr>
        <p:txBody>
          <a:bodyPr>
            <a:normAutofit fontScale="40000" lnSpcReduction="20000"/>
          </a:bodyPr>
          <a:lstStyle/>
          <a:p>
            <a:pPr marL="0" indent="0" algn="ctr">
              <a:buNone/>
            </a:pPr>
            <a:r>
              <a:rPr lang="en-US" sz="7000" dirty="0">
                <a:solidFill>
                  <a:schemeClr val="bg1"/>
                </a:solidFill>
              </a:rPr>
              <a:t>1 Corinthians 11</a:t>
            </a:r>
          </a:p>
          <a:p>
            <a:pPr marL="0" indent="0">
              <a:buNone/>
            </a:pPr>
            <a:r>
              <a:rPr lang="en-US" sz="5800" i="1" dirty="0">
                <a:solidFill>
                  <a:schemeClr val="bg1"/>
                </a:solidFill>
              </a:rPr>
              <a:t>23 For I received from the Lord that </a:t>
            </a:r>
            <a:r>
              <a:rPr lang="en-US" sz="5800" i="1" dirty="0" smtClean="0">
                <a:solidFill>
                  <a:schemeClr val="bg1"/>
                </a:solidFill>
              </a:rPr>
              <a:t>which   </a:t>
            </a:r>
            <a:r>
              <a:rPr lang="en-US" sz="5800" i="1" dirty="0">
                <a:solidFill>
                  <a:schemeClr val="bg1"/>
                </a:solidFill>
              </a:rPr>
              <a:t>I also delivered to you: that the Lord Jesus on the same night in which He was betrayed took bread; </a:t>
            </a:r>
            <a:endParaRPr lang="en-US" sz="5800" i="1" dirty="0" smtClean="0">
              <a:solidFill>
                <a:schemeClr val="bg1"/>
              </a:solidFill>
            </a:endParaRPr>
          </a:p>
          <a:p>
            <a:pPr marL="0" indent="0">
              <a:buNone/>
            </a:pPr>
            <a:r>
              <a:rPr lang="en-US" sz="5800" i="1" dirty="0" smtClean="0">
                <a:solidFill>
                  <a:schemeClr val="bg1"/>
                </a:solidFill>
              </a:rPr>
              <a:t>24 </a:t>
            </a:r>
            <a:r>
              <a:rPr lang="en-US" sz="5800" i="1" dirty="0">
                <a:solidFill>
                  <a:schemeClr val="bg1"/>
                </a:solidFill>
              </a:rPr>
              <a:t>and when He had given thanks, He broke it and said, “Take, eat, this is My body which is broken for you; do this in remembrance of Me.” </a:t>
            </a:r>
            <a:endParaRPr lang="en-US" sz="5800" i="1" dirty="0" smtClean="0">
              <a:solidFill>
                <a:schemeClr val="bg1"/>
              </a:solidFill>
            </a:endParaRPr>
          </a:p>
          <a:p>
            <a:pPr marL="0" indent="0">
              <a:buNone/>
            </a:pPr>
            <a:r>
              <a:rPr lang="en-US" sz="5800" i="1" dirty="0" smtClean="0">
                <a:solidFill>
                  <a:schemeClr val="bg1"/>
                </a:solidFill>
              </a:rPr>
              <a:t>25 </a:t>
            </a:r>
            <a:r>
              <a:rPr lang="en-US" sz="5800" i="1" dirty="0">
                <a:solidFill>
                  <a:schemeClr val="bg1"/>
                </a:solidFill>
              </a:rPr>
              <a:t>In the same manner He also took the cup after supper, saying, “This cup is the new covenant in My blood. This do, as often as you drink it, in remembrance of Me.” </a:t>
            </a:r>
            <a:r>
              <a:rPr lang="en-US" sz="5800" i="1" dirty="0" smtClean="0">
                <a:solidFill>
                  <a:schemeClr val="bg1"/>
                </a:solidFill>
              </a:rPr>
              <a:t>26 </a:t>
            </a:r>
            <a:r>
              <a:rPr lang="en-US" sz="5800" i="1" dirty="0">
                <a:solidFill>
                  <a:schemeClr val="bg1"/>
                </a:solidFill>
              </a:rPr>
              <a:t>For as often as you eat this bread and drink this cup, you proclaim the Lord’s death till He comes.</a:t>
            </a:r>
          </a:p>
        </p:txBody>
      </p:sp>
    </p:spTree>
    <p:extLst>
      <p:ext uri="{BB962C8B-B14F-4D97-AF65-F5344CB8AC3E}">
        <p14:creationId xmlns:p14="http://schemas.microsoft.com/office/powerpoint/2010/main" val="27532935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i="1" dirty="0" smtClean="0">
                <a:solidFill>
                  <a:schemeClr val="bg1"/>
                </a:solidFill>
              </a:rPr>
              <a:t>“Often </a:t>
            </a:r>
            <a:r>
              <a:rPr lang="en-US" i="1" dirty="0">
                <a:solidFill>
                  <a:schemeClr val="bg1"/>
                </a:solidFill>
              </a:rPr>
              <a:t>I am inclined to think that joy is motor, the thing that keeps everything </a:t>
            </a:r>
            <a:r>
              <a:rPr lang="en-US" i="1" dirty="0" smtClean="0">
                <a:solidFill>
                  <a:schemeClr val="bg1"/>
                </a:solidFill>
              </a:rPr>
              <a:t>else going</a:t>
            </a:r>
            <a:r>
              <a:rPr lang="en-US" i="1" dirty="0">
                <a:solidFill>
                  <a:schemeClr val="bg1"/>
                </a:solidFill>
              </a:rPr>
              <a:t>.  Joy produces energy (motivation).  Joy makes us strong” (Foster p. 191).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52136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334000" cy="5180882"/>
          </a:xfrm>
        </p:spPr>
        <p:txBody>
          <a:bodyPr>
            <a:noAutofit/>
          </a:bodyPr>
          <a:lstStyle/>
          <a:p>
            <a:r>
              <a:rPr lang="en-US" sz="3200" i="1" dirty="0">
                <a:solidFill>
                  <a:schemeClr val="bg1"/>
                </a:solidFill>
              </a:rPr>
              <a:t>Without a sense of joy and celebration, we will eventually </a:t>
            </a:r>
            <a:r>
              <a:rPr lang="en-US" sz="3200" i="1" dirty="0" smtClean="0">
                <a:solidFill>
                  <a:schemeClr val="bg1"/>
                </a:solidFill>
              </a:rPr>
              <a:t>abandon…</a:t>
            </a:r>
          </a:p>
          <a:p>
            <a:pPr lvl="1"/>
            <a:r>
              <a:rPr lang="en-US" sz="3200" i="1" dirty="0" smtClean="0">
                <a:solidFill>
                  <a:schemeClr val="bg1"/>
                </a:solidFill>
              </a:rPr>
              <a:t>prayer</a:t>
            </a:r>
            <a:r>
              <a:rPr lang="en-US" sz="3200" i="1" dirty="0">
                <a:solidFill>
                  <a:schemeClr val="bg1"/>
                </a:solidFill>
              </a:rPr>
              <a:t>, bible study, worship, and every other spiritual discipline.  </a:t>
            </a:r>
            <a:endParaRPr lang="en-US" sz="3200" i="1" dirty="0" smtClean="0">
              <a:solidFill>
                <a:schemeClr val="bg1"/>
              </a:solidFill>
            </a:endParaRPr>
          </a:p>
          <a:p>
            <a:r>
              <a:rPr lang="en-US" sz="3200" i="1" dirty="0" smtClean="0">
                <a:solidFill>
                  <a:schemeClr val="bg1"/>
                </a:solidFill>
              </a:rPr>
              <a:t>People </a:t>
            </a:r>
            <a:r>
              <a:rPr lang="en-US" sz="3200" i="1" dirty="0">
                <a:solidFill>
                  <a:schemeClr val="bg1"/>
                </a:solidFill>
              </a:rPr>
              <a:t>leave God when they no longer derive any sense of joy in their relationship with Him. </a:t>
            </a:r>
          </a:p>
        </p:txBody>
      </p:sp>
    </p:spTree>
    <p:extLst>
      <p:ext uri="{BB962C8B-B14F-4D97-AF65-F5344CB8AC3E}">
        <p14:creationId xmlns:p14="http://schemas.microsoft.com/office/powerpoint/2010/main" val="3015258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4038600"/>
          </a:xfrm>
        </p:spPr>
        <p:txBody>
          <a:bodyPr>
            <a:noAutofit/>
          </a:bodyPr>
          <a:lstStyle/>
          <a:p>
            <a:pPr marL="0" indent="0" algn="ctr">
              <a:buNone/>
            </a:pPr>
            <a:r>
              <a:rPr lang="en-US" sz="4000" i="1" dirty="0">
                <a:solidFill>
                  <a:schemeClr val="bg1"/>
                </a:solidFill>
              </a:rPr>
              <a:t>“fixing our eyes on Jesus, the author and </a:t>
            </a:r>
            <a:r>
              <a:rPr lang="en-US" sz="4000" i="1" dirty="0" err="1" smtClean="0">
                <a:solidFill>
                  <a:schemeClr val="bg1"/>
                </a:solidFill>
              </a:rPr>
              <a:t>perfecter</a:t>
            </a:r>
            <a:r>
              <a:rPr lang="en-US" sz="4000" i="1" dirty="0" smtClean="0">
                <a:solidFill>
                  <a:schemeClr val="bg1"/>
                </a:solidFill>
              </a:rPr>
              <a:t> </a:t>
            </a:r>
            <a:r>
              <a:rPr lang="en-US" sz="4000" i="1" dirty="0">
                <a:solidFill>
                  <a:schemeClr val="bg1"/>
                </a:solidFill>
              </a:rPr>
              <a:t>of faith, who for the joy set before Him endured the cross” </a:t>
            </a: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12:2</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605339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00100"/>
            <a:ext cx="9144000" cy="1323439"/>
          </a:xfrm>
          <a:prstGeom prst="rect">
            <a:avLst/>
          </a:prstGeom>
          <a:noFill/>
        </p:spPr>
        <p:txBody>
          <a:bodyPr>
            <a:spAutoFit/>
          </a:bodyPr>
          <a:lstStyle/>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“Joy In Obedience”</a:t>
            </a:r>
            <a:endParaRPr lang="en-US" sz="8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5556320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5400" i="1" dirty="0">
                <a:solidFill>
                  <a:schemeClr val="bg1"/>
                </a:solidFill>
              </a:rPr>
              <a:t>“Blessed are those who hear the word of God, and observe it”</a:t>
            </a: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11:28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197747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257800" cy="5180882"/>
          </a:xfrm>
        </p:spPr>
        <p:txBody>
          <a:bodyPr>
            <a:noAutofit/>
          </a:bodyPr>
          <a:lstStyle/>
          <a:p>
            <a:r>
              <a:rPr lang="en-US" sz="3600" i="1" dirty="0" smtClean="0">
                <a:solidFill>
                  <a:schemeClr val="bg1"/>
                </a:solidFill>
              </a:rPr>
              <a:t>“Blessed</a:t>
            </a:r>
            <a:r>
              <a:rPr lang="en-US" sz="3600" i="1" dirty="0">
                <a:solidFill>
                  <a:schemeClr val="bg1"/>
                </a:solidFill>
              </a:rPr>
              <a:t>” can equally mean fortunate, well off, or, “O the happiness of the man”.  </a:t>
            </a:r>
          </a:p>
          <a:p>
            <a:pPr lvl="1"/>
            <a:r>
              <a:rPr lang="en-US" sz="3400" i="1" dirty="0" smtClean="0">
                <a:solidFill>
                  <a:schemeClr val="bg1"/>
                </a:solidFill>
              </a:rPr>
              <a:t>We </a:t>
            </a:r>
            <a:r>
              <a:rPr lang="en-US" sz="3400" i="1" dirty="0">
                <a:solidFill>
                  <a:schemeClr val="bg1"/>
                </a:solidFill>
              </a:rPr>
              <a:t>find the same connection between “blessed” or “happy” </a:t>
            </a:r>
            <a:r>
              <a:rPr lang="en-US" sz="3400" i="1" dirty="0" smtClean="0">
                <a:solidFill>
                  <a:schemeClr val="bg1"/>
                </a:solidFill>
              </a:rPr>
              <a:t>and serving </a:t>
            </a:r>
            <a:r>
              <a:rPr lang="en-US" sz="3400" i="1" dirty="0">
                <a:solidFill>
                  <a:schemeClr val="bg1"/>
                </a:solidFill>
              </a:rPr>
              <a:t>God in </a:t>
            </a:r>
            <a:r>
              <a:rPr lang="en-US" sz="3400" i="1" dirty="0" smtClean="0">
                <a:solidFill>
                  <a:schemeClr val="bg1"/>
                </a:solidFill>
              </a:rPr>
              <a:t>Matt. </a:t>
            </a:r>
            <a:r>
              <a:rPr lang="en-US" sz="3400" i="1" dirty="0">
                <a:solidFill>
                  <a:schemeClr val="bg1"/>
                </a:solidFill>
              </a:rPr>
              <a:t>5:3-11.</a:t>
            </a:r>
            <a:endParaRPr lang="en-US" sz="3400" i="1" dirty="0" smtClean="0">
              <a:solidFill>
                <a:schemeClr val="bg1"/>
              </a:solidFill>
            </a:endParaRPr>
          </a:p>
        </p:txBody>
      </p:sp>
    </p:spTree>
    <p:extLst>
      <p:ext uri="{BB962C8B-B14F-4D97-AF65-F5344CB8AC3E}">
        <p14:creationId xmlns:p14="http://schemas.microsoft.com/office/powerpoint/2010/main" val="31244308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i="1" dirty="0">
                <a:solidFill>
                  <a:schemeClr val="bg1"/>
                </a:solidFill>
              </a:rPr>
              <a:t>“For example, some people live in such a way that it is impossible to have any kind of happiness in their home, but then they go to church and sing songs and pray hoping that God will somehow give them an infusion of joy to make it through the </a:t>
            </a:r>
            <a:r>
              <a:rPr lang="en-US" i="1" dirty="0" smtClean="0">
                <a:solidFill>
                  <a:schemeClr val="bg1"/>
                </a:solidFill>
              </a:rPr>
              <a:t>day… </a:t>
            </a:r>
            <a:endParaRPr lang="en-US" i="1" dirty="0">
              <a:solidFill>
                <a:schemeClr val="bg1"/>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1489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14299"/>
            <a:ext cx="5257800" cy="5486399"/>
          </a:xfrm>
        </p:spPr>
        <p:txBody>
          <a:bodyPr>
            <a:noAutofit/>
          </a:bodyPr>
          <a:lstStyle/>
          <a:p>
            <a:pPr marL="0" indent="0">
              <a:buNone/>
            </a:pPr>
            <a:r>
              <a:rPr lang="en-US" sz="3150" i="1" dirty="0" smtClean="0">
                <a:solidFill>
                  <a:schemeClr val="bg1"/>
                </a:solidFill>
              </a:rPr>
              <a:t>“They </a:t>
            </a:r>
            <a:r>
              <a:rPr lang="en-US" sz="3150" i="1" dirty="0">
                <a:solidFill>
                  <a:schemeClr val="bg1"/>
                </a:solidFill>
              </a:rPr>
              <a:t>are looking for some kind of heavenly transfusion that will bypass the misery of their daily lives and give them joy.  But God’s desire is to transform the misery, not bypass it.  God’s normal means of bringing His joy is by redeeming and sanctifying the ordinary junctures of human life</a:t>
            </a:r>
            <a:r>
              <a:rPr lang="en-US" sz="3150" i="1" dirty="0" smtClean="0">
                <a:solidFill>
                  <a:schemeClr val="bg1"/>
                </a:solidFill>
              </a:rPr>
              <a:t>.”</a:t>
            </a:r>
            <a:endParaRPr lang="en-US" sz="3150" i="1" dirty="0">
              <a:solidFill>
                <a:schemeClr val="bg1"/>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9037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i="1" dirty="0" smtClean="0">
                <a:solidFill>
                  <a:schemeClr val="bg1"/>
                </a:solidFill>
              </a:rPr>
              <a:t>“When </a:t>
            </a:r>
            <a:r>
              <a:rPr lang="en-US" i="1" dirty="0">
                <a:solidFill>
                  <a:schemeClr val="bg1"/>
                </a:solidFill>
              </a:rPr>
              <a:t>the members of a family are filled with love and compassion and a spirit of service to one another, that family has reason to celebrate” (Foster pp. 192-193).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2657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4400" i="1" dirty="0">
                <a:solidFill>
                  <a:schemeClr val="bg1"/>
                </a:solidFill>
              </a:rPr>
              <a:t>“The father of the righteous will greatly rejoice, and he who begets a wise son will be glad in him”</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Proverbs 23:24</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7574018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538 - Majesty</a:t>
            </a:r>
            <a:endParaRPr lang="en-US" sz="3000" b="1" dirty="0" smtClean="0">
              <a:solidFill>
                <a:schemeClr val="bg1"/>
              </a:solidFill>
            </a:endParaRPr>
          </a:p>
          <a:p>
            <a:r>
              <a:rPr lang="en-US" sz="3000" b="1" dirty="0" smtClean="0">
                <a:solidFill>
                  <a:schemeClr val="bg1"/>
                </a:solidFill>
              </a:rPr>
              <a:t>S-63 – On Bended Knee</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S-7 – Lamb of God</a:t>
            </a:r>
            <a:endParaRPr lang="en-US" sz="3000" b="1" dirty="0" smtClean="0">
              <a:solidFill>
                <a:schemeClr val="bg1"/>
              </a:solidFill>
            </a:endParaRPr>
          </a:p>
          <a:p>
            <a:r>
              <a:rPr lang="en-US" sz="3000" b="1" dirty="0" smtClean="0">
                <a:solidFill>
                  <a:schemeClr val="bg1"/>
                </a:solidFill>
              </a:rPr>
              <a:t>372 – We Thank Thee, O Father</a:t>
            </a:r>
            <a:endParaRPr lang="en-US" sz="3000" b="1" dirty="0" smtClean="0">
              <a:solidFill>
                <a:schemeClr val="bg1"/>
              </a:solidFill>
            </a:endParaRPr>
          </a:p>
          <a:p>
            <a:r>
              <a:rPr lang="en-US" sz="2900" b="1" dirty="0" smtClean="0">
                <a:solidFill>
                  <a:schemeClr val="bg1"/>
                </a:solidFill>
              </a:rPr>
              <a:t>637 – Wonderful City of God</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297 – Prepare To Meet Thy God</a:t>
            </a:r>
            <a:endParaRPr lang="en-US" sz="3000" b="1" dirty="0" smtClean="0">
              <a:solidFill>
                <a:schemeClr val="bg1"/>
              </a:solidFill>
            </a:endParaRPr>
          </a:p>
          <a:p>
            <a:r>
              <a:rPr lang="en-US" sz="3000" b="1" dirty="0" smtClean="0">
                <a:solidFill>
                  <a:schemeClr val="bg1"/>
                </a:solidFill>
              </a:rPr>
              <a:t>112 – Teach Me Thy Way</a:t>
            </a:r>
            <a:endParaRPr lang="en-US" sz="3000" b="1" dirty="0">
              <a:solidFill>
                <a:schemeClr val="bg1"/>
              </a:solidFill>
            </a:endParaRPr>
          </a:p>
        </p:txBody>
      </p:sp>
    </p:spTree>
    <p:extLst>
      <p:ext uri="{BB962C8B-B14F-4D97-AF65-F5344CB8AC3E}">
        <p14:creationId xmlns:p14="http://schemas.microsoft.com/office/powerpoint/2010/main" val="1289942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i="1" dirty="0">
                <a:solidFill>
                  <a:schemeClr val="bg1"/>
                </a:solidFill>
              </a:rPr>
              <a:t>“There is something sad in people running from church to church trying to get an injection of ‘the joy of the Lord’.  Joy is not found in singing a particular kind of music or in getting in with the right kind of group.  Joy is found in obedience” (p. 193).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4060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952500"/>
            <a:ext cx="5410200" cy="4038600"/>
          </a:xfrm>
        </p:spPr>
        <p:txBody>
          <a:bodyPr>
            <a:noAutofit/>
          </a:bodyPr>
          <a:lstStyle/>
          <a:p>
            <a:pPr marL="0" indent="0" algn="ctr">
              <a:buNone/>
            </a:pPr>
            <a:r>
              <a:rPr lang="en-US" sz="3200" i="1" dirty="0" smtClean="0">
                <a:solidFill>
                  <a:schemeClr val="bg1"/>
                </a:solidFill>
              </a:rPr>
              <a:t>“How blessed is the man who does not walk in the counsel of the wicked…He will be like a tree firmly planted by streams of water, which yields its fruit in its season, and its leaf does not whither. The </a:t>
            </a:r>
            <a:r>
              <a:rPr lang="en-US" sz="3200" i="1" dirty="0">
                <a:solidFill>
                  <a:schemeClr val="bg1"/>
                </a:solidFill>
              </a:rPr>
              <a:t>ungodly are not </a:t>
            </a:r>
            <a:r>
              <a:rPr lang="en-US" sz="3200" i="1" dirty="0" smtClean="0">
                <a:solidFill>
                  <a:schemeClr val="bg1"/>
                </a:solidFill>
              </a:rPr>
              <a:t>so, but </a:t>
            </a:r>
            <a:r>
              <a:rPr lang="en-US" sz="3200" i="1" dirty="0">
                <a:solidFill>
                  <a:schemeClr val="bg1"/>
                </a:solidFill>
              </a:rPr>
              <a:t>are like the chaff which the wind drives away.” </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Psalm 1:1-4</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9215955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Mistake of Trying to Fake Joy”</a:t>
            </a:r>
            <a:endParaRPr lang="en-US" sz="8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970104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3050" i="1" dirty="0">
                <a:solidFill>
                  <a:schemeClr val="bg1"/>
                </a:solidFill>
              </a:rPr>
              <a:t>“Many people try to come into joy far too soon.  Often we try to pump up people with joy when in reality nothing has happened in their lives.  It is important to avoid the kind of celebrations that really celebrate nothing.  Worse is to pretend to celebrate when the spirit of celebration is not in </a:t>
            </a:r>
            <a:r>
              <a:rPr lang="en-US" sz="3050" i="1" dirty="0" smtClean="0">
                <a:solidFill>
                  <a:schemeClr val="bg1"/>
                </a:solidFill>
              </a:rPr>
              <a:t>us…  </a:t>
            </a:r>
            <a:endParaRPr lang="en-US" sz="3050" i="1" dirty="0">
              <a:solidFill>
                <a:schemeClr val="bg1"/>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9337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3600" i="1" dirty="0" smtClean="0">
                <a:solidFill>
                  <a:schemeClr val="bg1"/>
                </a:solidFill>
              </a:rPr>
              <a:t>“Our </a:t>
            </a:r>
            <a:r>
              <a:rPr lang="en-US" sz="3600" i="1" dirty="0">
                <a:solidFill>
                  <a:schemeClr val="bg1"/>
                </a:solidFill>
              </a:rPr>
              <a:t>children watch us bless the food and promptly proceed to gripe about it—blessings that are not blessings” (Foster pp. 195-196).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51848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19100"/>
            <a:ext cx="9144000" cy="2123658"/>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“Taking a Step Back &amp; Examining Our Lives”</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1002254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257800" cy="5180882"/>
          </a:xfrm>
        </p:spPr>
        <p:txBody>
          <a:bodyPr>
            <a:noAutofit/>
          </a:bodyPr>
          <a:lstStyle/>
          <a:p>
            <a:r>
              <a:rPr lang="en-US" sz="3200" i="1" dirty="0">
                <a:solidFill>
                  <a:schemeClr val="bg1"/>
                </a:solidFill>
              </a:rPr>
              <a:t>Are we to blame for a lack of joy in our </a:t>
            </a:r>
            <a:r>
              <a:rPr lang="en-US" sz="3200" i="1" dirty="0" smtClean="0">
                <a:solidFill>
                  <a:schemeClr val="bg1"/>
                </a:solidFill>
              </a:rPr>
              <a:t>lives?</a:t>
            </a:r>
          </a:p>
          <a:p>
            <a:pPr lvl="1"/>
            <a:r>
              <a:rPr lang="en-US" sz="2900" i="1" dirty="0">
                <a:solidFill>
                  <a:schemeClr val="bg1"/>
                </a:solidFill>
              </a:rPr>
              <a:t>O</a:t>
            </a:r>
            <a:r>
              <a:rPr lang="en-US" sz="2900" i="1" dirty="0" smtClean="0">
                <a:solidFill>
                  <a:schemeClr val="bg1"/>
                </a:solidFill>
              </a:rPr>
              <a:t>ne </a:t>
            </a:r>
            <a:r>
              <a:rPr lang="en-US" sz="2900" i="1" dirty="0">
                <a:solidFill>
                  <a:schemeClr val="bg1"/>
                </a:solidFill>
              </a:rPr>
              <a:t>mistake that Christians often make is demanding that a one hour worship service give them an instant injection of joy in the Lord, and that this be a replacement for faithfully serving Him and others during the </a:t>
            </a:r>
            <a:r>
              <a:rPr lang="en-US" sz="2900" i="1" dirty="0" smtClean="0">
                <a:solidFill>
                  <a:schemeClr val="bg1"/>
                </a:solidFill>
              </a:rPr>
              <a:t>week.</a:t>
            </a:r>
            <a:endParaRPr lang="en-US" sz="2900" i="1" dirty="0">
              <a:solidFill>
                <a:schemeClr val="bg1"/>
              </a:solidFill>
            </a:endParaRPr>
          </a:p>
        </p:txBody>
      </p:sp>
    </p:spTree>
    <p:extLst>
      <p:ext uri="{BB962C8B-B14F-4D97-AF65-F5344CB8AC3E}">
        <p14:creationId xmlns:p14="http://schemas.microsoft.com/office/powerpoint/2010/main" val="13606839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257800" cy="5180882"/>
          </a:xfrm>
        </p:spPr>
        <p:txBody>
          <a:bodyPr>
            <a:noAutofit/>
          </a:bodyPr>
          <a:lstStyle/>
          <a:p>
            <a:r>
              <a:rPr lang="en-US" sz="3600" i="1" dirty="0">
                <a:solidFill>
                  <a:schemeClr val="bg1"/>
                </a:solidFill>
              </a:rPr>
              <a:t>Have we substituted worldly, secular, artificial, and plastic celebrations for the rejoicing that we should have in our relationship with God?</a:t>
            </a:r>
            <a:endParaRPr lang="en-US" sz="3200" i="1" dirty="0">
              <a:solidFill>
                <a:schemeClr val="bg1"/>
              </a:solidFill>
            </a:endParaRPr>
          </a:p>
        </p:txBody>
      </p:sp>
    </p:spTree>
    <p:extLst>
      <p:ext uri="{BB962C8B-B14F-4D97-AF65-F5344CB8AC3E}">
        <p14:creationId xmlns:p14="http://schemas.microsoft.com/office/powerpoint/2010/main" val="396872470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257800" cy="5180882"/>
          </a:xfrm>
        </p:spPr>
        <p:txBody>
          <a:bodyPr>
            <a:noAutofit/>
          </a:bodyPr>
          <a:lstStyle/>
          <a:p>
            <a:r>
              <a:rPr lang="en-US" sz="3200" i="1" dirty="0">
                <a:solidFill>
                  <a:schemeClr val="bg1"/>
                </a:solidFill>
              </a:rPr>
              <a:t>Have we lost the ability to rejoice when rejoicing is needed, that is, when there is something truly worthy to rejoice about?  </a:t>
            </a:r>
            <a:endParaRPr lang="en-US" sz="3200" i="1" dirty="0" smtClean="0">
              <a:solidFill>
                <a:schemeClr val="bg1"/>
              </a:solidFill>
            </a:endParaRPr>
          </a:p>
          <a:p>
            <a:pPr lvl="1"/>
            <a:r>
              <a:rPr lang="en-US" sz="3100" i="1" dirty="0" smtClean="0">
                <a:solidFill>
                  <a:schemeClr val="bg1"/>
                </a:solidFill>
              </a:rPr>
              <a:t>(</a:t>
            </a:r>
            <a:r>
              <a:rPr lang="en-US" sz="3100" i="1" dirty="0">
                <a:solidFill>
                  <a:schemeClr val="bg1"/>
                </a:solidFill>
              </a:rPr>
              <a:t>John 11:41-42; </a:t>
            </a:r>
            <a:r>
              <a:rPr lang="en-US" sz="3100" i="1" dirty="0" smtClean="0">
                <a:solidFill>
                  <a:schemeClr val="bg1"/>
                </a:solidFill>
              </a:rPr>
              <a:t>Matt.15:28</a:t>
            </a:r>
            <a:r>
              <a:rPr lang="en-US" sz="3100" i="1" dirty="0">
                <a:solidFill>
                  <a:schemeClr val="bg1"/>
                </a:solidFill>
              </a:rPr>
              <a:t>; Luke 7:9</a:t>
            </a:r>
            <a:r>
              <a:rPr lang="en-US" sz="3100" i="1" dirty="0" smtClean="0">
                <a:solidFill>
                  <a:schemeClr val="bg1"/>
                </a:solidFill>
              </a:rPr>
              <a:t>) </a:t>
            </a:r>
            <a:endParaRPr lang="en-US" sz="3100" i="1" dirty="0">
              <a:solidFill>
                <a:schemeClr val="bg1"/>
              </a:solidFill>
            </a:endParaRPr>
          </a:p>
        </p:txBody>
      </p:sp>
    </p:spTree>
    <p:extLst>
      <p:ext uri="{BB962C8B-B14F-4D97-AF65-F5344CB8AC3E}">
        <p14:creationId xmlns:p14="http://schemas.microsoft.com/office/powerpoint/2010/main" val="30030462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257800" cy="5180882"/>
          </a:xfrm>
        </p:spPr>
        <p:txBody>
          <a:bodyPr>
            <a:noAutofit/>
          </a:bodyPr>
          <a:lstStyle/>
          <a:p>
            <a:r>
              <a:rPr lang="en-US" i="1" dirty="0">
                <a:solidFill>
                  <a:schemeClr val="bg1"/>
                </a:solidFill>
              </a:rPr>
              <a:t>Have we become so locked into a schedule or routine that we no longer pause and thank God for a particular blessing or circumstance?  </a:t>
            </a:r>
            <a:endParaRPr lang="en-US" i="1" dirty="0" smtClean="0">
              <a:solidFill>
                <a:schemeClr val="bg1"/>
              </a:solidFill>
            </a:endParaRPr>
          </a:p>
          <a:p>
            <a:pPr lvl="1"/>
            <a:r>
              <a:rPr lang="en-US" sz="2700" i="1" dirty="0" smtClean="0">
                <a:solidFill>
                  <a:schemeClr val="bg1"/>
                </a:solidFill>
              </a:rPr>
              <a:t>Do </a:t>
            </a:r>
            <a:r>
              <a:rPr lang="en-US" sz="2700" i="1" dirty="0">
                <a:solidFill>
                  <a:schemeClr val="bg1"/>
                </a:solidFill>
              </a:rPr>
              <a:t>we inwardly celebrate when we see growth in a babe in Christ?  </a:t>
            </a:r>
            <a:endParaRPr lang="en-US" sz="2700" i="1" dirty="0" smtClean="0">
              <a:solidFill>
                <a:schemeClr val="bg1"/>
              </a:solidFill>
            </a:endParaRPr>
          </a:p>
          <a:p>
            <a:pPr lvl="1"/>
            <a:r>
              <a:rPr lang="en-US" sz="2700" i="1" dirty="0" smtClean="0">
                <a:solidFill>
                  <a:schemeClr val="bg1"/>
                </a:solidFill>
              </a:rPr>
              <a:t>Do </a:t>
            </a:r>
            <a:r>
              <a:rPr lang="en-US" sz="2700" i="1" dirty="0">
                <a:solidFill>
                  <a:schemeClr val="bg1"/>
                </a:solidFill>
              </a:rPr>
              <a:t>we rejoice in our present salvation? </a:t>
            </a:r>
            <a:endParaRPr lang="en-US" sz="2700" i="1" dirty="0" smtClean="0">
              <a:solidFill>
                <a:schemeClr val="bg1"/>
              </a:solidFill>
            </a:endParaRPr>
          </a:p>
          <a:p>
            <a:pPr lvl="1"/>
            <a:r>
              <a:rPr lang="en-US" sz="2700" i="1" dirty="0" smtClean="0">
                <a:solidFill>
                  <a:schemeClr val="bg1"/>
                </a:solidFill>
              </a:rPr>
              <a:t>Do </a:t>
            </a:r>
            <a:r>
              <a:rPr lang="en-US" sz="2700" i="1" dirty="0">
                <a:solidFill>
                  <a:schemeClr val="bg1"/>
                </a:solidFill>
              </a:rPr>
              <a:t>we rejoice in our blessings? </a:t>
            </a:r>
          </a:p>
        </p:txBody>
      </p:sp>
    </p:spTree>
    <p:extLst>
      <p:ext uri="{BB962C8B-B14F-4D97-AF65-F5344CB8AC3E}">
        <p14:creationId xmlns:p14="http://schemas.microsoft.com/office/powerpoint/2010/main" val="3088244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9213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400" i="1" dirty="0">
                <a:solidFill>
                  <a:schemeClr val="bg1"/>
                </a:solidFill>
              </a:rPr>
              <a:t>Do we rejoice in our friendships? </a:t>
            </a:r>
            <a:endParaRPr lang="en-US" sz="3400" i="1" dirty="0" smtClean="0">
              <a:solidFill>
                <a:schemeClr val="bg1"/>
              </a:solidFill>
            </a:endParaRPr>
          </a:p>
          <a:p>
            <a:pPr lvl="1"/>
            <a:r>
              <a:rPr lang="en-US" sz="3200" i="1" dirty="0">
                <a:solidFill>
                  <a:schemeClr val="bg1"/>
                </a:solidFill>
              </a:rPr>
              <a:t>“My joy and my crown” (Philippians 4:1</a:t>
            </a:r>
            <a:r>
              <a:rPr lang="en-US" sz="3200" i="1" dirty="0" smtClean="0">
                <a:solidFill>
                  <a:schemeClr val="bg1"/>
                </a:solidFill>
              </a:rPr>
              <a:t>)</a:t>
            </a:r>
          </a:p>
          <a:p>
            <a:pPr lvl="1"/>
            <a:r>
              <a:rPr lang="en-US" sz="3200" i="1" dirty="0" smtClean="0">
                <a:solidFill>
                  <a:schemeClr val="bg1"/>
                </a:solidFill>
              </a:rPr>
              <a:t>“For </a:t>
            </a:r>
            <a:r>
              <a:rPr lang="en-US" sz="3200" i="1" dirty="0">
                <a:solidFill>
                  <a:schemeClr val="bg1"/>
                </a:solidFill>
              </a:rPr>
              <a:t>what thanks can we render to God for you in return for all the joy with which we rejoice before our God on your account” (1 Thessalonians </a:t>
            </a:r>
            <a:r>
              <a:rPr lang="en-US" sz="3200" i="1" dirty="0" smtClean="0">
                <a:solidFill>
                  <a:schemeClr val="bg1"/>
                </a:solidFill>
              </a:rPr>
              <a:t>3:9)</a:t>
            </a:r>
            <a:endParaRPr lang="en-US" sz="3200" i="1" dirty="0">
              <a:solidFill>
                <a:schemeClr val="bg1"/>
              </a:solidFill>
            </a:endParaRPr>
          </a:p>
        </p:txBody>
      </p:sp>
    </p:spTree>
    <p:extLst>
      <p:ext uri="{BB962C8B-B14F-4D97-AF65-F5344CB8AC3E}">
        <p14:creationId xmlns:p14="http://schemas.microsoft.com/office/powerpoint/2010/main" val="10976432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a:solidFill>
                  <a:schemeClr val="bg1"/>
                </a:solidFill>
              </a:rPr>
              <a:t>Do we rejoice in our children? (Psalm </a:t>
            </a:r>
            <a:r>
              <a:rPr lang="en-US" sz="3600" i="1" dirty="0" smtClean="0">
                <a:solidFill>
                  <a:schemeClr val="bg1"/>
                </a:solidFill>
              </a:rPr>
              <a:t>127:3-5)</a:t>
            </a:r>
          </a:p>
          <a:p>
            <a:r>
              <a:rPr lang="en-US" sz="3600" i="1" dirty="0">
                <a:solidFill>
                  <a:schemeClr val="bg1"/>
                </a:solidFill>
              </a:rPr>
              <a:t>Do we rejoice in our marriages?  (</a:t>
            </a:r>
            <a:r>
              <a:rPr lang="en-US" sz="3600" i="1" dirty="0" smtClean="0">
                <a:solidFill>
                  <a:schemeClr val="bg1"/>
                </a:solidFill>
              </a:rPr>
              <a:t>Eccl. </a:t>
            </a:r>
            <a:r>
              <a:rPr lang="en-US" sz="3600" i="1" dirty="0">
                <a:solidFill>
                  <a:schemeClr val="bg1"/>
                </a:solidFill>
              </a:rPr>
              <a:t>9:9)</a:t>
            </a:r>
          </a:p>
        </p:txBody>
      </p:sp>
    </p:spTree>
    <p:extLst>
      <p:ext uri="{BB962C8B-B14F-4D97-AF65-F5344CB8AC3E}">
        <p14:creationId xmlns:p14="http://schemas.microsoft.com/office/powerpoint/2010/main" val="40775132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5" y="876300"/>
            <a:ext cx="9144000" cy="1446550"/>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p>
        </p:txBody>
      </p:sp>
    </p:spTree>
    <p:extLst>
      <p:ext uri="{BB962C8B-B14F-4D97-AF65-F5344CB8AC3E}">
        <p14:creationId xmlns:p14="http://schemas.microsoft.com/office/powerpoint/2010/main" val="1096911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a:solidFill>
                  <a:schemeClr val="bg1"/>
                </a:solidFill>
              </a:rPr>
              <a:t>God has given us so much to be thankful for and to rejoice in. </a:t>
            </a:r>
            <a:endParaRPr lang="en-US" sz="3600" i="1" dirty="0" smtClean="0">
              <a:solidFill>
                <a:schemeClr val="bg1"/>
              </a:solidFill>
            </a:endParaRPr>
          </a:p>
          <a:p>
            <a:r>
              <a:rPr lang="en-US" sz="3600" i="1" dirty="0" smtClean="0">
                <a:solidFill>
                  <a:schemeClr val="bg1"/>
                </a:solidFill>
              </a:rPr>
              <a:t>Do </a:t>
            </a:r>
            <a:r>
              <a:rPr lang="en-US" sz="3600" i="1" dirty="0">
                <a:solidFill>
                  <a:schemeClr val="bg1"/>
                </a:solidFill>
              </a:rPr>
              <a:t>we really have the joy deep in our hearts</a:t>
            </a:r>
            <a:r>
              <a:rPr lang="en-US" sz="3600" i="1" dirty="0" smtClean="0">
                <a:solidFill>
                  <a:schemeClr val="bg1"/>
                </a:solidFill>
              </a:rPr>
              <a:t>?</a:t>
            </a:r>
          </a:p>
        </p:txBody>
      </p:sp>
    </p:spTree>
    <p:extLst>
      <p:ext uri="{BB962C8B-B14F-4D97-AF65-F5344CB8AC3E}">
        <p14:creationId xmlns:p14="http://schemas.microsoft.com/office/powerpoint/2010/main" val="12184431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smtClean="0">
                <a:solidFill>
                  <a:schemeClr val="bg1"/>
                </a:solidFill>
              </a:rPr>
              <a:t>Do </a:t>
            </a:r>
            <a:r>
              <a:rPr lang="en-US" sz="3600" i="1" dirty="0">
                <a:solidFill>
                  <a:schemeClr val="bg1"/>
                </a:solidFill>
              </a:rPr>
              <a:t>we show it from a sincere love or a superficial feeling? </a:t>
            </a:r>
            <a:endParaRPr lang="en-US" sz="3600" i="1" dirty="0" smtClean="0">
              <a:solidFill>
                <a:schemeClr val="bg1"/>
              </a:solidFill>
            </a:endParaRPr>
          </a:p>
          <a:p>
            <a:r>
              <a:rPr lang="en-US" sz="3600" i="1" dirty="0" smtClean="0">
                <a:solidFill>
                  <a:schemeClr val="bg1"/>
                </a:solidFill>
              </a:rPr>
              <a:t>It </a:t>
            </a:r>
            <a:r>
              <a:rPr lang="en-US" sz="3600" i="1" dirty="0">
                <a:solidFill>
                  <a:schemeClr val="bg1"/>
                </a:solidFill>
              </a:rPr>
              <a:t>all depends upon whether we are obedient unto God!  </a:t>
            </a:r>
          </a:p>
        </p:txBody>
      </p:sp>
    </p:spTree>
    <p:extLst>
      <p:ext uri="{BB962C8B-B14F-4D97-AF65-F5344CB8AC3E}">
        <p14:creationId xmlns:p14="http://schemas.microsoft.com/office/powerpoint/2010/main" val="41817643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“Joy”</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4012130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918312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a:t>
            </a:r>
          </a:p>
        </p:txBody>
      </p:sp>
      <p:sp>
        <p:nvSpPr>
          <p:cNvPr id="6" name="Rectangle 5"/>
          <p:cNvSpPr/>
          <p:nvPr/>
        </p:nvSpPr>
        <p:spPr>
          <a:xfrm rot="20837363">
            <a:off x="-194419" y="2868097"/>
            <a:ext cx="7435299" cy="1015663"/>
          </a:xfrm>
          <a:prstGeom prst="rect">
            <a:avLst/>
          </a:prstGeom>
        </p:spPr>
        <p:txBody>
          <a:bodyPr wrap="square">
            <a:spAutoFit/>
          </a:bodyPr>
          <a:lstStyle/>
          <a:p>
            <a:pPr algn="ctr">
              <a:defRPr/>
            </a:pPr>
            <a:r>
              <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We Can &amp; We Must!</a:t>
            </a:r>
          </a:p>
        </p:txBody>
      </p:sp>
    </p:spTree>
    <p:extLst>
      <p:ext uri="{BB962C8B-B14F-4D97-AF65-F5344CB8AC3E}">
        <p14:creationId xmlns:p14="http://schemas.microsoft.com/office/powerpoint/2010/main" val="13775388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“Joy”</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12110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“Celebration</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 of Joy”</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4884627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331784"/>
            <a:ext cx="5334000" cy="3887916"/>
          </a:xfrm>
        </p:spPr>
        <p:txBody>
          <a:bodyPr>
            <a:normAutofit fontScale="92500" lnSpcReduction="20000"/>
          </a:bodyPr>
          <a:lstStyle/>
          <a:p>
            <a:pPr marL="0" indent="0" algn="ctr">
              <a:buNone/>
            </a:pPr>
            <a:r>
              <a:rPr lang="en-US" sz="4000" i="1" dirty="0">
                <a:solidFill>
                  <a:schemeClr val="bg1"/>
                </a:solidFill>
              </a:rPr>
              <a:t>“Do not be afraid; for behold, I bring you good news of a great joy which shall be for all the people; for today in the city of David there has been born for you a Savior, who is Christ the Lord” </a:t>
            </a:r>
          </a:p>
        </p:txBody>
      </p:sp>
      <p:sp>
        <p:nvSpPr>
          <p:cNvPr id="4" name="Rectangle 3"/>
          <p:cNvSpPr/>
          <p:nvPr/>
        </p:nvSpPr>
        <p:spPr>
          <a:xfrm>
            <a:off x="-152400" y="3429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2:10,11</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13461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331784"/>
            <a:ext cx="5029201" cy="3530600"/>
          </a:xfrm>
        </p:spPr>
        <p:txBody>
          <a:bodyPr>
            <a:normAutofit/>
          </a:bodyPr>
          <a:lstStyle/>
          <a:p>
            <a:pPr marL="0" indent="0" algn="ctr">
              <a:buNone/>
            </a:pPr>
            <a:r>
              <a:rPr lang="en-US" sz="4400" i="1" dirty="0">
                <a:solidFill>
                  <a:schemeClr val="bg1"/>
                </a:solidFill>
              </a:rPr>
              <a:t>“These things I have spoken to you, that My joy my be in you, and that your joy may be made full” </a:t>
            </a:r>
          </a:p>
        </p:txBody>
      </p:sp>
      <p:sp>
        <p:nvSpPr>
          <p:cNvPr id="4" name="Rectangle 3"/>
          <p:cNvSpPr/>
          <p:nvPr/>
        </p:nvSpPr>
        <p:spPr>
          <a:xfrm>
            <a:off x="-152400" y="342900"/>
            <a:ext cx="9144000" cy="1200329"/>
          </a:xfrm>
          <a:prstGeom prst="rect">
            <a:avLst/>
          </a:prstGeom>
          <a:noFill/>
        </p:spPr>
        <p:txBody>
          <a:bodyPr>
            <a:spAutoFit/>
          </a:bodyPr>
          <a:lstStyle/>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John 15:11</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480986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2028</Words>
  <Application>Microsoft Office PowerPoint</Application>
  <PresentationFormat>On-screen Show (16:10)</PresentationFormat>
  <Paragraphs>122</Paragraphs>
  <Slides>57</Slides>
  <Notes>1</Notes>
  <HiddenSlides>0</HiddenSlides>
  <MMClips>0</MMClips>
  <ScaleCrop>false</ScaleCrop>
  <HeadingPairs>
    <vt:vector size="4" baseType="variant">
      <vt:variant>
        <vt:lpstr>Theme</vt:lpstr>
      </vt:variant>
      <vt:variant>
        <vt:i4>4</vt:i4>
      </vt:variant>
      <vt:variant>
        <vt:lpstr>Slide Titles</vt:lpstr>
      </vt:variant>
      <vt:variant>
        <vt:i4>57</vt:i4>
      </vt:variant>
    </vt:vector>
  </HeadingPairs>
  <TitlesOfParts>
    <vt:vector size="61" baseType="lpstr">
      <vt:lpstr>Office Theme</vt:lpstr>
      <vt:lpstr>5_Office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75</cp:revision>
  <dcterms:created xsi:type="dcterms:W3CDTF">2012-06-07T20:12:40Z</dcterms:created>
  <dcterms:modified xsi:type="dcterms:W3CDTF">2012-06-24T16:22:48Z</dcterms:modified>
</cp:coreProperties>
</file>