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Lst>
  <p:sldIdLst>
    <p:sldId id="296" r:id="rId5"/>
    <p:sldId id="297" r:id="rId6"/>
    <p:sldId id="298" r:id="rId7"/>
    <p:sldId id="299" r:id="rId8"/>
    <p:sldId id="256" r:id="rId9"/>
    <p:sldId id="257" r:id="rId10"/>
    <p:sldId id="258" r:id="rId11"/>
    <p:sldId id="259" r:id="rId12"/>
    <p:sldId id="260" r:id="rId13"/>
    <p:sldId id="261" r:id="rId14"/>
    <p:sldId id="262" r:id="rId15"/>
    <p:sldId id="263" r:id="rId16"/>
    <p:sldId id="265" r:id="rId17"/>
    <p:sldId id="266" r:id="rId18"/>
    <p:sldId id="267" r:id="rId19"/>
    <p:sldId id="268" r:id="rId20"/>
    <p:sldId id="269" r:id="rId21"/>
    <p:sldId id="270" r:id="rId22"/>
    <p:sldId id="271" r:id="rId23"/>
    <p:sldId id="272" r:id="rId24"/>
    <p:sldId id="264"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936" y="-84"/>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75469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394325893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1806989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 y="-23647"/>
            <a:ext cx="10972800" cy="686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61191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71907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15856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287198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55070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87352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51182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83229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0200" cy="570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00775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32803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58725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47419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22951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41314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3969"/>
            <a:ext cx="9137649" cy="571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55752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6/10/2012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87592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61AC7B-0612-486A-9AC3-94BE1870CB15}" type="datetimeFigureOut">
              <a:rPr lang="en-US" smtClean="0">
                <a:solidFill>
                  <a:prstClr val="black">
                    <a:tint val="75000"/>
                  </a:prstClr>
                </a:solidFill>
              </a:rPr>
              <a:pPr/>
              <a:t>6/10/2012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2457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61AC7B-0612-486A-9AC3-94BE1870CB15}" type="datetimeFigureOut">
              <a:rPr lang="en-US" smtClean="0">
                <a:solidFill>
                  <a:prstClr val="black">
                    <a:tint val="75000"/>
                  </a:prstClr>
                </a:solidFill>
              </a:rPr>
              <a:pPr/>
              <a:t>6/10/2012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232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1AC7B-0612-486A-9AC3-94BE1870CB15}" type="datetimeFigureOut">
              <a:rPr lang="en-US" smtClean="0">
                <a:solidFill>
                  <a:prstClr val="black">
                    <a:tint val="75000"/>
                  </a:prstClr>
                </a:solidFill>
              </a:rPr>
              <a:pPr/>
              <a:t>6/10/2012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9546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ADD1F8-5641-44BE-AF4D-5C3EC3F50FBD}" type="datetimeFigureOut">
              <a:rPr lang="en-US" smtClean="0"/>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67002091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6/10/2012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53321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6/10/2012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97815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95784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30341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E0446E-6CEA-4E48-B367-E3CA6F72727F}"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96F3C3-12C6-44D5-B463-F4DB0EB8B7D0}"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1"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2186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317500"/>
            <a:ext cx="5029201"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6/10/2012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01124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40954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0200" cy="570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4546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6976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317500"/>
            <a:ext cx="5029201"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6/10/2012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6124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317500"/>
            <a:ext cx="5029201"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DD1F8-5641-44BE-AF4D-5C3EC3F50FBD}" type="datetimeFigureOut">
              <a:rPr lang="en-US" smtClean="0"/>
              <a:t>6/10/2012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5AA14-DD94-4DC5-AD79-D5398A473E6A}"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7462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ADD1F8-5641-44BE-AF4D-5C3EC3F50FBD}" type="datetimeFigureOut">
              <a:rPr lang="en-US" smtClean="0">
                <a:solidFill>
                  <a:prstClr val="black">
                    <a:tint val="75000"/>
                  </a:prstClr>
                </a:solidFill>
              </a:rPr>
              <a:pPr/>
              <a:t>6/10/2012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1552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ADD1F8-5641-44BE-AF4D-5C3EC3F50FBD}" type="datetimeFigureOut">
              <a:rPr lang="en-US" smtClean="0">
                <a:solidFill>
                  <a:prstClr val="black">
                    <a:tint val="75000"/>
                  </a:prstClr>
                </a:solidFill>
              </a:rPr>
              <a:pPr/>
              <a:t>6/10/2012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5580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DD1F8-5641-44BE-AF4D-5C3EC3F50FBD}" type="datetimeFigureOut">
              <a:rPr lang="en-US" smtClean="0">
                <a:solidFill>
                  <a:prstClr val="black">
                    <a:tint val="75000"/>
                  </a:prstClr>
                </a:solidFill>
              </a:rPr>
              <a:pPr/>
              <a:t>6/10/2012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950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6/10/2012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16369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6/10/2012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0947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39063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1423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ADD1F8-5641-44BE-AF4D-5C3EC3F50FBD}" type="datetimeFigureOut">
              <a:rPr lang="en-US" smtClean="0"/>
              <a:t>6/10/2012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B5AA14-DD94-4DC5-AD79-D5398A473E6A}" type="slidenum">
              <a:rPr lang="en-US" smtClean="0"/>
              <a:t>‹#›</a:t>
            </a:fld>
            <a:endParaRPr lang="en-US"/>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18091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ADD1F8-5641-44BE-AF4D-5C3EC3F50FBD}" type="datetimeFigureOut">
              <a:rPr lang="en-US" smtClean="0"/>
              <a:t>6/10/2012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129651847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DD1F8-5641-44BE-AF4D-5C3EC3F50FBD}" type="datetimeFigureOut">
              <a:rPr lang="en-US" smtClean="0"/>
              <a:t>6/10/2012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15194420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t>6/10/2012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191254358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t>6/10/2012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61362562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7.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7ADD1F8-5641-44BE-AF4D-5C3EC3F50FBD}" type="datetimeFigureOut">
              <a:rPr lang="en-US" smtClean="0"/>
              <a:t>6/10/2012</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2B5AA14-DD94-4DC5-AD79-D5398A473E6A}" type="slidenum">
              <a:rPr lang="en-US" smtClean="0"/>
              <a:t>‹#›</a:t>
            </a:fld>
            <a:endParaRPr lang="en-US"/>
          </a:p>
        </p:txBody>
      </p:sp>
    </p:spTree>
    <p:extLst>
      <p:ext uri="{BB962C8B-B14F-4D97-AF65-F5344CB8AC3E}">
        <p14:creationId xmlns:p14="http://schemas.microsoft.com/office/powerpoint/2010/main" val="2936040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868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761AC7B-0612-486A-9AC3-94BE1870CB15}"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3969"/>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530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7ADD1F8-5641-44BE-AF4D-5C3EC3F50FBD}"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04918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00200" y="266700"/>
            <a:ext cx="5867400" cy="5181600"/>
          </a:xfrm>
        </p:spPr>
        <p:txBody>
          <a:bodyPr>
            <a:normAutofit fontScale="92500"/>
          </a:bodyPr>
          <a:lstStyle/>
          <a:p>
            <a:r>
              <a:rPr lang="en-US" sz="3000" b="1" dirty="0" smtClean="0">
                <a:solidFill>
                  <a:schemeClr val="bg1"/>
                </a:solidFill>
              </a:rPr>
              <a:t>69 – What A Friend We Have			 	In Jesus</a:t>
            </a:r>
            <a:endParaRPr lang="en-US" sz="3000" b="1" dirty="0" smtClean="0">
              <a:solidFill>
                <a:schemeClr val="bg1"/>
              </a:solidFill>
            </a:endParaRPr>
          </a:p>
          <a:p>
            <a:r>
              <a:rPr lang="en-US" sz="3000" b="1" dirty="0" smtClean="0">
                <a:solidFill>
                  <a:schemeClr val="bg1"/>
                </a:solidFill>
              </a:rPr>
              <a:t>73 – Sweet Hour Of Prayer</a:t>
            </a:r>
            <a:endParaRPr lang="en-US" sz="3000" b="1" dirty="0" smtClean="0">
              <a:solidFill>
                <a:schemeClr val="bg1"/>
              </a:solidFill>
            </a:endParaRPr>
          </a:p>
          <a:p>
            <a:r>
              <a:rPr lang="en-US" sz="3000" b="1" dirty="0" smtClean="0">
                <a:solidFill>
                  <a:schemeClr val="bg1"/>
                </a:solidFill>
              </a:rPr>
              <a:t>Opening Prayer</a:t>
            </a:r>
          </a:p>
          <a:p>
            <a:r>
              <a:rPr lang="en-US" sz="3000" b="1" dirty="0" smtClean="0">
                <a:solidFill>
                  <a:schemeClr val="bg1"/>
                </a:solidFill>
              </a:rPr>
              <a:t>166 – He Loved Me So</a:t>
            </a:r>
            <a:endParaRPr lang="en-US" sz="3000" b="1" dirty="0" smtClean="0">
              <a:solidFill>
                <a:schemeClr val="bg1"/>
              </a:solidFill>
            </a:endParaRPr>
          </a:p>
          <a:p>
            <a:r>
              <a:rPr lang="en-US" sz="3000" b="1" dirty="0" smtClean="0">
                <a:solidFill>
                  <a:schemeClr val="bg1"/>
                </a:solidFill>
              </a:rPr>
              <a:t>392 – Count Your Blessings</a:t>
            </a:r>
            <a:endParaRPr lang="en-US" sz="3000" b="1" dirty="0" smtClean="0">
              <a:solidFill>
                <a:schemeClr val="bg1"/>
              </a:solidFill>
            </a:endParaRPr>
          </a:p>
          <a:p>
            <a:r>
              <a:rPr lang="en-US" sz="2900" b="1" dirty="0" smtClean="0">
                <a:solidFill>
                  <a:schemeClr val="bg1"/>
                </a:solidFill>
              </a:rPr>
              <a:t>95 – </a:t>
            </a:r>
            <a:r>
              <a:rPr lang="en-US" sz="2900" b="1" dirty="0" err="1" smtClean="0">
                <a:solidFill>
                  <a:schemeClr val="bg1"/>
                </a:solidFill>
              </a:rPr>
              <a:t>‘Tis</a:t>
            </a:r>
            <a:r>
              <a:rPr lang="en-US" sz="2900" b="1" dirty="0" smtClean="0">
                <a:solidFill>
                  <a:schemeClr val="bg1"/>
                </a:solidFill>
              </a:rPr>
              <a:t> The Blessed Hour Of Prayer</a:t>
            </a:r>
            <a:endParaRPr lang="en-US" sz="2900" b="1" dirty="0" smtClean="0">
              <a:solidFill>
                <a:schemeClr val="bg1"/>
              </a:solidFill>
            </a:endParaRPr>
          </a:p>
          <a:p>
            <a:r>
              <a:rPr lang="en-US" sz="3000" b="1" dirty="0" smtClean="0">
                <a:solidFill>
                  <a:schemeClr val="bg1"/>
                </a:solidFill>
              </a:rPr>
              <a:t>Sermon</a:t>
            </a:r>
          </a:p>
          <a:p>
            <a:r>
              <a:rPr lang="en-US" sz="3000" b="1" dirty="0" smtClean="0">
                <a:solidFill>
                  <a:schemeClr val="bg1"/>
                </a:solidFill>
              </a:rPr>
              <a:t>305 – Let Him In</a:t>
            </a:r>
            <a:endParaRPr lang="en-US" sz="3000" b="1" dirty="0" smtClean="0">
              <a:solidFill>
                <a:schemeClr val="bg1"/>
              </a:solidFill>
            </a:endParaRPr>
          </a:p>
          <a:p>
            <a:r>
              <a:rPr lang="en-US" sz="3000" b="1" dirty="0" smtClean="0">
                <a:solidFill>
                  <a:schemeClr val="bg1"/>
                </a:solidFill>
              </a:rPr>
              <a:t>683 – Sing And Be Happy</a:t>
            </a:r>
            <a:endParaRPr lang="en-US" sz="3000" b="1" dirty="0">
              <a:solidFill>
                <a:schemeClr val="bg1"/>
              </a:solidFill>
            </a:endParaRPr>
          </a:p>
        </p:txBody>
      </p:sp>
    </p:spTree>
    <p:extLst>
      <p:ext uri="{BB962C8B-B14F-4D97-AF65-F5344CB8AC3E}">
        <p14:creationId xmlns:p14="http://schemas.microsoft.com/office/powerpoint/2010/main" val="22795093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57400" y="1331784"/>
            <a:ext cx="5029201" cy="3530600"/>
          </a:xfrm>
        </p:spPr>
        <p:txBody>
          <a:bodyPr>
            <a:normAutofit/>
          </a:bodyPr>
          <a:lstStyle/>
          <a:p>
            <a:pPr marL="0" indent="0" algn="ctr">
              <a:buNone/>
            </a:pPr>
            <a:r>
              <a:rPr lang="en-US" sz="4000" i="1" dirty="0" smtClean="0">
                <a:solidFill>
                  <a:schemeClr val="bg1"/>
                </a:solidFill>
              </a:rPr>
              <a:t>“as obedient children, not conforming yourselves to the former lusts, as in your ignorance.”</a:t>
            </a:r>
            <a:endParaRPr lang="en-US" sz="4000" i="1" dirty="0">
              <a:solidFill>
                <a:schemeClr val="bg1"/>
              </a:solidFill>
            </a:endParaRPr>
          </a:p>
        </p:txBody>
      </p:sp>
      <p:sp>
        <p:nvSpPr>
          <p:cNvPr id="4" name="Rectangle 3"/>
          <p:cNvSpPr/>
          <p:nvPr/>
        </p:nvSpPr>
        <p:spPr>
          <a:xfrm>
            <a:off x="-152400" y="342900"/>
            <a:ext cx="9144000" cy="1107996"/>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1 Peter 1:14</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3912129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181100"/>
            <a:ext cx="5105401" cy="3530600"/>
          </a:xfrm>
        </p:spPr>
        <p:txBody>
          <a:bodyPr>
            <a:noAutofit/>
          </a:bodyPr>
          <a:lstStyle/>
          <a:p>
            <a:pPr marL="0" indent="0" algn="ctr">
              <a:buNone/>
            </a:pPr>
            <a:r>
              <a:rPr lang="en-US" sz="3700" i="1" dirty="0" smtClean="0">
                <a:solidFill>
                  <a:schemeClr val="bg1"/>
                </a:solidFill>
              </a:rPr>
              <a:t> “But the fruit of the Spirit is love, joy, peace, longsuffering, kindness, goodness, faithfulness, 23 gentleness, self-control. Against such there is no law.”</a:t>
            </a:r>
            <a:endParaRPr lang="en-US" sz="3700" i="1" dirty="0">
              <a:solidFill>
                <a:schemeClr val="bg1"/>
              </a:solidFill>
            </a:endParaRPr>
          </a:p>
        </p:txBody>
      </p:sp>
      <p:sp>
        <p:nvSpPr>
          <p:cNvPr id="4" name="Rectangle 3"/>
          <p:cNvSpPr/>
          <p:nvPr/>
        </p:nvSpPr>
        <p:spPr>
          <a:xfrm>
            <a:off x="-152400" y="342900"/>
            <a:ext cx="9144000" cy="1138773"/>
          </a:xfrm>
          <a:prstGeom prst="rect">
            <a:avLst/>
          </a:prstGeom>
          <a:noFill/>
        </p:spPr>
        <p:txBody>
          <a:bodyPr>
            <a:spAutoFit/>
          </a:bodyPr>
          <a:lstStyle/>
          <a:p>
            <a:pPr algn="ctr" fontAlgn="auto">
              <a:spcBef>
                <a:spcPts val="0"/>
              </a:spcBef>
              <a:spcAft>
                <a:spcPts val="0"/>
              </a:spcAft>
              <a:defRPr/>
            </a:pPr>
            <a:r>
              <a:rPr lang="en-US" sz="6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Gal. 5:22,23</a:t>
            </a:r>
            <a:endParaRPr lang="en-US" sz="6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72427217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342900"/>
            <a:ext cx="4953000" cy="4800600"/>
          </a:xfrm>
        </p:spPr>
        <p:txBody>
          <a:bodyPr>
            <a:normAutofit/>
          </a:bodyPr>
          <a:lstStyle/>
          <a:p>
            <a:r>
              <a:rPr lang="en-US" sz="3600" i="1" dirty="0" smtClean="0">
                <a:solidFill>
                  <a:schemeClr val="bg1"/>
                </a:solidFill>
              </a:rPr>
              <a:t>Do we believe that the disciplines are only for the spiritual titans?</a:t>
            </a:r>
          </a:p>
          <a:p>
            <a:r>
              <a:rPr lang="en-US" sz="3600" i="1" dirty="0" smtClean="0">
                <a:solidFill>
                  <a:schemeClr val="bg1"/>
                </a:solidFill>
              </a:rPr>
              <a:t>Do we believe that such disciplines lie just beyond our grasp?</a:t>
            </a:r>
          </a:p>
          <a:p>
            <a:r>
              <a:rPr lang="en-US" sz="3600" i="1" dirty="0" smtClean="0">
                <a:solidFill>
                  <a:schemeClr val="bg1"/>
                </a:solidFill>
              </a:rPr>
              <a:t>Absolutely not!</a:t>
            </a:r>
            <a:endParaRPr lang="en-US" sz="3600" dirty="0">
              <a:solidFill>
                <a:schemeClr val="bg1"/>
              </a:solidFill>
            </a:endParaRPr>
          </a:p>
        </p:txBody>
      </p:sp>
    </p:spTree>
    <p:extLst>
      <p:ext uri="{BB962C8B-B14F-4D97-AF65-F5344CB8AC3E}">
        <p14:creationId xmlns:p14="http://schemas.microsoft.com/office/powerpoint/2010/main" val="50287303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800767"/>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“Motivation Check”</a:t>
            </a:r>
            <a:endParaRPr lang="en-US" sz="8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007103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342900"/>
            <a:ext cx="5181600" cy="4876800"/>
          </a:xfrm>
        </p:spPr>
        <p:txBody>
          <a:bodyPr>
            <a:normAutofit fontScale="92500" lnSpcReduction="10000"/>
          </a:bodyPr>
          <a:lstStyle/>
          <a:p>
            <a:r>
              <a:rPr lang="en-US" sz="3500" i="1" dirty="0" smtClean="0">
                <a:solidFill>
                  <a:schemeClr val="bg1"/>
                </a:solidFill>
              </a:rPr>
              <a:t>“What do we want our relationship with God to    be like?”  </a:t>
            </a:r>
          </a:p>
          <a:p>
            <a:r>
              <a:rPr lang="en-US" sz="3500" i="1" dirty="0" smtClean="0">
                <a:solidFill>
                  <a:schemeClr val="bg1"/>
                </a:solidFill>
              </a:rPr>
              <a:t>‘Are we only willing to tolerate a “brief dabbling” of exploring the motivation and needs of the soul?’</a:t>
            </a:r>
          </a:p>
          <a:p>
            <a:r>
              <a:rPr lang="en-US" sz="3500" i="1" dirty="0" smtClean="0">
                <a:solidFill>
                  <a:schemeClr val="bg1"/>
                </a:solidFill>
              </a:rPr>
              <a:t>“Do we want our relationship with God to be a joy or a burden?”</a:t>
            </a:r>
            <a:endParaRPr lang="en-US" sz="3500" i="1" dirty="0">
              <a:solidFill>
                <a:schemeClr val="bg1"/>
              </a:solidFill>
            </a:endParaRPr>
          </a:p>
        </p:txBody>
      </p:sp>
    </p:spTree>
    <p:extLst>
      <p:ext uri="{BB962C8B-B14F-4D97-AF65-F5344CB8AC3E}">
        <p14:creationId xmlns:p14="http://schemas.microsoft.com/office/powerpoint/2010/main" val="236560550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181100"/>
            <a:ext cx="5105401" cy="3530600"/>
          </a:xfrm>
        </p:spPr>
        <p:txBody>
          <a:bodyPr>
            <a:noAutofit/>
          </a:bodyPr>
          <a:lstStyle/>
          <a:p>
            <a:pPr marL="0" indent="0" algn="ctr">
              <a:buNone/>
            </a:pPr>
            <a:r>
              <a:rPr lang="en-US" sz="4800" i="1" dirty="0" smtClean="0">
                <a:solidFill>
                  <a:schemeClr val="bg1"/>
                </a:solidFill>
              </a:rPr>
              <a:t>“Rejoice in the Lord always”</a:t>
            </a:r>
            <a:endParaRPr lang="en-US" sz="4800" i="1" dirty="0">
              <a:solidFill>
                <a:schemeClr val="bg1"/>
              </a:solidFill>
            </a:endParaRPr>
          </a:p>
        </p:txBody>
      </p:sp>
      <p:sp>
        <p:nvSpPr>
          <p:cNvPr id="4" name="Rectangle 3"/>
          <p:cNvSpPr/>
          <p:nvPr/>
        </p:nvSpPr>
        <p:spPr>
          <a:xfrm>
            <a:off x="-152400" y="342900"/>
            <a:ext cx="9144000" cy="1138773"/>
          </a:xfrm>
          <a:prstGeom prst="rect">
            <a:avLst/>
          </a:prstGeom>
          <a:noFill/>
        </p:spPr>
        <p:txBody>
          <a:bodyPr>
            <a:spAutoFit/>
          </a:bodyPr>
          <a:lstStyle/>
          <a:p>
            <a:pPr algn="ctr" fontAlgn="auto">
              <a:spcBef>
                <a:spcPts val="0"/>
              </a:spcBef>
              <a:spcAft>
                <a:spcPts val="0"/>
              </a:spcAft>
              <a:defRPr/>
            </a:pPr>
            <a:r>
              <a:rPr lang="en-US" sz="6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Phil. 4:4</a:t>
            </a:r>
            <a:endParaRPr lang="en-US" sz="6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10292750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333500"/>
            <a:ext cx="5181600" cy="3810000"/>
          </a:xfrm>
        </p:spPr>
        <p:txBody>
          <a:bodyPr>
            <a:noAutofit/>
          </a:bodyPr>
          <a:lstStyle/>
          <a:p>
            <a:pPr marL="0" indent="0" algn="ctr">
              <a:buNone/>
            </a:pPr>
            <a:r>
              <a:rPr lang="en-US" sz="4800" i="1" dirty="0" smtClean="0">
                <a:solidFill>
                  <a:schemeClr val="bg1"/>
                </a:solidFill>
              </a:rPr>
              <a:t>“I have learned to be content in whatever circumstances I am” </a:t>
            </a:r>
            <a:endParaRPr lang="en-US" sz="4800" i="1" dirty="0">
              <a:solidFill>
                <a:schemeClr val="bg1"/>
              </a:solidFill>
            </a:endParaRPr>
          </a:p>
        </p:txBody>
      </p:sp>
      <p:sp>
        <p:nvSpPr>
          <p:cNvPr id="4" name="Rectangle 3"/>
          <p:cNvSpPr/>
          <p:nvPr/>
        </p:nvSpPr>
        <p:spPr>
          <a:xfrm>
            <a:off x="-152400" y="342900"/>
            <a:ext cx="9144000" cy="1200329"/>
          </a:xfrm>
          <a:prstGeom prst="rect">
            <a:avLst/>
          </a:prstGeom>
          <a:noFill/>
        </p:spPr>
        <p:txBody>
          <a:bodyPr>
            <a:spAutoFit/>
          </a:bodyPr>
          <a:lstStyle/>
          <a:p>
            <a:pPr algn="ctr" fontAlgn="auto">
              <a:spcBef>
                <a:spcPts val="0"/>
              </a:spcBef>
              <a:spcAft>
                <a:spcPts val="0"/>
              </a:spcAft>
              <a:defRPr/>
            </a:pPr>
            <a:r>
              <a:rPr lang="en-US" sz="72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Phil. 4:11</a:t>
            </a:r>
            <a:endParaRPr lang="en-US" sz="72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75520186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104900"/>
            <a:ext cx="5410200" cy="4038600"/>
          </a:xfrm>
        </p:spPr>
        <p:txBody>
          <a:bodyPr>
            <a:noAutofit/>
          </a:bodyPr>
          <a:lstStyle/>
          <a:p>
            <a:pPr marL="0" indent="0" algn="ctr">
              <a:buNone/>
            </a:pPr>
            <a:r>
              <a:rPr lang="en-US" sz="3400" i="1" dirty="0" smtClean="0">
                <a:solidFill>
                  <a:schemeClr val="bg1"/>
                </a:solidFill>
              </a:rPr>
              <a:t>“How blessed is the man who does not walk in the counsel of the wicked…He will be like a tree firmly planted by streams of water, which yields its fruit in its season, and its leaf does not whither” </a:t>
            </a:r>
            <a:endParaRPr lang="en-US" sz="3400" i="1" dirty="0">
              <a:solidFill>
                <a:schemeClr val="bg1"/>
              </a:solidFill>
            </a:endParaRPr>
          </a:p>
        </p:txBody>
      </p:sp>
      <p:sp>
        <p:nvSpPr>
          <p:cNvPr id="4" name="Rectangle 3"/>
          <p:cNvSpPr/>
          <p:nvPr/>
        </p:nvSpPr>
        <p:spPr>
          <a:xfrm>
            <a:off x="-152400" y="190500"/>
            <a:ext cx="9144000" cy="1107996"/>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Psalm 1:1-3</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92159554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800767"/>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 Vital Requirement”</a:t>
            </a:r>
            <a:endParaRPr lang="en-US" sz="8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543223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104900"/>
            <a:ext cx="5181600" cy="3810000"/>
          </a:xfrm>
        </p:spPr>
        <p:txBody>
          <a:bodyPr>
            <a:noAutofit/>
          </a:bodyPr>
          <a:lstStyle/>
          <a:p>
            <a:pPr marL="0" indent="0" algn="ctr">
              <a:buNone/>
            </a:pPr>
            <a:r>
              <a:rPr lang="en-US" sz="4400" i="1" dirty="0" smtClean="0">
                <a:solidFill>
                  <a:schemeClr val="bg1"/>
                </a:solidFill>
              </a:rPr>
              <a:t>“As the deer pants for the water brooks, so my soul pants for Thee, O God.  My soul thirsts for God, for the living God</a:t>
            </a:r>
            <a:endParaRPr lang="en-US" sz="4400" i="1" dirty="0">
              <a:solidFill>
                <a:schemeClr val="bg1"/>
              </a:solidFill>
            </a:endParaRPr>
          </a:p>
        </p:txBody>
      </p:sp>
      <p:sp>
        <p:nvSpPr>
          <p:cNvPr id="4" name="Rectangle 3"/>
          <p:cNvSpPr/>
          <p:nvPr/>
        </p:nvSpPr>
        <p:spPr>
          <a:xfrm>
            <a:off x="-152400" y="190500"/>
            <a:ext cx="9144000" cy="1107996"/>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Psalm 42:1,2</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70530418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3800" y="190500"/>
            <a:ext cx="5181600" cy="5029200"/>
          </a:xfrm>
        </p:spPr>
        <p:txBody>
          <a:bodyPr>
            <a:normAutofit fontScale="70000" lnSpcReduction="20000"/>
          </a:bodyPr>
          <a:lstStyle/>
          <a:p>
            <a:pPr marL="0" indent="0" algn="ctr">
              <a:buNone/>
            </a:pPr>
            <a:r>
              <a:rPr lang="en-US" sz="4600" dirty="0">
                <a:solidFill>
                  <a:schemeClr val="bg1"/>
                </a:solidFill>
              </a:rPr>
              <a:t>Isaiah 53</a:t>
            </a:r>
          </a:p>
          <a:p>
            <a:pPr marL="0" indent="0">
              <a:buNone/>
            </a:pPr>
            <a:r>
              <a:rPr lang="en-US" sz="3700" i="1" dirty="0">
                <a:solidFill>
                  <a:schemeClr val="bg1"/>
                </a:solidFill>
              </a:rPr>
              <a:t>4 Surely He has borne our </a:t>
            </a:r>
            <a:r>
              <a:rPr lang="en-US" sz="3700" i="1" dirty="0" err="1">
                <a:solidFill>
                  <a:schemeClr val="bg1"/>
                </a:solidFill>
              </a:rPr>
              <a:t>griefs</a:t>
            </a:r>
            <a:r>
              <a:rPr lang="en-US" sz="3700" i="1" dirty="0">
                <a:solidFill>
                  <a:schemeClr val="bg1"/>
                </a:solidFill>
              </a:rPr>
              <a:t>  </a:t>
            </a:r>
            <a:r>
              <a:rPr lang="en-US" sz="3700" i="1" dirty="0" smtClean="0">
                <a:solidFill>
                  <a:schemeClr val="bg1"/>
                </a:solidFill>
              </a:rPr>
              <a:t>And </a:t>
            </a:r>
            <a:r>
              <a:rPr lang="en-US" sz="3700" i="1" dirty="0">
                <a:solidFill>
                  <a:schemeClr val="bg1"/>
                </a:solidFill>
              </a:rPr>
              <a:t>carried our sorrows; Yet we esteemed Him </a:t>
            </a:r>
            <a:r>
              <a:rPr lang="en-US" sz="3700" i="1" dirty="0" smtClean="0">
                <a:solidFill>
                  <a:schemeClr val="bg1"/>
                </a:solidFill>
              </a:rPr>
              <a:t>stricken, Smitten </a:t>
            </a:r>
            <a:r>
              <a:rPr lang="en-US" sz="3700" i="1" dirty="0">
                <a:solidFill>
                  <a:schemeClr val="bg1"/>
                </a:solidFill>
              </a:rPr>
              <a:t>by God, </a:t>
            </a:r>
            <a:r>
              <a:rPr lang="en-US" sz="3700" i="1" dirty="0" smtClean="0">
                <a:solidFill>
                  <a:schemeClr val="bg1"/>
                </a:solidFill>
              </a:rPr>
              <a:t>and afflicted</a:t>
            </a:r>
            <a:r>
              <a:rPr lang="en-US" sz="3700" i="1" dirty="0">
                <a:solidFill>
                  <a:schemeClr val="bg1"/>
                </a:solidFill>
              </a:rPr>
              <a:t>. </a:t>
            </a:r>
          </a:p>
          <a:p>
            <a:pPr marL="0" indent="0">
              <a:buNone/>
            </a:pPr>
            <a:r>
              <a:rPr lang="en-US" sz="3700" i="1" dirty="0">
                <a:solidFill>
                  <a:schemeClr val="bg1"/>
                </a:solidFill>
              </a:rPr>
              <a:t>5 But He was wounded for our transgressions, He was bruised for our iniquities;  The chastisement for our peace was upon Him,  And by His stripes we are healed. </a:t>
            </a:r>
          </a:p>
          <a:p>
            <a:pPr marL="0" indent="0">
              <a:buNone/>
            </a:pPr>
            <a:r>
              <a:rPr lang="en-US" sz="3700" i="1" dirty="0">
                <a:solidFill>
                  <a:schemeClr val="bg1"/>
                </a:solidFill>
              </a:rPr>
              <a:t> 6 All we like sheep have gone astray; We have turned, every one, to his own way;  And the LORD has laid on Him the iniquity of us all</a:t>
            </a:r>
            <a:r>
              <a:rPr lang="en-US" sz="3700" i="1" dirty="0" smtClean="0">
                <a:solidFill>
                  <a:schemeClr val="bg1"/>
                </a:solidFill>
              </a:rPr>
              <a:t>.</a:t>
            </a:r>
            <a:endParaRPr lang="en-US" sz="3700" i="1" dirty="0">
              <a:solidFill>
                <a:schemeClr val="bg1"/>
              </a:solidFill>
            </a:endParaRPr>
          </a:p>
        </p:txBody>
      </p:sp>
    </p:spTree>
    <p:extLst>
      <p:ext uri="{BB962C8B-B14F-4D97-AF65-F5344CB8AC3E}">
        <p14:creationId xmlns:p14="http://schemas.microsoft.com/office/powerpoint/2010/main" val="33970070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800100"/>
            <a:ext cx="9144000" cy="1446550"/>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“Meditation”</a:t>
            </a:r>
            <a:endParaRPr lang="en-US" sz="8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55563203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0"/>
            <a:ext cx="5638800" cy="5371382"/>
          </a:xfrm>
        </p:spPr>
        <p:txBody>
          <a:bodyPr>
            <a:noAutofit/>
          </a:bodyPr>
          <a:lstStyle/>
          <a:p>
            <a:r>
              <a:rPr lang="en-US" sz="5400" i="1" dirty="0">
                <a:solidFill>
                  <a:schemeClr val="bg1"/>
                </a:solidFill>
              </a:rPr>
              <a:t>R</a:t>
            </a:r>
            <a:r>
              <a:rPr lang="en-US" sz="5400" i="1" dirty="0" smtClean="0">
                <a:solidFill>
                  <a:schemeClr val="bg1"/>
                </a:solidFill>
              </a:rPr>
              <a:t>eflecting on God’s works</a:t>
            </a:r>
          </a:p>
          <a:p>
            <a:r>
              <a:rPr lang="en-US" sz="5400" i="1" dirty="0">
                <a:solidFill>
                  <a:schemeClr val="bg1"/>
                </a:solidFill>
              </a:rPr>
              <a:t>P</a:t>
            </a:r>
            <a:r>
              <a:rPr lang="en-US" sz="5400" i="1" dirty="0" smtClean="0">
                <a:solidFill>
                  <a:schemeClr val="bg1"/>
                </a:solidFill>
              </a:rPr>
              <a:t>racticing God’s deeds</a:t>
            </a:r>
          </a:p>
          <a:p>
            <a:r>
              <a:rPr lang="en-US" sz="5400" i="1" dirty="0">
                <a:solidFill>
                  <a:schemeClr val="bg1"/>
                </a:solidFill>
              </a:rPr>
              <a:t>P</a:t>
            </a:r>
            <a:r>
              <a:rPr lang="en-US" sz="5400" i="1" dirty="0" smtClean="0">
                <a:solidFill>
                  <a:schemeClr val="bg1"/>
                </a:solidFill>
              </a:rPr>
              <a:t>ondering on God’s law</a:t>
            </a:r>
            <a:endParaRPr lang="en-US" sz="5400" i="1" dirty="0">
              <a:solidFill>
                <a:schemeClr val="bg1"/>
              </a:solidFill>
            </a:endParaRPr>
          </a:p>
        </p:txBody>
      </p:sp>
    </p:spTree>
    <p:extLst>
      <p:ext uri="{BB962C8B-B14F-4D97-AF65-F5344CB8AC3E}">
        <p14:creationId xmlns:p14="http://schemas.microsoft.com/office/powerpoint/2010/main" val="30152580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104900"/>
            <a:ext cx="5181600" cy="3810000"/>
          </a:xfrm>
        </p:spPr>
        <p:txBody>
          <a:bodyPr>
            <a:noAutofit/>
          </a:bodyPr>
          <a:lstStyle/>
          <a:p>
            <a:pPr marL="0" indent="0" algn="ctr">
              <a:buNone/>
            </a:pPr>
            <a:r>
              <a:rPr lang="en-US" sz="5400" i="1" dirty="0" smtClean="0">
                <a:solidFill>
                  <a:schemeClr val="bg1"/>
                </a:solidFill>
              </a:rPr>
              <a:t>“O how I love Thy law!  It is my meditation all the day” </a:t>
            </a:r>
            <a:endParaRPr lang="en-US" sz="5400" i="1" dirty="0">
              <a:solidFill>
                <a:schemeClr val="bg1"/>
              </a:solidFill>
            </a:endParaRPr>
          </a:p>
        </p:txBody>
      </p:sp>
      <p:sp>
        <p:nvSpPr>
          <p:cNvPr id="4" name="Rectangle 3"/>
          <p:cNvSpPr/>
          <p:nvPr/>
        </p:nvSpPr>
        <p:spPr>
          <a:xfrm>
            <a:off x="-152400" y="190500"/>
            <a:ext cx="9144000" cy="1107996"/>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Psalm 119:97</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51977477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104900"/>
            <a:ext cx="5181600" cy="3810000"/>
          </a:xfrm>
        </p:spPr>
        <p:txBody>
          <a:bodyPr>
            <a:noAutofit/>
          </a:bodyPr>
          <a:lstStyle/>
          <a:p>
            <a:pPr marL="0" indent="0" algn="ctr">
              <a:buNone/>
            </a:pPr>
            <a:r>
              <a:rPr lang="en-US" sz="4800" i="1" dirty="0" smtClean="0">
                <a:solidFill>
                  <a:schemeClr val="bg1"/>
                </a:solidFill>
              </a:rPr>
              <a:t>“I have more insight than all my teachers, for Thy testimonies are my meditation” </a:t>
            </a:r>
            <a:endParaRPr lang="en-US" sz="4800" i="1" dirty="0">
              <a:solidFill>
                <a:schemeClr val="bg1"/>
              </a:solidFill>
            </a:endParaRPr>
          </a:p>
        </p:txBody>
      </p:sp>
      <p:sp>
        <p:nvSpPr>
          <p:cNvPr id="4" name="Rectangle 3"/>
          <p:cNvSpPr/>
          <p:nvPr/>
        </p:nvSpPr>
        <p:spPr>
          <a:xfrm>
            <a:off x="-152400" y="190500"/>
            <a:ext cx="9144000" cy="1107996"/>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Psalm 119:99</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7574018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104900"/>
            <a:ext cx="5181600" cy="3810000"/>
          </a:xfrm>
        </p:spPr>
        <p:txBody>
          <a:bodyPr>
            <a:noAutofit/>
          </a:bodyPr>
          <a:lstStyle/>
          <a:p>
            <a:pPr marL="0" indent="0" algn="ctr">
              <a:buNone/>
            </a:pPr>
            <a:r>
              <a:rPr lang="en-US" sz="4800" i="1" dirty="0" smtClean="0">
                <a:solidFill>
                  <a:schemeClr val="bg1"/>
                </a:solidFill>
              </a:rPr>
              <a:t>“My eyes anticipate the night watches, that I may meditate on Thy word” </a:t>
            </a:r>
            <a:endParaRPr lang="en-US" sz="4800" i="1" dirty="0">
              <a:solidFill>
                <a:schemeClr val="bg1"/>
              </a:solidFill>
            </a:endParaRPr>
          </a:p>
        </p:txBody>
      </p:sp>
      <p:sp>
        <p:nvSpPr>
          <p:cNvPr id="4" name="Rectangle 3"/>
          <p:cNvSpPr/>
          <p:nvPr/>
        </p:nvSpPr>
        <p:spPr>
          <a:xfrm>
            <a:off x="-152400" y="190500"/>
            <a:ext cx="9144000" cy="1107996"/>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Psalm 119:148</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65210460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765345"/>
            <a:ext cx="5181600" cy="3810000"/>
          </a:xfrm>
        </p:spPr>
        <p:txBody>
          <a:bodyPr>
            <a:noAutofit/>
          </a:bodyPr>
          <a:lstStyle/>
          <a:p>
            <a:pPr marL="0" indent="0" algn="ctr">
              <a:buNone/>
            </a:pPr>
            <a:r>
              <a:rPr lang="en-US" sz="4800" i="1" dirty="0" smtClean="0">
                <a:solidFill>
                  <a:schemeClr val="bg1"/>
                </a:solidFill>
              </a:rPr>
              <a:t>“When I consider Thy heavens, the work of Thy fingers, the moon and the stars, which Thou hast ordained”</a:t>
            </a:r>
            <a:endParaRPr lang="en-US" sz="4800" i="1" dirty="0">
              <a:solidFill>
                <a:schemeClr val="bg1"/>
              </a:solidFill>
            </a:endParaRPr>
          </a:p>
        </p:txBody>
      </p:sp>
      <p:sp>
        <p:nvSpPr>
          <p:cNvPr id="4" name="Rectangle 3"/>
          <p:cNvSpPr/>
          <p:nvPr/>
        </p:nvSpPr>
        <p:spPr>
          <a:xfrm>
            <a:off x="-152400" y="21787"/>
            <a:ext cx="9144000" cy="1107996"/>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Psalm 8:3</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63141266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90500"/>
            <a:ext cx="5410200" cy="5180882"/>
          </a:xfrm>
        </p:spPr>
        <p:txBody>
          <a:bodyPr>
            <a:noAutofit/>
          </a:bodyPr>
          <a:lstStyle/>
          <a:p>
            <a:r>
              <a:rPr lang="en-US" sz="3600" i="1" dirty="0" smtClean="0">
                <a:solidFill>
                  <a:schemeClr val="bg1"/>
                </a:solidFill>
              </a:rPr>
              <a:t>When we read the Scriptures do we dwell upon what we are reading, or do we read simply to get through the material? </a:t>
            </a:r>
          </a:p>
          <a:p>
            <a:r>
              <a:rPr lang="en-US" sz="3600" i="1" dirty="0" smtClean="0">
                <a:solidFill>
                  <a:schemeClr val="bg1"/>
                </a:solidFill>
              </a:rPr>
              <a:t>Do we really contemplate upon what we have read? </a:t>
            </a:r>
          </a:p>
        </p:txBody>
      </p:sp>
    </p:spTree>
    <p:extLst>
      <p:ext uri="{BB962C8B-B14F-4D97-AF65-F5344CB8AC3E}">
        <p14:creationId xmlns:p14="http://schemas.microsoft.com/office/powerpoint/2010/main" val="312443080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90500"/>
            <a:ext cx="5410200" cy="5180882"/>
          </a:xfrm>
        </p:spPr>
        <p:txBody>
          <a:bodyPr>
            <a:noAutofit/>
          </a:bodyPr>
          <a:lstStyle/>
          <a:p>
            <a:r>
              <a:rPr lang="en-US" sz="3600" i="1" dirty="0" smtClean="0">
                <a:solidFill>
                  <a:schemeClr val="bg1"/>
                </a:solidFill>
              </a:rPr>
              <a:t>Do we seek to apply what we are reading to our daily lives and how we interact with others?  </a:t>
            </a:r>
          </a:p>
          <a:p>
            <a:r>
              <a:rPr lang="en-US" sz="3600" i="1" dirty="0" smtClean="0">
                <a:solidFill>
                  <a:schemeClr val="bg1"/>
                </a:solidFill>
              </a:rPr>
              <a:t>Do we use what we read to make needed adjustments in our attitude?</a:t>
            </a:r>
            <a:endParaRPr lang="en-US" sz="3600" i="1" dirty="0">
              <a:solidFill>
                <a:schemeClr val="bg1"/>
              </a:solidFill>
            </a:endParaRPr>
          </a:p>
        </p:txBody>
      </p:sp>
    </p:spTree>
    <p:extLst>
      <p:ext uri="{BB962C8B-B14F-4D97-AF65-F5344CB8AC3E}">
        <p14:creationId xmlns:p14="http://schemas.microsoft.com/office/powerpoint/2010/main" val="136068399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129783"/>
            <a:ext cx="5181600" cy="3810000"/>
          </a:xfrm>
        </p:spPr>
        <p:txBody>
          <a:bodyPr>
            <a:noAutofit/>
          </a:bodyPr>
          <a:lstStyle/>
          <a:p>
            <a:pPr marL="0" indent="0" algn="ctr">
              <a:buNone/>
            </a:pPr>
            <a:r>
              <a:rPr lang="en-US" sz="5400" i="1" dirty="0" smtClean="0">
                <a:solidFill>
                  <a:schemeClr val="bg1"/>
                </a:solidFill>
              </a:rPr>
              <a:t>“Let your mind dwell on these things” </a:t>
            </a:r>
            <a:endParaRPr lang="en-US" sz="5400" i="1" dirty="0">
              <a:solidFill>
                <a:schemeClr val="bg1"/>
              </a:solidFill>
            </a:endParaRPr>
          </a:p>
        </p:txBody>
      </p:sp>
      <p:sp>
        <p:nvSpPr>
          <p:cNvPr id="4" name="Rectangle 3"/>
          <p:cNvSpPr/>
          <p:nvPr/>
        </p:nvSpPr>
        <p:spPr>
          <a:xfrm>
            <a:off x="-152400" y="190500"/>
            <a:ext cx="9144000" cy="1200329"/>
          </a:xfrm>
          <a:prstGeom prst="rect">
            <a:avLst/>
          </a:prstGeom>
          <a:noFill/>
        </p:spPr>
        <p:txBody>
          <a:bodyPr>
            <a:spAutoFit/>
          </a:bodyPr>
          <a:lstStyle/>
          <a:p>
            <a:pPr algn="ctr" fontAlgn="auto">
              <a:spcBef>
                <a:spcPts val="0"/>
              </a:spcBef>
              <a:spcAft>
                <a:spcPts val="0"/>
              </a:spcAft>
              <a:defRPr/>
            </a:pPr>
            <a:r>
              <a:rPr lang="en-US" sz="72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Phil. 4:8</a:t>
            </a:r>
            <a:endParaRPr lang="en-US" sz="72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10688601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90500"/>
            <a:ext cx="5410200" cy="5180882"/>
          </a:xfrm>
        </p:spPr>
        <p:txBody>
          <a:bodyPr>
            <a:noAutofit/>
          </a:bodyPr>
          <a:lstStyle/>
          <a:p>
            <a:r>
              <a:rPr lang="en-US" sz="3600" i="1" dirty="0" smtClean="0">
                <a:solidFill>
                  <a:schemeClr val="bg1"/>
                </a:solidFill>
              </a:rPr>
              <a:t>Do we contemplate the great things that God has done for His people?  </a:t>
            </a:r>
          </a:p>
          <a:p>
            <a:r>
              <a:rPr lang="en-US" sz="3600" i="1" dirty="0" smtClean="0">
                <a:solidFill>
                  <a:schemeClr val="bg1"/>
                </a:solidFill>
              </a:rPr>
              <a:t>Do we dwell upon His love in sending Jesus for us, and the beauty of His creation? </a:t>
            </a:r>
            <a:endParaRPr lang="en-US" sz="3600" i="1" dirty="0">
              <a:solidFill>
                <a:schemeClr val="bg1"/>
              </a:solidFill>
            </a:endParaRPr>
          </a:p>
        </p:txBody>
      </p:sp>
    </p:spTree>
    <p:extLst>
      <p:ext uri="{BB962C8B-B14F-4D97-AF65-F5344CB8AC3E}">
        <p14:creationId xmlns:p14="http://schemas.microsoft.com/office/powerpoint/2010/main" val="1031239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00" y="190500"/>
            <a:ext cx="5334000" cy="5334000"/>
          </a:xfrm>
        </p:spPr>
        <p:txBody>
          <a:bodyPr>
            <a:normAutofit fontScale="40000" lnSpcReduction="20000"/>
          </a:bodyPr>
          <a:lstStyle/>
          <a:p>
            <a:pPr marL="0" indent="0" algn="ctr">
              <a:buNone/>
            </a:pPr>
            <a:r>
              <a:rPr lang="en-US" sz="7000" dirty="0">
                <a:solidFill>
                  <a:schemeClr val="bg1"/>
                </a:solidFill>
              </a:rPr>
              <a:t>1 Corinthians 11</a:t>
            </a:r>
          </a:p>
          <a:p>
            <a:pPr marL="0" indent="0">
              <a:buNone/>
            </a:pPr>
            <a:r>
              <a:rPr lang="en-US" sz="5800" i="1" dirty="0">
                <a:solidFill>
                  <a:schemeClr val="bg1"/>
                </a:solidFill>
              </a:rPr>
              <a:t>23 For I received from the Lord that </a:t>
            </a:r>
            <a:r>
              <a:rPr lang="en-US" sz="5800" i="1" dirty="0" smtClean="0">
                <a:solidFill>
                  <a:schemeClr val="bg1"/>
                </a:solidFill>
              </a:rPr>
              <a:t>which   </a:t>
            </a:r>
            <a:r>
              <a:rPr lang="en-US" sz="5800" i="1" dirty="0">
                <a:solidFill>
                  <a:schemeClr val="bg1"/>
                </a:solidFill>
              </a:rPr>
              <a:t>I also delivered to you: that the Lord Jesus on the same night in which He was betrayed took bread; </a:t>
            </a:r>
            <a:endParaRPr lang="en-US" sz="5800" i="1" dirty="0" smtClean="0">
              <a:solidFill>
                <a:schemeClr val="bg1"/>
              </a:solidFill>
            </a:endParaRPr>
          </a:p>
          <a:p>
            <a:pPr marL="0" indent="0">
              <a:buNone/>
            </a:pPr>
            <a:r>
              <a:rPr lang="en-US" sz="5800" i="1" dirty="0" smtClean="0">
                <a:solidFill>
                  <a:schemeClr val="bg1"/>
                </a:solidFill>
              </a:rPr>
              <a:t>24 </a:t>
            </a:r>
            <a:r>
              <a:rPr lang="en-US" sz="5800" i="1" dirty="0">
                <a:solidFill>
                  <a:schemeClr val="bg1"/>
                </a:solidFill>
              </a:rPr>
              <a:t>and when He had given thanks, He broke it and said, “Take, eat, this is My body which is broken for you; do this in remembrance of Me.” </a:t>
            </a:r>
            <a:endParaRPr lang="en-US" sz="5800" i="1" dirty="0" smtClean="0">
              <a:solidFill>
                <a:schemeClr val="bg1"/>
              </a:solidFill>
            </a:endParaRPr>
          </a:p>
          <a:p>
            <a:pPr marL="0" indent="0">
              <a:buNone/>
            </a:pPr>
            <a:r>
              <a:rPr lang="en-US" sz="5800" i="1" dirty="0" smtClean="0">
                <a:solidFill>
                  <a:schemeClr val="bg1"/>
                </a:solidFill>
              </a:rPr>
              <a:t>25 </a:t>
            </a:r>
            <a:r>
              <a:rPr lang="en-US" sz="5800" i="1" dirty="0">
                <a:solidFill>
                  <a:schemeClr val="bg1"/>
                </a:solidFill>
              </a:rPr>
              <a:t>In the same manner He also took the cup after supper, saying, “This cup is the new covenant in My blood. This do, as often as you drink it, in remembrance of Me.” </a:t>
            </a:r>
            <a:r>
              <a:rPr lang="en-US" sz="5800" i="1" dirty="0" smtClean="0">
                <a:solidFill>
                  <a:schemeClr val="bg1"/>
                </a:solidFill>
              </a:rPr>
              <a:t>26 </a:t>
            </a:r>
            <a:r>
              <a:rPr lang="en-US" sz="5800" i="1" dirty="0">
                <a:solidFill>
                  <a:schemeClr val="bg1"/>
                </a:solidFill>
              </a:rPr>
              <a:t>For as often as you eat this bread and drink this cup, you proclaim the Lord’s death till He comes.</a:t>
            </a:r>
          </a:p>
        </p:txBody>
      </p:sp>
    </p:spTree>
    <p:extLst>
      <p:ext uri="{BB962C8B-B14F-4D97-AF65-F5344CB8AC3E}">
        <p14:creationId xmlns:p14="http://schemas.microsoft.com/office/powerpoint/2010/main" val="275329350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028700"/>
            <a:ext cx="5410200" cy="3810000"/>
          </a:xfrm>
        </p:spPr>
        <p:txBody>
          <a:bodyPr>
            <a:noAutofit/>
          </a:bodyPr>
          <a:lstStyle/>
          <a:p>
            <a:pPr marL="0" indent="0" algn="ctr">
              <a:buNone/>
            </a:pPr>
            <a:r>
              <a:rPr lang="en-US" sz="3200" i="1" dirty="0" smtClean="0">
                <a:solidFill>
                  <a:schemeClr val="bg1"/>
                </a:solidFill>
              </a:rPr>
              <a:t>“And truly Jesus did many other signs in the presence of His disciples, which are not written in this book; 31 but these are written that you may believe that Jesus is the Christ, the Son of God, and that believing you may have life in His name.”</a:t>
            </a:r>
            <a:endParaRPr lang="en-US" sz="3200" i="1" dirty="0">
              <a:solidFill>
                <a:schemeClr val="bg1"/>
              </a:solidFill>
            </a:endParaRPr>
          </a:p>
        </p:txBody>
      </p:sp>
      <p:sp>
        <p:nvSpPr>
          <p:cNvPr id="4" name="Rectangle 3"/>
          <p:cNvSpPr/>
          <p:nvPr/>
        </p:nvSpPr>
        <p:spPr>
          <a:xfrm>
            <a:off x="-152400" y="190500"/>
            <a:ext cx="9144000" cy="1046440"/>
          </a:xfrm>
          <a:prstGeom prst="rect">
            <a:avLst/>
          </a:prstGeom>
          <a:noFill/>
        </p:spPr>
        <p:txBody>
          <a:bodyPr>
            <a:spAutoFit/>
          </a:bodyPr>
          <a:lstStyle/>
          <a:p>
            <a:pPr algn="ctr" fontAlgn="auto">
              <a:spcBef>
                <a:spcPts val="0"/>
              </a:spcBef>
              <a:spcAft>
                <a:spcPts val="0"/>
              </a:spcAft>
              <a:defRPr/>
            </a:pPr>
            <a:r>
              <a:rPr lang="en-US" sz="62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John 20:30,31</a:t>
            </a:r>
            <a:endParaRPr lang="en-US" sz="62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72715659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800100"/>
            <a:ext cx="9144000" cy="1446550"/>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“Solitude”</a:t>
            </a:r>
            <a:endParaRPr lang="en-US" sz="8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39701044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90500"/>
            <a:ext cx="5410200" cy="5180882"/>
          </a:xfrm>
        </p:spPr>
        <p:txBody>
          <a:bodyPr>
            <a:noAutofit/>
          </a:bodyPr>
          <a:lstStyle/>
          <a:p>
            <a:r>
              <a:rPr lang="en-US" sz="3600" i="1" dirty="0">
                <a:solidFill>
                  <a:schemeClr val="bg1"/>
                </a:solidFill>
              </a:rPr>
              <a:t>S</a:t>
            </a:r>
            <a:r>
              <a:rPr lang="en-US" sz="3600" i="1" dirty="0" smtClean="0">
                <a:solidFill>
                  <a:schemeClr val="bg1"/>
                </a:solidFill>
              </a:rPr>
              <a:t>ilence is not a bad thing if we are pondering God and our relationship with Him.  </a:t>
            </a:r>
          </a:p>
          <a:p>
            <a:r>
              <a:rPr lang="en-US" sz="3600" i="1" dirty="0" smtClean="0">
                <a:solidFill>
                  <a:schemeClr val="bg1"/>
                </a:solidFill>
              </a:rPr>
              <a:t>Jesus often took time out to be alone (Luke 6:12; Matthew 14:13,23; Mark 6:31; Matthew 26:36-46). </a:t>
            </a:r>
            <a:endParaRPr lang="en-US" sz="3600" i="1" dirty="0">
              <a:solidFill>
                <a:schemeClr val="bg1"/>
              </a:solidFill>
            </a:endParaRPr>
          </a:p>
        </p:txBody>
      </p:sp>
    </p:spTree>
    <p:extLst>
      <p:ext uri="{BB962C8B-B14F-4D97-AF65-F5344CB8AC3E}">
        <p14:creationId xmlns:p14="http://schemas.microsoft.com/office/powerpoint/2010/main" val="121844318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90500"/>
            <a:ext cx="5410200" cy="5180882"/>
          </a:xfrm>
        </p:spPr>
        <p:txBody>
          <a:bodyPr>
            <a:noAutofit/>
          </a:bodyPr>
          <a:lstStyle/>
          <a:p>
            <a:r>
              <a:rPr lang="en-US" sz="3200" i="1" dirty="0" smtClean="0">
                <a:solidFill>
                  <a:schemeClr val="bg1"/>
                </a:solidFill>
              </a:rPr>
              <a:t>The purpose for such mental solitude is to be prepared to say what needs to be said at the right moment (Proverbs 25:11; 1 Peter 3:15; Colossians 4:6)</a:t>
            </a:r>
          </a:p>
          <a:p>
            <a:r>
              <a:rPr lang="en-US" sz="3200" i="1" dirty="0" smtClean="0">
                <a:solidFill>
                  <a:schemeClr val="bg1"/>
                </a:solidFill>
              </a:rPr>
              <a:t>“The disciplined person is the person who can do what needs to be done when it needs to be done.” - Foster</a:t>
            </a:r>
            <a:endParaRPr lang="en-US" sz="3200" i="1" dirty="0">
              <a:solidFill>
                <a:schemeClr val="bg1"/>
              </a:solidFill>
            </a:endParaRPr>
          </a:p>
        </p:txBody>
      </p:sp>
    </p:spTree>
    <p:extLst>
      <p:ext uri="{BB962C8B-B14F-4D97-AF65-F5344CB8AC3E}">
        <p14:creationId xmlns:p14="http://schemas.microsoft.com/office/powerpoint/2010/main" val="104193669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52600" y="190500"/>
            <a:ext cx="5638800" cy="5180882"/>
          </a:xfrm>
        </p:spPr>
        <p:txBody>
          <a:bodyPr>
            <a:noAutofit/>
          </a:bodyPr>
          <a:lstStyle/>
          <a:p>
            <a:r>
              <a:rPr lang="en-US" sz="3200" i="1" dirty="0" smtClean="0">
                <a:solidFill>
                  <a:schemeClr val="bg1"/>
                </a:solidFill>
              </a:rPr>
              <a:t>Missing opportunities?</a:t>
            </a:r>
          </a:p>
          <a:p>
            <a:pPr lvl="1"/>
            <a:r>
              <a:rPr lang="en-US" sz="2800" i="1" dirty="0">
                <a:solidFill>
                  <a:schemeClr val="bg1"/>
                </a:solidFill>
              </a:rPr>
              <a:t>S</a:t>
            </a:r>
            <a:r>
              <a:rPr lang="en-US" sz="2800" i="1" dirty="0" smtClean="0">
                <a:solidFill>
                  <a:schemeClr val="bg1"/>
                </a:solidFill>
              </a:rPr>
              <a:t>pend more time in prayerful reflection and in anticipating questions and objections and possible problems. </a:t>
            </a:r>
          </a:p>
          <a:p>
            <a:r>
              <a:rPr lang="en-US" sz="3200" i="1" dirty="0">
                <a:solidFill>
                  <a:schemeClr val="bg1"/>
                </a:solidFill>
              </a:rPr>
              <a:t>M</a:t>
            </a:r>
            <a:r>
              <a:rPr lang="en-US" sz="3200" i="1" dirty="0" smtClean="0">
                <a:solidFill>
                  <a:schemeClr val="bg1"/>
                </a:solidFill>
              </a:rPr>
              <a:t>ental solitude also helps us control the tongue (James 3).  </a:t>
            </a:r>
          </a:p>
          <a:p>
            <a:r>
              <a:rPr lang="en-US" sz="3200" i="1" dirty="0" smtClean="0">
                <a:solidFill>
                  <a:schemeClr val="bg1"/>
                </a:solidFill>
              </a:rPr>
              <a:t>There are times when we need to “draw near to listen” rather than say anything(Eccl. 5:1-2). </a:t>
            </a:r>
            <a:endParaRPr lang="en-US" sz="3200" i="1" dirty="0">
              <a:solidFill>
                <a:schemeClr val="bg1"/>
              </a:solidFill>
            </a:endParaRPr>
          </a:p>
        </p:txBody>
      </p:sp>
    </p:spTree>
    <p:extLst>
      <p:ext uri="{BB962C8B-B14F-4D97-AF65-F5344CB8AC3E}">
        <p14:creationId xmlns:p14="http://schemas.microsoft.com/office/powerpoint/2010/main" val="373416427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800100"/>
            <a:ext cx="9144000" cy="1446550"/>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“Simplicity”</a:t>
            </a:r>
            <a:endParaRPr lang="en-US" sz="8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10022547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028700"/>
            <a:ext cx="5410200" cy="3810000"/>
          </a:xfrm>
        </p:spPr>
        <p:txBody>
          <a:bodyPr>
            <a:noAutofit/>
          </a:bodyPr>
          <a:lstStyle/>
          <a:p>
            <a:pPr marL="0" indent="0" algn="ctr">
              <a:buNone/>
            </a:pPr>
            <a:r>
              <a:rPr lang="en-US" sz="4800" i="1" dirty="0" smtClean="0">
                <a:solidFill>
                  <a:schemeClr val="bg1"/>
                </a:solidFill>
              </a:rPr>
              <a:t>“No one can serve two masters” </a:t>
            </a:r>
            <a:endParaRPr lang="en-US" sz="4800" i="1" dirty="0">
              <a:solidFill>
                <a:schemeClr val="bg1"/>
              </a:solidFill>
            </a:endParaRPr>
          </a:p>
        </p:txBody>
      </p:sp>
      <p:sp>
        <p:nvSpPr>
          <p:cNvPr id="4" name="Rectangle 3"/>
          <p:cNvSpPr/>
          <p:nvPr/>
        </p:nvSpPr>
        <p:spPr>
          <a:xfrm>
            <a:off x="-152400" y="190500"/>
            <a:ext cx="9144000" cy="1046440"/>
          </a:xfrm>
          <a:prstGeom prst="rect">
            <a:avLst/>
          </a:prstGeom>
          <a:noFill/>
        </p:spPr>
        <p:txBody>
          <a:bodyPr>
            <a:spAutoFit/>
          </a:bodyPr>
          <a:lstStyle/>
          <a:p>
            <a:pPr algn="ctr" fontAlgn="auto">
              <a:spcBef>
                <a:spcPts val="0"/>
              </a:spcBef>
              <a:spcAft>
                <a:spcPts val="0"/>
              </a:spcAft>
              <a:defRPr/>
            </a:pPr>
            <a:r>
              <a:rPr lang="en-US" sz="62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Matthew 6:24</a:t>
            </a:r>
            <a:endParaRPr lang="en-US" sz="62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378389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028700"/>
            <a:ext cx="5410200" cy="3810000"/>
          </a:xfrm>
        </p:spPr>
        <p:txBody>
          <a:bodyPr>
            <a:noAutofit/>
          </a:bodyPr>
          <a:lstStyle/>
          <a:p>
            <a:pPr marL="0" indent="0" algn="ctr">
              <a:buNone/>
            </a:pPr>
            <a:r>
              <a:rPr lang="en-US" sz="4800" i="1" dirty="0" smtClean="0">
                <a:solidFill>
                  <a:schemeClr val="bg1"/>
                </a:solidFill>
              </a:rPr>
              <a:t>“All things are lawful for me, but I will not be mastered by anything” </a:t>
            </a:r>
            <a:endParaRPr lang="en-US" sz="4800" i="1" dirty="0">
              <a:solidFill>
                <a:schemeClr val="bg1"/>
              </a:solidFill>
            </a:endParaRPr>
          </a:p>
        </p:txBody>
      </p:sp>
      <p:sp>
        <p:nvSpPr>
          <p:cNvPr id="4" name="Rectangle 3"/>
          <p:cNvSpPr/>
          <p:nvPr/>
        </p:nvSpPr>
        <p:spPr>
          <a:xfrm>
            <a:off x="-152400" y="190500"/>
            <a:ext cx="9144000" cy="1107996"/>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1 Cor. 6:12</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37223387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028700"/>
            <a:ext cx="5410200" cy="3810000"/>
          </a:xfrm>
        </p:spPr>
        <p:txBody>
          <a:bodyPr>
            <a:noAutofit/>
          </a:bodyPr>
          <a:lstStyle/>
          <a:p>
            <a:pPr marL="0" indent="0" algn="ctr">
              <a:buNone/>
            </a:pPr>
            <a:r>
              <a:rPr lang="en-US" sz="4400" i="1" dirty="0" smtClean="0">
                <a:solidFill>
                  <a:schemeClr val="bg1"/>
                </a:solidFill>
              </a:rPr>
              <a:t>“fulfill my joy by being like-minded, having the same love, being of one accord, of one mind.”</a:t>
            </a:r>
            <a:endParaRPr lang="en-US" sz="4400" i="1" dirty="0">
              <a:solidFill>
                <a:schemeClr val="bg1"/>
              </a:solidFill>
            </a:endParaRPr>
          </a:p>
        </p:txBody>
      </p:sp>
      <p:sp>
        <p:nvSpPr>
          <p:cNvPr id="4" name="Rectangle 3"/>
          <p:cNvSpPr/>
          <p:nvPr/>
        </p:nvSpPr>
        <p:spPr>
          <a:xfrm>
            <a:off x="-152400" y="190500"/>
            <a:ext cx="9144000" cy="1107996"/>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Phil. 2:2</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73424044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90500"/>
            <a:ext cx="5410200" cy="5180882"/>
          </a:xfrm>
        </p:spPr>
        <p:txBody>
          <a:bodyPr>
            <a:noAutofit/>
          </a:bodyPr>
          <a:lstStyle/>
          <a:p>
            <a:r>
              <a:rPr lang="en-US" sz="3200" i="1" dirty="0" smtClean="0">
                <a:solidFill>
                  <a:schemeClr val="bg1"/>
                </a:solidFill>
              </a:rPr>
              <a:t>It is often that fear of what others may think or a hundred other motives determine our “yes” or “no” rather than obedience to the will of God (John 12:42-43).</a:t>
            </a:r>
          </a:p>
          <a:p>
            <a:r>
              <a:rPr lang="en-US" sz="3200" i="1" dirty="0" smtClean="0">
                <a:solidFill>
                  <a:schemeClr val="bg1"/>
                </a:solidFill>
              </a:rPr>
              <a:t>Simplicity means that we are loosened from the anxiety over earthly possessions (Matthew 6:25-34). </a:t>
            </a:r>
            <a:endParaRPr lang="en-US" sz="3200" i="1" dirty="0">
              <a:solidFill>
                <a:schemeClr val="bg1"/>
              </a:solidFill>
            </a:endParaRPr>
          </a:p>
        </p:txBody>
      </p:sp>
    </p:spTree>
    <p:extLst>
      <p:ext uri="{BB962C8B-B14F-4D97-AF65-F5344CB8AC3E}">
        <p14:creationId xmlns:p14="http://schemas.microsoft.com/office/powerpoint/2010/main" val="242975781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00200" y="266700"/>
            <a:ext cx="5867400" cy="5181600"/>
          </a:xfrm>
        </p:spPr>
        <p:txBody>
          <a:bodyPr>
            <a:normAutofit fontScale="92500"/>
          </a:bodyPr>
          <a:lstStyle/>
          <a:p>
            <a:r>
              <a:rPr lang="en-US" sz="3000" b="1" dirty="0" smtClean="0">
                <a:solidFill>
                  <a:schemeClr val="bg1"/>
                </a:solidFill>
              </a:rPr>
              <a:t>69 – What A Friend We Have			 	In Jesus</a:t>
            </a:r>
            <a:endParaRPr lang="en-US" sz="3000" b="1" dirty="0" smtClean="0">
              <a:solidFill>
                <a:schemeClr val="bg1"/>
              </a:solidFill>
            </a:endParaRPr>
          </a:p>
          <a:p>
            <a:r>
              <a:rPr lang="en-US" sz="3000" b="1" dirty="0" smtClean="0">
                <a:solidFill>
                  <a:schemeClr val="bg1"/>
                </a:solidFill>
              </a:rPr>
              <a:t>73 – Sweet Hour Of Prayer</a:t>
            </a:r>
            <a:endParaRPr lang="en-US" sz="3000" b="1" dirty="0" smtClean="0">
              <a:solidFill>
                <a:schemeClr val="bg1"/>
              </a:solidFill>
            </a:endParaRPr>
          </a:p>
          <a:p>
            <a:r>
              <a:rPr lang="en-US" sz="3000" b="1" dirty="0" smtClean="0">
                <a:solidFill>
                  <a:schemeClr val="bg1"/>
                </a:solidFill>
              </a:rPr>
              <a:t>Opening Prayer</a:t>
            </a:r>
          </a:p>
          <a:p>
            <a:r>
              <a:rPr lang="en-US" sz="3000" b="1" dirty="0" smtClean="0">
                <a:solidFill>
                  <a:schemeClr val="bg1"/>
                </a:solidFill>
              </a:rPr>
              <a:t>166 – He Loved Me So</a:t>
            </a:r>
            <a:endParaRPr lang="en-US" sz="3000" b="1" dirty="0" smtClean="0">
              <a:solidFill>
                <a:schemeClr val="bg1"/>
              </a:solidFill>
            </a:endParaRPr>
          </a:p>
          <a:p>
            <a:r>
              <a:rPr lang="en-US" sz="3000" b="1" dirty="0" smtClean="0">
                <a:solidFill>
                  <a:schemeClr val="bg1"/>
                </a:solidFill>
              </a:rPr>
              <a:t>392 – Count Your Blessings</a:t>
            </a:r>
            <a:endParaRPr lang="en-US" sz="3000" b="1" dirty="0" smtClean="0">
              <a:solidFill>
                <a:schemeClr val="bg1"/>
              </a:solidFill>
            </a:endParaRPr>
          </a:p>
          <a:p>
            <a:r>
              <a:rPr lang="en-US" sz="2900" b="1" dirty="0" smtClean="0">
                <a:solidFill>
                  <a:schemeClr val="bg1"/>
                </a:solidFill>
              </a:rPr>
              <a:t>95 – </a:t>
            </a:r>
            <a:r>
              <a:rPr lang="en-US" sz="2900" b="1" dirty="0" err="1" smtClean="0">
                <a:solidFill>
                  <a:schemeClr val="bg1"/>
                </a:solidFill>
              </a:rPr>
              <a:t>‘Tis</a:t>
            </a:r>
            <a:r>
              <a:rPr lang="en-US" sz="2900" b="1" dirty="0" smtClean="0">
                <a:solidFill>
                  <a:schemeClr val="bg1"/>
                </a:solidFill>
              </a:rPr>
              <a:t> The Blessed Hour Of Prayer</a:t>
            </a:r>
            <a:endParaRPr lang="en-US" sz="2900" b="1" dirty="0" smtClean="0">
              <a:solidFill>
                <a:schemeClr val="bg1"/>
              </a:solidFill>
            </a:endParaRPr>
          </a:p>
          <a:p>
            <a:r>
              <a:rPr lang="en-US" sz="3000" b="1" dirty="0" smtClean="0">
                <a:solidFill>
                  <a:schemeClr val="bg1"/>
                </a:solidFill>
              </a:rPr>
              <a:t>Sermon</a:t>
            </a:r>
          </a:p>
          <a:p>
            <a:r>
              <a:rPr lang="en-US" sz="3000" b="1" dirty="0" smtClean="0">
                <a:solidFill>
                  <a:schemeClr val="bg1"/>
                </a:solidFill>
              </a:rPr>
              <a:t>305 – Let Him In</a:t>
            </a:r>
            <a:endParaRPr lang="en-US" sz="3000" b="1" dirty="0" smtClean="0">
              <a:solidFill>
                <a:schemeClr val="bg1"/>
              </a:solidFill>
            </a:endParaRPr>
          </a:p>
          <a:p>
            <a:r>
              <a:rPr lang="en-US" sz="3000" b="1" dirty="0" smtClean="0">
                <a:solidFill>
                  <a:schemeClr val="bg1"/>
                </a:solidFill>
              </a:rPr>
              <a:t>683 – Sing And Be Happy</a:t>
            </a:r>
            <a:endParaRPr lang="en-US" sz="3000" b="1" dirty="0">
              <a:solidFill>
                <a:schemeClr val="bg1"/>
              </a:solidFill>
            </a:endParaRPr>
          </a:p>
        </p:txBody>
      </p:sp>
    </p:spTree>
    <p:extLst>
      <p:ext uri="{BB962C8B-B14F-4D97-AF65-F5344CB8AC3E}">
        <p14:creationId xmlns:p14="http://schemas.microsoft.com/office/powerpoint/2010/main" val="118052334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90500"/>
            <a:ext cx="5410200" cy="5180882"/>
          </a:xfrm>
        </p:spPr>
        <p:txBody>
          <a:bodyPr>
            <a:noAutofit/>
          </a:bodyPr>
          <a:lstStyle/>
          <a:p>
            <a:r>
              <a:rPr lang="en-US" sz="3200" i="1" dirty="0" smtClean="0">
                <a:solidFill>
                  <a:schemeClr val="bg1"/>
                </a:solidFill>
              </a:rPr>
              <a:t>Simplicity means that God is always the center of our lives!</a:t>
            </a:r>
          </a:p>
          <a:p>
            <a:r>
              <a:rPr lang="en-US" sz="3200" i="1" dirty="0" smtClean="0">
                <a:solidFill>
                  <a:schemeClr val="bg1"/>
                </a:solidFill>
              </a:rPr>
              <a:t>We are very susceptible in losing our focus in our pursuit of the genuine, even good things.</a:t>
            </a:r>
            <a:endParaRPr lang="en-US" sz="3200" i="1" dirty="0">
              <a:solidFill>
                <a:schemeClr val="bg1"/>
              </a:solidFill>
            </a:endParaRPr>
          </a:p>
        </p:txBody>
      </p:sp>
    </p:spTree>
    <p:extLst>
      <p:ext uri="{BB962C8B-B14F-4D97-AF65-F5344CB8AC3E}">
        <p14:creationId xmlns:p14="http://schemas.microsoft.com/office/powerpoint/2010/main" val="111295274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1028700"/>
            <a:ext cx="5486400" cy="4191000"/>
          </a:xfrm>
        </p:spPr>
        <p:txBody>
          <a:bodyPr>
            <a:noAutofit/>
          </a:bodyPr>
          <a:lstStyle/>
          <a:p>
            <a:pPr marL="0" indent="0" algn="ctr">
              <a:buNone/>
            </a:pPr>
            <a:r>
              <a:rPr lang="en-US" sz="3800" i="1" dirty="0" smtClean="0">
                <a:solidFill>
                  <a:schemeClr val="bg1"/>
                </a:solidFill>
              </a:rPr>
              <a:t>“and the worries of the world, and the deceitfulness of riches, and the desires for other things enter in and choke the word, and it becomes unfruitful</a:t>
            </a:r>
            <a:endParaRPr lang="en-US" sz="3800" i="1" dirty="0">
              <a:solidFill>
                <a:schemeClr val="bg1"/>
              </a:solidFill>
            </a:endParaRPr>
          </a:p>
        </p:txBody>
      </p:sp>
      <p:sp>
        <p:nvSpPr>
          <p:cNvPr id="4" name="Rectangle 3"/>
          <p:cNvSpPr/>
          <p:nvPr/>
        </p:nvSpPr>
        <p:spPr>
          <a:xfrm>
            <a:off x="-152400" y="114300"/>
            <a:ext cx="9144000" cy="1200329"/>
          </a:xfrm>
          <a:prstGeom prst="rect">
            <a:avLst/>
          </a:prstGeom>
          <a:noFill/>
        </p:spPr>
        <p:txBody>
          <a:bodyPr>
            <a:spAutoFit/>
          </a:bodyPr>
          <a:lstStyle/>
          <a:p>
            <a:pPr algn="ctr" fontAlgn="auto">
              <a:spcBef>
                <a:spcPts val="0"/>
              </a:spcBef>
              <a:spcAft>
                <a:spcPts val="0"/>
              </a:spcAft>
              <a:defRPr/>
            </a:pPr>
            <a:r>
              <a:rPr lang="en-US" sz="72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Mark 4:19</a:t>
            </a:r>
            <a:endParaRPr lang="en-US" sz="72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99307722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800767"/>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“Disciplines for </a:t>
            </a:r>
          </a:p>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the Disciple”</a:t>
            </a:r>
            <a:endParaRPr lang="en-US" sz="8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0918312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1302" y="2240548"/>
            <a:ext cx="4572000" cy="1692771"/>
          </a:xfrm>
          <a:prstGeom prst="rect">
            <a:avLst/>
          </a:prstGeom>
          <a:noFill/>
        </p:spPr>
        <p:txBody>
          <a:bodyPr wrap="square">
            <a:spAutoFit/>
          </a:bodyPr>
          <a:lstStyle/>
          <a:p>
            <a:pPr algn="ctr">
              <a:defRPr/>
            </a:pPr>
            <a:r>
              <a:rPr lang="en-US" sz="5200" b="1" dirty="0" smtClean="0">
                <a:ln w="10541" cmpd="sng">
                  <a:solidFill>
                    <a:prstClr val="white"/>
                  </a:solidFill>
                  <a:prstDash val="solid"/>
                </a:ln>
                <a:gradFill>
                  <a:gsLst>
                    <a:gs pos="0">
                      <a:srgbClr val="C00000"/>
                    </a:gs>
                    <a:gs pos="9000">
                      <a:srgbClr val="FF0000"/>
                    </a:gs>
                    <a:gs pos="50000">
                      <a:srgbClr val="990000"/>
                    </a:gs>
                    <a:gs pos="79000">
                      <a:srgbClr val="800000"/>
                    </a:gs>
                    <a:gs pos="100000">
                      <a:srgbClr val="FF0000"/>
                    </a:gs>
                  </a:gsLst>
                  <a:lin ang="5400000"/>
                </a:gradFill>
                <a:latin typeface="Britannic Bold" pitchFamily="34" charset="0"/>
              </a:rPr>
              <a:t>“When There’s No Applause”</a:t>
            </a:r>
            <a:endParaRPr lang="en-US" sz="5200" b="1" dirty="0">
              <a:ln w="10541" cmpd="sng">
                <a:solidFill>
                  <a:prstClr val="white"/>
                </a:solidFill>
                <a:prstDash val="solid"/>
              </a:ln>
              <a:gradFill>
                <a:gsLst>
                  <a:gs pos="0">
                    <a:srgbClr val="C00000"/>
                  </a:gs>
                  <a:gs pos="9000">
                    <a:srgbClr val="FF0000"/>
                  </a:gs>
                  <a:gs pos="50000">
                    <a:srgbClr val="990000"/>
                  </a:gs>
                  <a:gs pos="79000">
                    <a:srgbClr val="800000"/>
                  </a:gs>
                  <a:gs pos="100000">
                    <a:srgbClr val="FF0000"/>
                  </a:gs>
                </a:gsLst>
                <a:lin ang="5400000"/>
              </a:gradFill>
              <a:latin typeface="Britannic Bold" pitchFamily="34" charset="0"/>
            </a:endParaRPr>
          </a:p>
        </p:txBody>
      </p:sp>
    </p:spTree>
    <p:extLst>
      <p:ext uri="{BB962C8B-B14F-4D97-AF65-F5344CB8AC3E}">
        <p14:creationId xmlns:p14="http://schemas.microsoft.com/office/powerpoint/2010/main" val="289380258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800767"/>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“Disciplines for </a:t>
            </a:r>
          </a:p>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the Disciple”</a:t>
            </a:r>
            <a:endParaRPr lang="en-US" sz="8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62921373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342900"/>
            <a:ext cx="4953000" cy="4800600"/>
          </a:xfrm>
        </p:spPr>
        <p:txBody>
          <a:bodyPr>
            <a:normAutofit lnSpcReduction="10000"/>
          </a:bodyPr>
          <a:lstStyle/>
          <a:p>
            <a:r>
              <a:rPr lang="en-US" i="1" dirty="0" smtClean="0">
                <a:solidFill>
                  <a:schemeClr val="bg1"/>
                </a:solidFill>
              </a:rPr>
              <a:t>“The desperate need today is not for a greater number of intelligent people, or gifted people, but for deep people” - </a:t>
            </a:r>
            <a:r>
              <a:rPr lang="en-US" sz="2800" dirty="0" smtClean="0">
                <a:solidFill>
                  <a:schemeClr val="bg1"/>
                </a:solidFill>
              </a:rPr>
              <a:t>(Treasury of Christian Discipline, Richard Foster). </a:t>
            </a:r>
          </a:p>
          <a:p>
            <a:r>
              <a:rPr lang="en-US" dirty="0" smtClean="0">
                <a:solidFill>
                  <a:schemeClr val="bg1"/>
                </a:solidFill>
              </a:rPr>
              <a:t>“Discipline” – Training that develops self-control &amp; character.</a:t>
            </a:r>
            <a:endParaRPr lang="en-US" dirty="0">
              <a:solidFill>
                <a:schemeClr val="bg1"/>
              </a:solidFill>
            </a:endParaRPr>
          </a:p>
        </p:txBody>
      </p:sp>
    </p:spTree>
    <p:extLst>
      <p:ext uri="{BB962C8B-B14F-4D97-AF65-F5344CB8AC3E}">
        <p14:creationId xmlns:p14="http://schemas.microsoft.com/office/powerpoint/2010/main" val="214404515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800767"/>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“On a Spiritual Pilgrimage”</a:t>
            </a:r>
            <a:endParaRPr lang="en-US" sz="8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48846279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57400" y="1331784"/>
            <a:ext cx="5029201" cy="3530600"/>
          </a:xfrm>
        </p:spPr>
        <p:txBody>
          <a:bodyPr>
            <a:normAutofit/>
          </a:bodyPr>
          <a:lstStyle/>
          <a:p>
            <a:pPr marL="0" indent="0" algn="ctr">
              <a:buNone/>
            </a:pPr>
            <a:r>
              <a:rPr lang="en-US" sz="4000" i="1" dirty="0" smtClean="0">
                <a:solidFill>
                  <a:schemeClr val="bg1"/>
                </a:solidFill>
              </a:rPr>
              <a:t>“Beloved, I urge you as aliens and strangers to abstain from fleshly lusts, which wage war against the soul” </a:t>
            </a:r>
            <a:endParaRPr lang="en-US" sz="4000" i="1" dirty="0">
              <a:solidFill>
                <a:schemeClr val="bg1"/>
              </a:solidFill>
            </a:endParaRPr>
          </a:p>
        </p:txBody>
      </p:sp>
      <p:sp>
        <p:nvSpPr>
          <p:cNvPr id="4" name="Rectangle 3"/>
          <p:cNvSpPr/>
          <p:nvPr/>
        </p:nvSpPr>
        <p:spPr>
          <a:xfrm>
            <a:off x="-152400" y="342900"/>
            <a:ext cx="9144000" cy="1107996"/>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1 Peter 2:11</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6213461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57400" y="1331784"/>
            <a:ext cx="5029201" cy="3530600"/>
          </a:xfrm>
        </p:spPr>
        <p:txBody>
          <a:bodyPr>
            <a:normAutofit/>
          </a:bodyPr>
          <a:lstStyle/>
          <a:p>
            <a:pPr marL="0" indent="0" algn="ctr">
              <a:buNone/>
            </a:pPr>
            <a:r>
              <a:rPr lang="en-US" sz="4400" i="1" dirty="0" smtClean="0">
                <a:solidFill>
                  <a:schemeClr val="bg1"/>
                </a:solidFill>
              </a:rPr>
              <a:t>“Imitate me, even as I also imitate Christ.”</a:t>
            </a:r>
            <a:endParaRPr lang="en-US" sz="4400" i="1" dirty="0">
              <a:solidFill>
                <a:schemeClr val="bg1"/>
              </a:solidFill>
            </a:endParaRPr>
          </a:p>
        </p:txBody>
      </p:sp>
      <p:sp>
        <p:nvSpPr>
          <p:cNvPr id="4" name="Rectangle 3"/>
          <p:cNvSpPr/>
          <p:nvPr/>
        </p:nvSpPr>
        <p:spPr>
          <a:xfrm>
            <a:off x="-152400" y="342900"/>
            <a:ext cx="9144000" cy="1200329"/>
          </a:xfrm>
          <a:prstGeom prst="rect">
            <a:avLst/>
          </a:prstGeom>
          <a:noFill/>
        </p:spPr>
        <p:txBody>
          <a:bodyPr>
            <a:spAutoFit/>
          </a:bodyPr>
          <a:lstStyle/>
          <a:p>
            <a:pPr algn="ctr" fontAlgn="auto">
              <a:spcBef>
                <a:spcPts val="0"/>
              </a:spcBef>
              <a:spcAft>
                <a:spcPts val="0"/>
              </a:spcAft>
              <a:defRPr/>
            </a:pPr>
            <a:r>
              <a:rPr lang="en-US" sz="72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1 Cor. 11:1</a:t>
            </a:r>
            <a:endParaRPr lang="en-US" sz="72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0480986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1191</Words>
  <Application>Microsoft Office PowerPoint</Application>
  <PresentationFormat>On-screen Show (16:10)</PresentationFormat>
  <Paragraphs>102</Paragraphs>
  <Slides>43</Slides>
  <Notes>0</Notes>
  <HiddenSlides>0</HiddenSlides>
  <MMClips>0</MMClip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Office Theme</vt:lpstr>
      <vt:lpstr>1_Office Theme</vt:lpstr>
      <vt:lpstr>5_Office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 Dickerson</dc:creator>
  <cp:lastModifiedBy>DJ Dickerson</cp:lastModifiedBy>
  <cp:revision>35</cp:revision>
  <dcterms:created xsi:type="dcterms:W3CDTF">2012-06-07T20:12:40Z</dcterms:created>
  <dcterms:modified xsi:type="dcterms:W3CDTF">2012-06-10T14:54:18Z</dcterms:modified>
</cp:coreProperties>
</file>