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sldIdLst>
    <p:sldId id="301" r:id="rId5"/>
    <p:sldId id="302" r:id="rId6"/>
    <p:sldId id="303" r:id="rId7"/>
    <p:sldId id="304" r:id="rId8"/>
    <p:sldId id="259" r:id="rId9"/>
    <p:sldId id="261" r:id="rId10"/>
    <p:sldId id="260" r:id="rId11"/>
    <p:sldId id="262" r:id="rId12"/>
    <p:sldId id="263" r:id="rId13"/>
    <p:sldId id="266" r:id="rId14"/>
    <p:sldId id="264" r:id="rId15"/>
    <p:sldId id="267" r:id="rId16"/>
    <p:sldId id="268" r:id="rId17"/>
    <p:sldId id="269" r:id="rId18"/>
    <p:sldId id="270" r:id="rId19"/>
    <p:sldId id="271" r:id="rId20"/>
    <p:sldId id="257" r:id="rId21"/>
    <p:sldId id="272" r:id="rId22"/>
    <p:sldId id="273" r:id="rId23"/>
    <p:sldId id="275" r:id="rId24"/>
    <p:sldId id="276" r:id="rId25"/>
    <p:sldId id="277" r:id="rId26"/>
    <p:sldId id="274"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2" r:id="rId41"/>
    <p:sldId id="293" r:id="rId42"/>
    <p:sldId id="294" r:id="rId43"/>
    <p:sldId id="296" r:id="rId44"/>
    <p:sldId id="295" r:id="rId45"/>
    <p:sldId id="297" r:id="rId46"/>
    <p:sldId id="298" r:id="rId47"/>
    <p:sldId id="299" r:id="rId48"/>
    <p:sldId id="300" r:id="rId49"/>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86" y="-17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203A7C-2B44-4614-85B3-BBC04B82D1F1}" type="datetimeFigureOut">
              <a:rPr lang="en-US" smtClean="0"/>
              <a:t>8/5/2012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28002-9CC0-4EC4-AE15-959D5CD1673D}"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0200" cy="57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7055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203A7C-2B44-4614-85B3-BBC04B82D1F1}" type="datetimeFigureOut">
              <a:rPr lang="en-US" smtClean="0"/>
              <a:t>8/5/2012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7867781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203A7C-2B44-4614-85B3-BBC04B82D1F1}" type="datetimeFigureOut">
              <a:rPr lang="en-US" smtClean="0"/>
              <a:t>8/5/2012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6240413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93212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78436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74698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03746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7979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1208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51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0946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203A7C-2B44-4614-85B3-BBC04B82D1F1}" type="datetimeFigureOut">
              <a:rPr lang="en-US" smtClean="0"/>
              <a:t>8/5/2012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28002-9CC0-4EC4-AE15-959D5CD1673D}"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0200" cy="57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220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18881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0573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15BDF-96AC-4A13-8AA8-B2E787D4DF62}" type="datetimeFigureOut">
              <a:rPr lang="en-US">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EE1C-05F5-4B79-8A3C-C3B42A9112F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759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6843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2530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0108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1395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6810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850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117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203A7C-2B44-4614-85B3-BBC04B82D1F1}" type="datetimeFigureOut">
              <a:rPr lang="en-US" smtClean="0"/>
              <a:t>8/5/2012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28002-9CC0-4EC4-AE15-959D5CD1673D}" type="slidenum">
              <a:rPr lang="en-US" smtClean="0"/>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818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4567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942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1232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2613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E0446E-6CEA-4E48-B367-E3CA6F72727F}"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96F3C3-12C6-44D5-B463-F4DB0EB8B7D0}"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9731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317500"/>
            <a:ext cx="5029201"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4967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4418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0200" cy="57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602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518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317500"/>
            <a:ext cx="5029201"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0790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71500"/>
            <a:ext cx="8229600" cy="4533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C203A7C-2B44-4614-85B3-BBC04B82D1F1}" type="datetimeFigureOut">
              <a:rPr lang="en-US" smtClean="0"/>
              <a:t>8/5/2012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28002-9CC0-4EC4-AE15-959D5CD1673D}" type="slidenum">
              <a:rPr lang="en-US" smtClean="0"/>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75" y="-92075"/>
            <a:ext cx="9328150"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7395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4576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0042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3256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701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8142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3229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4003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203A7C-2B44-4614-85B3-BBC04B82D1F1}" type="datetimeFigureOut">
              <a:rPr lang="en-US" smtClean="0"/>
              <a:t>8/5/2012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20661294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203A7C-2B44-4614-85B3-BBC04B82D1F1}" type="datetimeFigureOut">
              <a:rPr lang="en-US" smtClean="0"/>
              <a:t>8/5/2012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23503067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03A7C-2B44-4614-85B3-BBC04B82D1F1}" type="datetimeFigureOut">
              <a:rPr lang="en-US" smtClean="0"/>
              <a:t>8/5/2012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16296623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203A7C-2B44-4614-85B3-BBC04B82D1F1}" type="datetimeFigureOut">
              <a:rPr lang="en-US" smtClean="0"/>
              <a:t>8/5/2012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26574877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203A7C-2B44-4614-85B3-BBC04B82D1F1}" type="datetimeFigureOut">
              <a:rPr lang="en-US" smtClean="0"/>
              <a:t>8/5/2012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28002-9CC0-4EC4-AE15-959D5CD1673D}" type="slidenum">
              <a:rPr lang="en-US" smtClean="0"/>
              <a:t>‹#›</a:t>
            </a:fld>
            <a:endParaRPr lang="en-US"/>
          </a:p>
        </p:txBody>
      </p:sp>
    </p:spTree>
    <p:extLst>
      <p:ext uri="{BB962C8B-B14F-4D97-AF65-F5344CB8AC3E}">
        <p14:creationId xmlns:p14="http://schemas.microsoft.com/office/powerpoint/2010/main" val="36134910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C203A7C-2B44-4614-85B3-BBC04B82D1F1}" type="datetimeFigureOut">
              <a:rPr lang="en-US" smtClean="0"/>
              <a:t>8/5/2012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6E28002-9CC0-4EC4-AE15-959D5CD1673D}" type="slidenum">
              <a:rPr lang="en-US" smtClean="0"/>
              <a:t>‹#›</a:t>
            </a:fld>
            <a:endParaRPr lang="en-US"/>
          </a:p>
        </p:txBody>
      </p:sp>
    </p:spTree>
    <p:extLst>
      <p:ext uri="{BB962C8B-B14F-4D97-AF65-F5344CB8AC3E}">
        <p14:creationId xmlns:p14="http://schemas.microsoft.com/office/powerpoint/2010/main" val="1141654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28415BDF-96AC-4A13-8AA8-B2E787D4DF62}" type="datetimeFigureOut">
              <a:rPr lang="en-US" smtClean="0">
                <a:solidFill>
                  <a:prstClr val="black">
                    <a:tint val="75000"/>
                  </a:prstClr>
                </a:solidFill>
              </a:rPr>
              <a:pPr/>
              <a:t>8/5/2012</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8355EE1C-05F5-4B79-8A3C-C3B42A9112F3}"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159813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61AC7B-0612-486A-9AC3-94BE1870CB15}"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4821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7ADD1F8-5641-44BE-AF4D-5C3EC3F50FBD}" type="datetimeFigureOut">
              <a:rPr lang="en-US" smtClean="0">
                <a:solidFill>
                  <a:prstClr val="black">
                    <a:tint val="75000"/>
                  </a:prstClr>
                </a:solidFill>
              </a:rPr>
              <a:pPr/>
              <a:t>8/5/2012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5AA14-DD94-4DC5-AD79-D5398A473E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23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00200" y="266700"/>
            <a:ext cx="5867400" cy="5181600"/>
          </a:xfrm>
        </p:spPr>
        <p:txBody>
          <a:bodyPr>
            <a:normAutofit/>
          </a:bodyPr>
          <a:lstStyle/>
          <a:p>
            <a:r>
              <a:rPr lang="en-US" sz="2600" b="1" dirty="0" smtClean="0">
                <a:solidFill>
                  <a:schemeClr val="bg1"/>
                </a:solidFill>
              </a:rPr>
              <a:t>228 – The Christian’s Welcome Home</a:t>
            </a:r>
            <a:endParaRPr lang="en-US" sz="2600" b="1" dirty="0" smtClean="0">
              <a:solidFill>
                <a:schemeClr val="bg1"/>
              </a:solidFill>
            </a:endParaRPr>
          </a:p>
          <a:p>
            <a:r>
              <a:rPr lang="en-US" sz="3000" b="1" dirty="0" smtClean="0">
                <a:solidFill>
                  <a:schemeClr val="bg1"/>
                </a:solidFill>
              </a:rPr>
              <a:t>239 – Footprints Of Jesus</a:t>
            </a:r>
            <a:endParaRPr lang="en-US" sz="3000" b="1" dirty="0" smtClean="0">
              <a:solidFill>
                <a:schemeClr val="bg1"/>
              </a:solidFill>
            </a:endParaRPr>
          </a:p>
          <a:p>
            <a:r>
              <a:rPr lang="en-US" sz="3000" b="1" dirty="0" smtClean="0">
                <a:solidFill>
                  <a:schemeClr val="bg1"/>
                </a:solidFill>
              </a:rPr>
              <a:t>Opening Prayer</a:t>
            </a:r>
          </a:p>
          <a:p>
            <a:r>
              <a:rPr lang="en-US" sz="3000" b="1" dirty="0" smtClean="0">
                <a:solidFill>
                  <a:schemeClr val="bg1"/>
                </a:solidFill>
              </a:rPr>
              <a:t>580 – Ten Thousand Angels</a:t>
            </a:r>
            <a:endParaRPr lang="en-US" sz="3000" b="1" dirty="0" smtClean="0">
              <a:solidFill>
                <a:schemeClr val="bg1"/>
              </a:solidFill>
            </a:endParaRPr>
          </a:p>
          <a:p>
            <a:r>
              <a:rPr lang="en-US" sz="3000" b="1" dirty="0" smtClean="0">
                <a:solidFill>
                  <a:schemeClr val="bg1"/>
                </a:solidFill>
              </a:rPr>
              <a:t>392 – Count Your Blessings</a:t>
            </a:r>
            <a:endParaRPr lang="en-US" sz="3000" b="1" dirty="0" smtClean="0">
              <a:solidFill>
                <a:schemeClr val="bg1"/>
              </a:solidFill>
            </a:endParaRPr>
          </a:p>
          <a:p>
            <a:r>
              <a:rPr lang="en-US" b="1" dirty="0" smtClean="0">
                <a:solidFill>
                  <a:schemeClr val="bg1"/>
                </a:solidFill>
              </a:rPr>
              <a:t>386 – Jesus Is Coming Soon</a:t>
            </a:r>
            <a:endParaRPr lang="en-US" b="1" dirty="0" smtClean="0">
              <a:solidFill>
                <a:schemeClr val="bg1"/>
              </a:solidFill>
            </a:endParaRPr>
          </a:p>
          <a:p>
            <a:r>
              <a:rPr lang="en-US" sz="3000" b="1" dirty="0" smtClean="0">
                <a:solidFill>
                  <a:schemeClr val="bg1"/>
                </a:solidFill>
              </a:rPr>
              <a:t>Sermon</a:t>
            </a:r>
          </a:p>
          <a:p>
            <a:r>
              <a:rPr lang="en-US" sz="3000" b="1" dirty="0" smtClean="0">
                <a:solidFill>
                  <a:schemeClr val="bg1"/>
                </a:solidFill>
              </a:rPr>
              <a:t>279 – He Is Able To Deliver Thee</a:t>
            </a:r>
            <a:endParaRPr lang="en-US" sz="3000" b="1" dirty="0" smtClean="0">
              <a:solidFill>
                <a:schemeClr val="bg1"/>
              </a:solidFill>
            </a:endParaRPr>
          </a:p>
          <a:p>
            <a:r>
              <a:rPr lang="en-US" sz="3000" b="1" dirty="0" smtClean="0">
                <a:solidFill>
                  <a:schemeClr val="bg1"/>
                </a:solidFill>
              </a:rPr>
              <a:t>361 – In His Time</a:t>
            </a:r>
            <a:endParaRPr lang="en-US" sz="3000" b="1" dirty="0">
              <a:solidFill>
                <a:schemeClr val="bg1"/>
              </a:solidFill>
            </a:endParaRPr>
          </a:p>
        </p:txBody>
      </p:sp>
    </p:spTree>
    <p:extLst>
      <p:ext uri="{BB962C8B-B14F-4D97-AF65-F5344CB8AC3E}">
        <p14:creationId xmlns:p14="http://schemas.microsoft.com/office/powerpoint/2010/main" val="4406985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342900"/>
            <a:ext cx="9144000" cy="4800600"/>
          </a:xfrm>
          <a:solidFill>
            <a:schemeClr val="tx1">
              <a:alpha val="77000"/>
            </a:schemeClr>
          </a:solidFill>
        </p:spPr>
        <p:txBody>
          <a:bodyPr>
            <a:normAutofit/>
          </a:bodyPr>
          <a:lstStyle/>
          <a:p>
            <a:r>
              <a:rPr lang="en-US" sz="3200" dirty="0">
                <a:solidFill>
                  <a:schemeClr val="bg1"/>
                </a:solidFill>
              </a:rPr>
              <a:t>This is water that makes an individual a well of </a:t>
            </a:r>
            <a:r>
              <a:rPr lang="en-US" sz="3200" u="sng" dirty="0">
                <a:solidFill>
                  <a:schemeClr val="bg1"/>
                </a:solidFill>
              </a:rPr>
              <a:t>eternal</a:t>
            </a:r>
            <a:r>
              <a:rPr lang="en-US" sz="3200" dirty="0">
                <a:solidFill>
                  <a:schemeClr val="bg1"/>
                </a:solidFill>
              </a:rPr>
              <a:t> </a:t>
            </a:r>
            <a:r>
              <a:rPr lang="en-US" sz="3200" u="sng" dirty="0">
                <a:solidFill>
                  <a:schemeClr val="bg1"/>
                </a:solidFill>
              </a:rPr>
              <a:t>refreshment</a:t>
            </a:r>
            <a:r>
              <a:rPr lang="en-US" sz="3200" dirty="0">
                <a:solidFill>
                  <a:schemeClr val="bg1"/>
                </a:solidFill>
              </a:rPr>
              <a:t>, and a perpetual source of </a:t>
            </a:r>
            <a:r>
              <a:rPr lang="en-US" sz="3200" u="sng" dirty="0">
                <a:solidFill>
                  <a:schemeClr val="bg1"/>
                </a:solidFill>
              </a:rPr>
              <a:t>inner</a:t>
            </a:r>
            <a:r>
              <a:rPr lang="en-US" sz="3200" dirty="0">
                <a:solidFill>
                  <a:schemeClr val="bg1"/>
                </a:solidFill>
              </a:rPr>
              <a:t> </a:t>
            </a:r>
            <a:r>
              <a:rPr lang="en-US" sz="3200" u="sng" dirty="0">
                <a:solidFill>
                  <a:schemeClr val="bg1"/>
                </a:solidFill>
              </a:rPr>
              <a:t>strength</a:t>
            </a:r>
            <a:r>
              <a:rPr lang="en-US" sz="3200" dirty="0">
                <a:solidFill>
                  <a:schemeClr val="bg1"/>
                </a:solidFill>
              </a:rPr>
              <a:t>, </a:t>
            </a:r>
            <a:r>
              <a:rPr lang="en-US" sz="3200" u="sng" dirty="0">
                <a:solidFill>
                  <a:schemeClr val="bg1"/>
                </a:solidFill>
              </a:rPr>
              <a:t>motivation</a:t>
            </a:r>
            <a:r>
              <a:rPr lang="en-US" sz="3200" dirty="0">
                <a:solidFill>
                  <a:schemeClr val="bg1"/>
                </a:solidFill>
              </a:rPr>
              <a:t>, and </a:t>
            </a:r>
            <a:r>
              <a:rPr lang="en-US" sz="3200" u="sng" dirty="0" smtClean="0">
                <a:solidFill>
                  <a:schemeClr val="bg1"/>
                </a:solidFill>
              </a:rPr>
              <a:t>life</a:t>
            </a:r>
            <a:r>
              <a:rPr lang="en-US" sz="3200" dirty="0" smtClean="0">
                <a:solidFill>
                  <a:schemeClr val="bg1"/>
                </a:solidFill>
              </a:rPr>
              <a:t>; </a:t>
            </a:r>
            <a:r>
              <a:rPr lang="en-US" sz="3200" dirty="0">
                <a:solidFill>
                  <a:schemeClr val="bg1"/>
                </a:solidFill>
              </a:rPr>
              <a:t>a well that not only waters the soul but will </a:t>
            </a:r>
            <a:r>
              <a:rPr lang="en-US" sz="3200" u="sng" dirty="0">
                <a:solidFill>
                  <a:schemeClr val="bg1"/>
                </a:solidFill>
              </a:rPr>
              <a:t>water</a:t>
            </a:r>
            <a:r>
              <a:rPr lang="en-US" sz="3200" dirty="0">
                <a:solidFill>
                  <a:schemeClr val="bg1"/>
                </a:solidFill>
              </a:rPr>
              <a:t> </a:t>
            </a:r>
            <a:r>
              <a:rPr lang="en-US" sz="3200" u="sng" dirty="0">
                <a:solidFill>
                  <a:schemeClr val="bg1"/>
                </a:solidFill>
              </a:rPr>
              <a:t>others</a:t>
            </a:r>
            <a:r>
              <a:rPr lang="en-US" sz="3200" dirty="0">
                <a:solidFill>
                  <a:schemeClr val="bg1"/>
                </a:solidFill>
              </a:rPr>
              <a:t> as </a:t>
            </a:r>
            <a:r>
              <a:rPr lang="en-US" sz="3200" dirty="0" smtClean="0">
                <a:solidFill>
                  <a:schemeClr val="bg1"/>
                </a:solidFill>
              </a:rPr>
              <a:t>well.</a:t>
            </a:r>
          </a:p>
          <a:p>
            <a:pPr lvl="1"/>
            <a:r>
              <a:rPr lang="en-US" sz="3200" i="1" dirty="0">
                <a:solidFill>
                  <a:schemeClr val="bg1"/>
                </a:solidFill>
              </a:rPr>
              <a:t>“Take heed to yourself and to the doctrine. Continue in them, for in doing this you will save both yourself and those who hear you</a:t>
            </a:r>
            <a:r>
              <a:rPr lang="en-US" sz="3200" i="1" dirty="0" smtClean="0">
                <a:solidFill>
                  <a:schemeClr val="bg1"/>
                </a:solidFill>
              </a:rPr>
              <a:t>.”								</a:t>
            </a:r>
            <a:r>
              <a:rPr lang="en-US" sz="3200" dirty="0" smtClean="0">
                <a:solidFill>
                  <a:schemeClr val="bg1"/>
                </a:solidFill>
              </a:rPr>
              <a:t> – 1 Timothy 4:16</a:t>
            </a:r>
          </a:p>
          <a:p>
            <a:pPr lvl="1"/>
            <a:endParaRPr lang="en-US" sz="2800" dirty="0" smtClean="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791803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294322"/>
            <a:ext cx="8839200" cy="3087178"/>
          </a:xfrm>
          <a:solidFill>
            <a:schemeClr val="tx1">
              <a:alpha val="49000"/>
            </a:schemeClr>
          </a:solidFill>
        </p:spPr>
        <p:txBody>
          <a:bodyPr>
            <a:noAutofit/>
          </a:bodyPr>
          <a:lstStyle/>
          <a:p>
            <a:pPr marL="0" indent="0" algn="ctr">
              <a:buNone/>
            </a:pPr>
            <a:r>
              <a:rPr lang="en-US" sz="4400" i="1" dirty="0" smtClean="0">
                <a:solidFill>
                  <a:schemeClr val="bg1"/>
                </a:solidFill>
              </a:rPr>
              <a:t>“He </a:t>
            </a:r>
            <a:r>
              <a:rPr lang="en-US" sz="4400" i="1" dirty="0">
                <a:solidFill>
                  <a:schemeClr val="bg1"/>
                </a:solidFill>
              </a:rPr>
              <a:t>who believes in Me, as the Scripture has said, out of his heart will flow rivers of living water.”</a:t>
            </a:r>
          </a:p>
        </p:txBody>
      </p:sp>
      <p:sp>
        <p:nvSpPr>
          <p:cNvPr id="3" name="Rectangle 2"/>
          <p:cNvSpPr/>
          <p:nvPr/>
        </p:nvSpPr>
        <p:spPr>
          <a:xfrm>
            <a:off x="2743200" y="58768"/>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7:38</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3057837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28700"/>
            <a:ext cx="8382000" cy="4076436"/>
          </a:xfrm>
        </p:spPr>
        <p:txBody>
          <a:bodyPr>
            <a:normAutofit/>
          </a:bodyPr>
          <a:lstStyle/>
          <a:p>
            <a:r>
              <a:rPr lang="en-US" sz="3600" dirty="0"/>
              <a:t>Does this accurately describe us? </a:t>
            </a:r>
            <a:endParaRPr lang="en-US" sz="3600" dirty="0" smtClean="0"/>
          </a:p>
          <a:p>
            <a:r>
              <a:rPr lang="en-US" sz="3600" dirty="0" smtClean="0"/>
              <a:t>Are </a:t>
            </a:r>
            <a:r>
              <a:rPr lang="en-US" sz="3600" dirty="0"/>
              <a:t>we such wells of water?  </a:t>
            </a:r>
            <a:endParaRPr lang="en-US" sz="3600" dirty="0" smtClean="0"/>
          </a:p>
          <a:p>
            <a:r>
              <a:rPr lang="en-US" sz="3600" dirty="0" smtClean="0"/>
              <a:t>Do </a:t>
            </a:r>
            <a:r>
              <a:rPr lang="en-US" sz="3600" dirty="0"/>
              <a:t>we refresh and revitalize the weak, weary, and discouraged?  </a:t>
            </a:r>
            <a:endParaRPr lang="en-US" sz="3600" dirty="0" smtClean="0"/>
          </a:p>
          <a:p>
            <a:r>
              <a:rPr lang="en-US" sz="3600" dirty="0" smtClean="0"/>
              <a:t>Do </a:t>
            </a:r>
            <a:r>
              <a:rPr lang="en-US" sz="3600" dirty="0"/>
              <a:t>we bring new life into others; are we sources of spiritual refreshment? </a:t>
            </a:r>
          </a:p>
        </p:txBody>
      </p:sp>
      <p:sp>
        <p:nvSpPr>
          <p:cNvPr id="4" name="Rectangle 3"/>
          <p:cNvSpPr/>
          <p:nvPr/>
        </p:nvSpPr>
        <p:spPr>
          <a:xfrm>
            <a:off x="2743200" y="-37161"/>
            <a:ext cx="7176047" cy="1323439"/>
          </a:xfrm>
          <a:prstGeom prst="rect">
            <a:avLst/>
          </a:prstGeom>
          <a:noFill/>
        </p:spPr>
        <p:txBody>
          <a:bodyPr wrap="square">
            <a:spAutoFit/>
          </a:bodyPr>
          <a:lstStyle/>
          <a:p>
            <a:pPr algn="ctr">
              <a:defRPr/>
            </a:pPr>
            <a:r>
              <a:rPr lang="en-US" sz="80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Consider</a:t>
            </a:r>
            <a:endParaRPr lang="en-US" sz="80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26481717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74071"/>
            <a:ext cx="8763000" cy="3849178"/>
          </a:xfrm>
          <a:solidFill>
            <a:schemeClr val="tx1">
              <a:alpha val="49000"/>
            </a:schemeClr>
          </a:solidFill>
        </p:spPr>
        <p:txBody>
          <a:bodyPr>
            <a:noAutofit/>
          </a:bodyPr>
          <a:lstStyle/>
          <a:p>
            <a:pPr marL="0" indent="0" algn="ctr">
              <a:buNone/>
            </a:pPr>
            <a:r>
              <a:rPr lang="en-US" sz="4000" i="1" dirty="0" smtClean="0">
                <a:solidFill>
                  <a:schemeClr val="bg1"/>
                </a:solidFill>
              </a:rPr>
              <a:t>“The </a:t>
            </a:r>
            <a:r>
              <a:rPr lang="en-US" sz="4000" i="1" dirty="0">
                <a:solidFill>
                  <a:schemeClr val="bg1"/>
                </a:solidFill>
              </a:rPr>
              <a:t>woman answered and said, “I have no husband</a:t>
            </a:r>
            <a:r>
              <a:rPr lang="en-US" sz="4000" i="1" dirty="0" smtClean="0">
                <a:solidFill>
                  <a:schemeClr val="bg1"/>
                </a:solidFill>
              </a:rPr>
              <a:t>.” Jesus </a:t>
            </a:r>
            <a:r>
              <a:rPr lang="en-US" sz="4000" i="1" dirty="0">
                <a:solidFill>
                  <a:schemeClr val="bg1"/>
                </a:solidFill>
              </a:rPr>
              <a:t>said to her, “You have well said, ‘I have no husband,’ 18 for you have had five husbands, and the one whom you now have is not your husband; in that you spoke truly.”</a:t>
            </a:r>
          </a:p>
        </p:txBody>
      </p:sp>
      <p:sp>
        <p:nvSpPr>
          <p:cNvPr id="3" name="Rectangle 2"/>
          <p:cNvSpPr/>
          <p:nvPr/>
        </p:nvSpPr>
        <p:spPr>
          <a:xfrm>
            <a:off x="2743200" y="58768"/>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4:17,18</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4863306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166764"/>
            <a:ext cx="8763000" cy="3231229"/>
          </a:xfrm>
          <a:solidFill>
            <a:schemeClr val="tx1">
              <a:alpha val="49000"/>
            </a:schemeClr>
          </a:solidFill>
        </p:spPr>
        <p:txBody>
          <a:bodyPr>
            <a:noAutofit/>
          </a:bodyPr>
          <a:lstStyle/>
          <a:p>
            <a:pPr marL="0" indent="0" algn="ctr">
              <a:buNone/>
            </a:pPr>
            <a:r>
              <a:rPr lang="en-US" sz="4400" i="1" dirty="0" smtClean="0">
                <a:solidFill>
                  <a:schemeClr val="bg1"/>
                </a:solidFill>
              </a:rPr>
              <a:t>“Our </a:t>
            </a:r>
            <a:r>
              <a:rPr lang="en-US" sz="4400" i="1" dirty="0">
                <a:solidFill>
                  <a:schemeClr val="bg1"/>
                </a:solidFill>
              </a:rPr>
              <a:t>fathers worshiped on this mountain, and you Jews say that in Jerusalem is the place where one ought to worship</a:t>
            </a:r>
            <a:r>
              <a:rPr lang="en-US" sz="4400" i="1" dirty="0" smtClean="0">
                <a:solidFill>
                  <a:schemeClr val="bg1"/>
                </a:solidFill>
              </a:rPr>
              <a:t>.”</a:t>
            </a:r>
            <a:endParaRPr lang="en-US" sz="4400" i="1" dirty="0">
              <a:solidFill>
                <a:schemeClr val="bg1"/>
              </a:solidFill>
            </a:endParaRPr>
          </a:p>
        </p:txBody>
      </p:sp>
      <p:sp>
        <p:nvSpPr>
          <p:cNvPr id="3" name="Rectangle 2"/>
          <p:cNvSpPr/>
          <p:nvPr/>
        </p:nvSpPr>
        <p:spPr>
          <a:xfrm>
            <a:off x="2743200" y="58768"/>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4:20</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2010438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166764"/>
            <a:ext cx="8763000" cy="3231229"/>
          </a:xfrm>
          <a:solidFill>
            <a:schemeClr val="tx1">
              <a:alpha val="49000"/>
            </a:schemeClr>
          </a:solidFill>
        </p:spPr>
        <p:txBody>
          <a:bodyPr>
            <a:noAutofit/>
          </a:bodyPr>
          <a:lstStyle/>
          <a:p>
            <a:pPr marL="0" indent="0" algn="ctr">
              <a:buNone/>
            </a:pPr>
            <a:r>
              <a:rPr lang="en-US" sz="4800" i="1" dirty="0" smtClean="0">
                <a:solidFill>
                  <a:schemeClr val="bg1"/>
                </a:solidFill>
              </a:rPr>
              <a:t>“You </a:t>
            </a:r>
            <a:r>
              <a:rPr lang="en-US" sz="4800" i="1" dirty="0">
                <a:solidFill>
                  <a:schemeClr val="bg1"/>
                </a:solidFill>
              </a:rPr>
              <a:t>worship what you do not know; we know what we worship, for salvation is of the Jews</a:t>
            </a:r>
            <a:r>
              <a:rPr lang="en-US" sz="4800" i="1" dirty="0" smtClean="0">
                <a:solidFill>
                  <a:schemeClr val="bg1"/>
                </a:solidFill>
              </a:rPr>
              <a:t>.”</a:t>
            </a:r>
            <a:endParaRPr lang="en-US" sz="4800" i="1" dirty="0">
              <a:solidFill>
                <a:schemeClr val="bg1"/>
              </a:solidFill>
            </a:endParaRPr>
          </a:p>
        </p:txBody>
      </p:sp>
      <p:sp>
        <p:nvSpPr>
          <p:cNvPr id="3" name="Rectangle 2"/>
          <p:cNvSpPr/>
          <p:nvPr/>
        </p:nvSpPr>
        <p:spPr>
          <a:xfrm>
            <a:off x="2743200" y="58768"/>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4:22</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4292044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166764"/>
            <a:ext cx="8763000" cy="3748136"/>
          </a:xfrm>
          <a:solidFill>
            <a:schemeClr val="tx1">
              <a:alpha val="49000"/>
            </a:schemeClr>
          </a:solidFill>
        </p:spPr>
        <p:txBody>
          <a:bodyPr>
            <a:noAutofit/>
          </a:bodyPr>
          <a:lstStyle/>
          <a:p>
            <a:pPr marL="0" indent="0" algn="ctr">
              <a:buNone/>
            </a:pPr>
            <a:r>
              <a:rPr lang="en-US" sz="4000" i="1" dirty="0" smtClean="0">
                <a:solidFill>
                  <a:schemeClr val="bg1"/>
                </a:solidFill>
              </a:rPr>
              <a:t>“But </a:t>
            </a:r>
            <a:r>
              <a:rPr lang="en-US" sz="4000" i="1" dirty="0">
                <a:solidFill>
                  <a:schemeClr val="bg1"/>
                </a:solidFill>
              </a:rPr>
              <a:t>the hour is coming, and now is, when the true worshipers will worship the Father in spirit and truth; for the Father is seeking such to worship Him. 24 God is Spirit, and those who worship Him must worship in spirit and truth</a:t>
            </a:r>
            <a:r>
              <a:rPr lang="en-US" sz="4000" i="1" dirty="0" smtClean="0">
                <a:solidFill>
                  <a:schemeClr val="bg1"/>
                </a:solidFill>
              </a:rPr>
              <a:t>.””</a:t>
            </a:r>
            <a:endParaRPr lang="en-US" sz="4000" i="1" dirty="0">
              <a:solidFill>
                <a:schemeClr val="bg1"/>
              </a:solidFill>
            </a:endParaRPr>
          </a:p>
        </p:txBody>
      </p:sp>
      <p:sp>
        <p:nvSpPr>
          <p:cNvPr id="3" name="Rectangle 2"/>
          <p:cNvSpPr/>
          <p:nvPr/>
        </p:nvSpPr>
        <p:spPr>
          <a:xfrm>
            <a:off x="2743200" y="58768"/>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4:23,24</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0972561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723900"/>
            <a:ext cx="5277612" cy="3653791"/>
          </a:xfrm>
        </p:spPr>
        <p:txBody>
          <a:bodyPr>
            <a:noAutofit/>
          </a:bodyPr>
          <a:lstStyle/>
          <a:p>
            <a:r>
              <a:rPr lang="en-US" sz="9600" b="1" dirty="0" smtClean="0">
                <a:latin typeface="Albemarle Swash" pitchFamily="2" charset="0"/>
              </a:rPr>
              <a:t>D</a:t>
            </a:r>
            <a:r>
              <a:rPr lang="en-US" sz="7200" b="1" dirty="0" smtClean="0">
                <a:latin typeface="Albemarle Swash" pitchFamily="2" charset="0"/>
              </a:rPr>
              <a:t>elight</a:t>
            </a:r>
            <a:endParaRPr lang="en-US" sz="7200" b="1" dirty="0">
              <a:latin typeface="Albemarle Swash" pitchFamily="2" charset="0"/>
            </a:endParaRPr>
          </a:p>
        </p:txBody>
      </p:sp>
      <p:sp>
        <p:nvSpPr>
          <p:cNvPr id="4" name="Title 1"/>
          <p:cNvSpPr txBox="1">
            <a:spLocks/>
          </p:cNvSpPr>
          <p:nvPr/>
        </p:nvSpPr>
        <p:spPr>
          <a:xfrm>
            <a:off x="1219200" y="141728"/>
            <a:ext cx="46482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smtClean="0">
                <a:latin typeface="BrimborionAlter" pitchFamily="2" charset="0"/>
              </a:rPr>
              <a:t>Duty</a:t>
            </a:r>
            <a:endParaRPr lang="en-US" sz="7200" dirty="0">
              <a:latin typeface="BrimborionAlter" pitchFamily="2" charset="0"/>
            </a:endParaRPr>
          </a:p>
        </p:txBody>
      </p:sp>
      <p:sp>
        <p:nvSpPr>
          <p:cNvPr id="5" name="Title 1"/>
          <p:cNvSpPr txBox="1">
            <a:spLocks/>
          </p:cNvSpPr>
          <p:nvPr/>
        </p:nvSpPr>
        <p:spPr>
          <a:xfrm>
            <a:off x="4648200" y="328420"/>
            <a:ext cx="1962912" cy="1531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latin typeface="Cambria" pitchFamily="18" charset="0"/>
              </a:rPr>
              <a:t>or</a:t>
            </a:r>
            <a:endParaRPr lang="en-US" sz="6600" dirty="0">
              <a:latin typeface="Cambria" pitchFamily="18" charset="0"/>
            </a:endParaRPr>
          </a:p>
        </p:txBody>
      </p:sp>
    </p:spTree>
    <p:extLst>
      <p:ext uri="{BB962C8B-B14F-4D97-AF65-F5344CB8AC3E}">
        <p14:creationId xmlns:p14="http://schemas.microsoft.com/office/powerpoint/2010/main" val="21588235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76300"/>
            <a:ext cx="8686800" cy="4114800"/>
          </a:xfrm>
        </p:spPr>
        <p:txBody>
          <a:bodyPr>
            <a:noAutofit/>
          </a:bodyPr>
          <a:lstStyle/>
          <a:p>
            <a:pPr marL="0" indent="0">
              <a:buNone/>
            </a:pPr>
            <a:r>
              <a:rPr lang="en-US" sz="2800" i="1" dirty="0"/>
              <a:t>“Truth </a:t>
            </a:r>
            <a:r>
              <a:rPr lang="en-US" sz="2800" i="1" u="sng" dirty="0"/>
              <a:t>without</a:t>
            </a:r>
            <a:r>
              <a:rPr lang="en-US" sz="2800" i="1" dirty="0"/>
              <a:t> spirit produces a church full or half-full of artificial admirers (like people who write generic anniversary cards for a living).  On the other hand, emotion </a:t>
            </a:r>
            <a:r>
              <a:rPr lang="en-US" sz="2800" i="1" u="sng" dirty="0"/>
              <a:t>without</a:t>
            </a:r>
            <a:r>
              <a:rPr lang="en-US" sz="2800" i="1" dirty="0"/>
              <a:t> truth produces empty frenzy and cultivates </a:t>
            </a:r>
            <a:r>
              <a:rPr lang="en-US" sz="2800" i="1" u="sng" dirty="0"/>
              <a:t>shallow</a:t>
            </a:r>
            <a:r>
              <a:rPr lang="en-US" sz="2800" i="1" dirty="0"/>
              <a:t> people who refuse the discipline of rigorous thought.  But </a:t>
            </a:r>
            <a:r>
              <a:rPr lang="en-US" sz="2800" i="1" u="sng" dirty="0"/>
              <a:t>true</a:t>
            </a:r>
            <a:r>
              <a:rPr lang="en-US" sz="2800" i="1" dirty="0"/>
              <a:t> </a:t>
            </a:r>
            <a:r>
              <a:rPr lang="en-US" sz="2800" i="1" u="sng" dirty="0"/>
              <a:t>worship</a:t>
            </a:r>
            <a:r>
              <a:rPr lang="en-US" sz="2800" i="1" dirty="0"/>
              <a:t> comes from people who are </a:t>
            </a:r>
            <a:r>
              <a:rPr lang="en-US" sz="2800" i="1" u="sng" dirty="0"/>
              <a:t>deeply</a:t>
            </a:r>
            <a:r>
              <a:rPr lang="en-US" sz="2800" i="1" dirty="0"/>
              <a:t> </a:t>
            </a:r>
            <a:r>
              <a:rPr lang="en-US" sz="2800" i="1" u="sng" dirty="0"/>
              <a:t>emotional</a:t>
            </a:r>
            <a:r>
              <a:rPr lang="en-US" sz="2800" i="1" dirty="0"/>
              <a:t> and who </a:t>
            </a:r>
            <a:r>
              <a:rPr lang="en-US" sz="2800" i="1" u="sng" dirty="0"/>
              <a:t>love</a:t>
            </a:r>
            <a:r>
              <a:rPr lang="en-US" sz="2800" i="1" dirty="0"/>
              <a:t> </a:t>
            </a:r>
            <a:r>
              <a:rPr lang="en-US" sz="2800" i="1" u="sng" dirty="0"/>
              <a:t>deep</a:t>
            </a:r>
            <a:r>
              <a:rPr lang="en-US" sz="2800" i="1" dirty="0"/>
              <a:t> and </a:t>
            </a:r>
            <a:r>
              <a:rPr lang="en-US" sz="2800" i="1" u="sng" dirty="0"/>
              <a:t>sound</a:t>
            </a:r>
            <a:r>
              <a:rPr lang="en-US" sz="2800" i="1" dirty="0"/>
              <a:t> </a:t>
            </a:r>
            <a:r>
              <a:rPr lang="en-US" sz="2800" i="1" u="sng" dirty="0"/>
              <a:t>doctrine</a:t>
            </a:r>
            <a:r>
              <a:rPr lang="en-US" sz="2800" i="1" dirty="0"/>
              <a:t>.  Strong affections for God rooted in truth are the bone and marrow of biblical worship” (Piper p. 76). </a:t>
            </a:r>
          </a:p>
        </p:txBody>
      </p:sp>
      <p:sp>
        <p:nvSpPr>
          <p:cNvPr id="4" name="Rectangle 3"/>
          <p:cNvSpPr/>
          <p:nvPr/>
        </p:nvSpPr>
        <p:spPr>
          <a:xfrm>
            <a:off x="2819400" y="-45126"/>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Consider</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6374400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55203"/>
            <a:ext cx="7391400" cy="2743200"/>
          </a:xfrm>
        </p:spPr>
        <p:txBody>
          <a:bodyPr>
            <a:noAutofit/>
          </a:bodyPr>
          <a:lstStyle/>
          <a:p>
            <a:pPr marL="0" indent="0" algn="ctr">
              <a:buNone/>
            </a:pPr>
            <a:r>
              <a:rPr lang="en-US" sz="5400" i="1" dirty="0"/>
              <a:t>“My soul thirsts for God, for the living God”</a:t>
            </a:r>
          </a:p>
        </p:txBody>
      </p:sp>
      <p:sp>
        <p:nvSpPr>
          <p:cNvPr id="4" name="Rectangle 3"/>
          <p:cNvSpPr/>
          <p:nvPr/>
        </p:nvSpPr>
        <p:spPr>
          <a:xfrm>
            <a:off x="2819400" y="-45126"/>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Psalm 42:2</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5929272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800" y="190500"/>
            <a:ext cx="5181600" cy="5029200"/>
          </a:xfrm>
        </p:spPr>
        <p:txBody>
          <a:bodyPr>
            <a:normAutofit fontScale="70000" lnSpcReduction="20000"/>
          </a:bodyPr>
          <a:lstStyle/>
          <a:p>
            <a:pPr marL="0" indent="0" algn="ctr">
              <a:buNone/>
            </a:pPr>
            <a:r>
              <a:rPr lang="en-US" sz="4600" dirty="0">
                <a:solidFill>
                  <a:schemeClr val="bg1"/>
                </a:solidFill>
              </a:rPr>
              <a:t>Isaiah 53</a:t>
            </a:r>
          </a:p>
          <a:p>
            <a:pPr marL="0" indent="0">
              <a:buNone/>
            </a:pPr>
            <a:r>
              <a:rPr lang="en-US" sz="3700" i="1" dirty="0">
                <a:solidFill>
                  <a:schemeClr val="bg1"/>
                </a:solidFill>
              </a:rPr>
              <a:t>4 Surely He has borne our </a:t>
            </a:r>
            <a:r>
              <a:rPr lang="en-US" sz="3700" i="1" dirty="0" err="1">
                <a:solidFill>
                  <a:schemeClr val="bg1"/>
                </a:solidFill>
              </a:rPr>
              <a:t>griefs</a:t>
            </a:r>
            <a:r>
              <a:rPr lang="en-US" sz="3700" i="1" dirty="0">
                <a:solidFill>
                  <a:schemeClr val="bg1"/>
                </a:solidFill>
              </a:rPr>
              <a:t>  </a:t>
            </a:r>
            <a:r>
              <a:rPr lang="en-US" sz="3700" i="1" dirty="0" smtClean="0">
                <a:solidFill>
                  <a:schemeClr val="bg1"/>
                </a:solidFill>
              </a:rPr>
              <a:t>And </a:t>
            </a:r>
            <a:r>
              <a:rPr lang="en-US" sz="3700" i="1" dirty="0">
                <a:solidFill>
                  <a:schemeClr val="bg1"/>
                </a:solidFill>
              </a:rPr>
              <a:t>carried our sorrows; Yet we esteemed Him </a:t>
            </a:r>
            <a:r>
              <a:rPr lang="en-US" sz="3700" i="1" dirty="0" smtClean="0">
                <a:solidFill>
                  <a:schemeClr val="bg1"/>
                </a:solidFill>
              </a:rPr>
              <a:t>stricken, Smitten </a:t>
            </a:r>
            <a:r>
              <a:rPr lang="en-US" sz="3700" i="1" dirty="0">
                <a:solidFill>
                  <a:schemeClr val="bg1"/>
                </a:solidFill>
              </a:rPr>
              <a:t>by God, </a:t>
            </a:r>
            <a:r>
              <a:rPr lang="en-US" sz="3700" i="1" dirty="0" smtClean="0">
                <a:solidFill>
                  <a:schemeClr val="bg1"/>
                </a:solidFill>
              </a:rPr>
              <a:t>and afflicted</a:t>
            </a:r>
            <a:r>
              <a:rPr lang="en-US" sz="3700" i="1" dirty="0">
                <a:solidFill>
                  <a:schemeClr val="bg1"/>
                </a:solidFill>
              </a:rPr>
              <a:t>. </a:t>
            </a:r>
          </a:p>
          <a:p>
            <a:pPr marL="0" indent="0">
              <a:buNone/>
            </a:pPr>
            <a:r>
              <a:rPr lang="en-US" sz="3700" i="1" dirty="0">
                <a:solidFill>
                  <a:schemeClr val="bg1"/>
                </a:solidFill>
              </a:rPr>
              <a:t>5 But He was wounded for our transgressions, He was bruised for our iniquities;  The chastisement for our peace was upon Him,  And by His stripes we are healed. </a:t>
            </a:r>
          </a:p>
          <a:p>
            <a:pPr marL="0" indent="0">
              <a:buNone/>
            </a:pPr>
            <a:r>
              <a:rPr lang="en-US" sz="3700" i="1" dirty="0">
                <a:solidFill>
                  <a:schemeClr val="bg1"/>
                </a:solidFill>
              </a:rPr>
              <a:t> 6 All we like sheep have gone astray; We have turned, every one, to his own way;  And the LORD has laid on Him the iniquity of us all</a:t>
            </a:r>
            <a:r>
              <a:rPr lang="en-US" sz="3700" i="1" dirty="0" smtClean="0">
                <a:solidFill>
                  <a:schemeClr val="bg1"/>
                </a:solidFill>
              </a:rPr>
              <a:t>.</a:t>
            </a:r>
            <a:endParaRPr lang="en-US" sz="3700" i="1" dirty="0">
              <a:solidFill>
                <a:schemeClr val="bg1"/>
              </a:solidFill>
            </a:endParaRPr>
          </a:p>
        </p:txBody>
      </p:sp>
    </p:spTree>
    <p:extLst>
      <p:ext uri="{BB962C8B-B14F-4D97-AF65-F5344CB8AC3E}">
        <p14:creationId xmlns:p14="http://schemas.microsoft.com/office/powerpoint/2010/main" val="39228051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55203"/>
            <a:ext cx="7391400" cy="2743200"/>
          </a:xfrm>
        </p:spPr>
        <p:txBody>
          <a:bodyPr>
            <a:noAutofit/>
          </a:bodyPr>
          <a:lstStyle/>
          <a:p>
            <a:pPr marL="0" indent="0" algn="ctr">
              <a:buNone/>
            </a:pPr>
            <a:r>
              <a:rPr lang="en-US" sz="5400" i="1" dirty="0"/>
              <a:t>“They are more desirable than gold”</a:t>
            </a:r>
          </a:p>
        </p:txBody>
      </p:sp>
      <p:sp>
        <p:nvSpPr>
          <p:cNvPr id="4" name="Rectangle 3"/>
          <p:cNvSpPr/>
          <p:nvPr/>
        </p:nvSpPr>
        <p:spPr>
          <a:xfrm>
            <a:off x="2819400" y="-45126"/>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Psalm 19:10</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329516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5203"/>
            <a:ext cx="8001000" cy="3073897"/>
          </a:xfrm>
        </p:spPr>
        <p:txBody>
          <a:bodyPr>
            <a:noAutofit/>
          </a:bodyPr>
          <a:lstStyle/>
          <a:p>
            <a:pPr marL="0" indent="0" algn="ctr">
              <a:buNone/>
            </a:pPr>
            <a:r>
              <a:rPr lang="en-US" sz="5400" i="1" dirty="0"/>
              <a:t>“If you love Me, you will keep My commandments”</a:t>
            </a:r>
          </a:p>
        </p:txBody>
      </p:sp>
      <p:sp>
        <p:nvSpPr>
          <p:cNvPr id="4" name="Rectangle 3"/>
          <p:cNvSpPr/>
          <p:nvPr/>
        </p:nvSpPr>
        <p:spPr>
          <a:xfrm>
            <a:off x="2819400" y="-45126"/>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14:15</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2548580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5203"/>
            <a:ext cx="8001000" cy="3073897"/>
          </a:xfrm>
        </p:spPr>
        <p:txBody>
          <a:bodyPr>
            <a:noAutofit/>
          </a:bodyPr>
          <a:lstStyle/>
          <a:p>
            <a:pPr marL="0" indent="0" algn="ctr">
              <a:buNone/>
            </a:pPr>
            <a:r>
              <a:rPr lang="en-US" sz="5400" i="1" dirty="0"/>
              <a:t>“This people honors Me with their lips, but their heart is far away from Me”</a:t>
            </a:r>
          </a:p>
        </p:txBody>
      </p:sp>
      <p:sp>
        <p:nvSpPr>
          <p:cNvPr id="4" name="Rectangle 3"/>
          <p:cNvSpPr/>
          <p:nvPr/>
        </p:nvSpPr>
        <p:spPr>
          <a:xfrm>
            <a:off x="2819400" y="0"/>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Matthew 15:8</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7260206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612475"/>
            <a:ext cx="62484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smtClean="0">
                <a:latin typeface="BrimborionAlter" pitchFamily="2" charset="0"/>
              </a:rPr>
              <a:t>“In Vain They Do </a:t>
            </a:r>
            <a:r>
              <a:rPr lang="en-US" sz="7200" dirty="0" smtClean="0">
                <a:solidFill>
                  <a:schemeClr val="bg1"/>
                </a:solidFill>
                <a:latin typeface="BrimborionAlter" pitchFamily="2" charset="0"/>
              </a:rPr>
              <a:t>Worship Me”</a:t>
            </a:r>
            <a:endParaRPr lang="en-US" sz="7200" dirty="0">
              <a:solidFill>
                <a:schemeClr val="bg1"/>
              </a:solidFill>
              <a:latin typeface="BrimborionAlter" pitchFamily="2" charset="0"/>
            </a:endParaRPr>
          </a:p>
        </p:txBody>
      </p:sp>
    </p:spTree>
    <p:extLst>
      <p:ext uri="{BB962C8B-B14F-4D97-AF65-F5344CB8AC3E}">
        <p14:creationId xmlns:p14="http://schemas.microsoft.com/office/powerpoint/2010/main" val="19268046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r>
              <a:rPr lang="en-US" i="1" dirty="0"/>
              <a:t>“Where feelings for God are dead, worship is dead”(Piper p. 79).  </a:t>
            </a:r>
            <a:endParaRPr lang="en-US" i="1" dirty="0" smtClean="0"/>
          </a:p>
          <a:p>
            <a:r>
              <a:rPr lang="en-US" i="1" dirty="0" smtClean="0"/>
              <a:t>Worshiping</a:t>
            </a:r>
            <a:r>
              <a:rPr lang="en-US" i="1" dirty="0"/>
              <a:t>, obeying, and serving God should be a natural delight.  </a:t>
            </a:r>
            <a:endParaRPr lang="en-US" i="1" dirty="0" smtClean="0"/>
          </a:p>
          <a:p>
            <a:pPr lvl="1"/>
            <a:r>
              <a:rPr lang="en-US" i="1" dirty="0" smtClean="0"/>
              <a:t>“</a:t>
            </a:r>
            <a:r>
              <a:rPr lang="en-US" i="1" dirty="0"/>
              <a:t>My heart’s desire and prayer to God” (Romans 10:1); </a:t>
            </a:r>
            <a:endParaRPr lang="en-US" i="1" dirty="0" smtClean="0"/>
          </a:p>
          <a:p>
            <a:pPr lvl="1"/>
            <a:r>
              <a:rPr lang="en-US" i="1" dirty="0" smtClean="0"/>
              <a:t>“</a:t>
            </a:r>
            <a:r>
              <a:rPr lang="en-US" i="1" dirty="0"/>
              <a:t>Whom have I in heaven but Thee?  And besides Thee, I desire nothing on earth” (Psalm 73:25</a:t>
            </a:r>
            <a:r>
              <a:rPr lang="en-US" i="1" dirty="0" smtClean="0"/>
              <a:t>)</a:t>
            </a:r>
          </a:p>
          <a:p>
            <a:pPr lvl="1"/>
            <a:r>
              <a:rPr lang="en-US" i="1" dirty="0" smtClean="0"/>
              <a:t>“</a:t>
            </a:r>
            <a:r>
              <a:rPr lang="en-US" i="1" dirty="0"/>
              <a:t>Delight yourself in the Lord” (Psalm 37:4). </a:t>
            </a:r>
          </a:p>
        </p:txBody>
      </p:sp>
      <p:sp>
        <p:nvSpPr>
          <p:cNvPr id="4" name="Rectangle 3"/>
          <p:cNvSpPr/>
          <p:nvPr/>
        </p:nvSpPr>
        <p:spPr>
          <a:xfrm>
            <a:off x="2819400" y="-45126"/>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Consider</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4678360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723900"/>
            <a:ext cx="5277612" cy="3653791"/>
          </a:xfrm>
        </p:spPr>
        <p:txBody>
          <a:bodyPr>
            <a:noAutofit/>
          </a:bodyPr>
          <a:lstStyle/>
          <a:p>
            <a:r>
              <a:rPr lang="en-US" sz="9600" b="1" dirty="0" smtClean="0">
                <a:latin typeface="Albemarle Swash" pitchFamily="2" charset="0"/>
              </a:rPr>
              <a:t>D</a:t>
            </a:r>
            <a:r>
              <a:rPr lang="en-US" sz="7200" b="1" dirty="0" smtClean="0">
                <a:latin typeface="Albemarle Swash" pitchFamily="2" charset="0"/>
              </a:rPr>
              <a:t>elight</a:t>
            </a:r>
            <a:endParaRPr lang="en-US" sz="7200" b="1" dirty="0">
              <a:latin typeface="Albemarle Swash" pitchFamily="2" charset="0"/>
            </a:endParaRPr>
          </a:p>
        </p:txBody>
      </p:sp>
      <p:sp>
        <p:nvSpPr>
          <p:cNvPr id="4" name="Title 1"/>
          <p:cNvSpPr txBox="1">
            <a:spLocks/>
          </p:cNvSpPr>
          <p:nvPr/>
        </p:nvSpPr>
        <p:spPr>
          <a:xfrm>
            <a:off x="1219200" y="141728"/>
            <a:ext cx="46482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smtClean="0">
                <a:solidFill>
                  <a:prstClr val="black"/>
                </a:solidFill>
                <a:latin typeface="BrimborionAlter" pitchFamily="2" charset="0"/>
              </a:rPr>
              <a:t>Duty</a:t>
            </a:r>
            <a:endParaRPr lang="en-US" sz="7200" dirty="0">
              <a:solidFill>
                <a:prstClr val="black"/>
              </a:solidFill>
              <a:latin typeface="BrimborionAlter" pitchFamily="2" charset="0"/>
            </a:endParaRPr>
          </a:p>
        </p:txBody>
      </p:sp>
      <p:sp>
        <p:nvSpPr>
          <p:cNvPr id="5" name="Title 1"/>
          <p:cNvSpPr txBox="1">
            <a:spLocks/>
          </p:cNvSpPr>
          <p:nvPr/>
        </p:nvSpPr>
        <p:spPr>
          <a:xfrm>
            <a:off x="4648200" y="328420"/>
            <a:ext cx="1962912" cy="1531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Cambria" pitchFamily="18" charset="0"/>
              </a:rPr>
              <a:t>or</a:t>
            </a:r>
            <a:endParaRPr lang="en-US" sz="6600" dirty="0">
              <a:solidFill>
                <a:prstClr val="black"/>
              </a:solidFill>
              <a:latin typeface="Cambria" pitchFamily="18" charset="0"/>
            </a:endParaRPr>
          </a:p>
        </p:txBody>
      </p:sp>
    </p:spTree>
    <p:extLst>
      <p:ext uri="{BB962C8B-B14F-4D97-AF65-F5344CB8AC3E}">
        <p14:creationId xmlns:p14="http://schemas.microsoft.com/office/powerpoint/2010/main" val="23295098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r>
              <a:rPr lang="en-US" i="1" dirty="0"/>
              <a:t>Empty, hollow ritual has never honored God. </a:t>
            </a:r>
            <a:endParaRPr lang="en-US" i="1" dirty="0" smtClean="0"/>
          </a:p>
          <a:p>
            <a:pPr lvl="1"/>
            <a:r>
              <a:rPr lang="en-US" i="1" dirty="0"/>
              <a:t>“You shall love the Lord your God with all your heart, and with all your soul, and with all your mind” (Matthew 22:37</a:t>
            </a:r>
            <a:r>
              <a:rPr lang="en-US" i="1" dirty="0" smtClean="0"/>
              <a:t>).</a:t>
            </a:r>
          </a:p>
          <a:p>
            <a:pPr lvl="1"/>
            <a:r>
              <a:rPr lang="en-US" i="1" dirty="0" smtClean="0"/>
              <a:t>“</a:t>
            </a:r>
            <a:r>
              <a:rPr lang="en-US" i="1" dirty="0"/>
              <a:t>O God, Thou art my God; I shall seek Thee earnestly; My soul thirsts for Thee, my flesh yearns for Thee…My soul is satisfied as with marrow and fatness, and my mouth offers praises with joyful lips” (Psalm 63:1-5). </a:t>
            </a:r>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“Duty or Delight”</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81654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r>
              <a:rPr lang="en-US" i="1" dirty="0" smtClean="0"/>
              <a:t>There are 3 types </a:t>
            </a:r>
            <a:r>
              <a:rPr lang="en-US" i="1" dirty="0"/>
              <a:t>of people in any Christian </a:t>
            </a:r>
            <a:r>
              <a:rPr lang="en-US" i="1" dirty="0" smtClean="0"/>
              <a:t>gathering: </a:t>
            </a:r>
          </a:p>
          <a:p>
            <a:pPr lvl="1"/>
            <a:r>
              <a:rPr lang="en-US" sz="3000" i="1" dirty="0" smtClean="0"/>
              <a:t>The first are Christians </a:t>
            </a:r>
            <a:r>
              <a:rPr lang="en-US" sz="3000" i="1" dirty="0"/>
              <a:t>in name only. </a:t>
            </a:r>
            <a:endParaRPr lang="en-US" sz="3000" i="1" dirty="0" smtClean="0"/>
          </a:p>
          <a:p>
            <a:pPr lvl="1"/>
            <a:r>
              <a:rPr lang="en-US" sz="3000" i="1" dirty="0" smtClean="0"/>
              <a:t>The </a:t>
            </a:r>
            <a:r>
              <a:rPr lang="en-US" sz="3000" i="1" dirty="0"/>
              <a:t>second </a:t>
            </a:r>
            <a:r>
              <a:rPr lang="en-US" sz="3000" i="1" dirty="0" smtClean="0"/>
              <a:t>are </a:t>
            </a:r>
            <a:r>
              <a:rPr lang="en-US" sz="3000" i="1" dirty="0"/>
              <a:t>those who are following Jesus but are following ‘at a distance’.  </a:t>
            </a:r>
            <a:endParaRPr lang="en-US" sz="3000" i="1" dirty="0" smtClean="0"/>
          </a:p>
          <a:p>
            <a:pPr lvl="1"/>
            <a:r>
              <a:rPr lang="en-US" sz="3000" i="1" dirty="0" smtClean="0"/>
              <a:t>The </a:t>
            </a:r>
            <a:r>
              <a:rPr lang="en-US" sz="3000" i="1" dirty="0"/>
              <a:t>third type are those who in storm and sunshine, cleave to Him and enjoy daily communion with Him.  </a:t>
            </a:r>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“Duty or Delight”</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1352426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pPr marL="0" indent="0">
              <a:buNone/>
            </a:pPr>
            <a:r>
              <a:rPr lang="en-US" sz="2800" i="1" dirty="0"/>
              <a:t>“Many Christians go through life with a low sense of spiritual vitality.  Our days are largely consumed with secular pursuits.  Prayer and Bible reading are one-a-day ‘fast food’ items.  ‘Real life’ is not life in the Spirit, but life in the flesh.  It is reaching here and there, doing this and that, and fitting in Christian activity largely to meet our social needs.  We may close the night in prayer as a ‘spiritual glaze’ over our real interests, but there is no manifest heart-hunger for God” (Williams p. 428). </a:t>
            </a:r>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“Duty or Delight”</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1551051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625" y="1866900"/>
            <a:ext cx="65532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chemeClr val="bg1"/>
                </a:solidFill>
                <a:latin typeface="BrimborionAlter" pitchFamily="2" charset="0"/>
              </a:rPr>
              <a:t>“Applications”</a:t>
            </a:r>
            <a:endParaRPr lang="en-US" sz="6600" dirty="0">
              <a:solidFill>
                <a:schemeClr val="bg1"/>
              </a:solidFill>
              <a:latin typeface="BrimborionAlter" pitchFamily="2" charset="0"/>
            </a:endParaRPr>
          </a:p>
        </p:txBody>
      </p:sp>
    </p:spTree>
    <p:extLst>
      <p:ext uri="{BB962C8B-B14F-4D97-AF65-F5344CB8AC3E}">
        <p14:creationId xmlns:p14="http://schemas.microsoft.com/office/powerpoint/2010/main" val="41975630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7600" y="190500"/>
            <a:ext cx="5334000" cy="5334000"/>
          </a:xfrm>
        </p:spPr>
        <p:txBody>
          <a:bodyPr>
            <a:normAutofit fontScale="40000" lnSpcReduction="20000"/>
          </a:bodyPr>
          <a:lstStyle/>
          <a:p>
            <a:pPr marL="0" indent="0" algn="ctr">
              <a:buNone/>
            </a:pPr>
            <a:r>
              <a:rPr lang="en-US" sz="7000" dirty="0">
                <a:solidFill>
                  <a:schemeClr val="bg1"/>
                </a:solidFill>
              </a:rPr>
              <a:t>1 Corinthians 11</a:t>
            </a:r>
          </a:p>
          <a:p>
            <a:pPr marL="0" indent="0">
              <a:buNone/>
            </a:pPr>
            <a:r>
              <a:rPr lang="en-US" sz="5800" i="1" dirty="0">
                <a:solidFill>
                  <a:schemeClr val="bg1"/>
                </a:solidFill>
              </a:rPr>
              <a:t>23 For I received from the Lord that </a:t>
            </a:r>
            <a:r>
              <a:rPr lang="en-US" sz="5800" i="1" dirty="0" smtClean="0">
                <a:solidFill>
                  <a:schemeClr val="bg1"/>
                </a:solidFill>
              </a:rPr>
              <a:t>which   </a:t>
            </a:r>
            <a:r>
              <a:rPr lang="en-US" sz="5800" i="1" dirty="0">
                <a:solidFill>
                  <a:schemeClr val="bg1"/>
                </a:solidFill>
              </a:rPr>
              <a:t>I also delivered to you: that the Lord Jesus on the same night in which He was betrayed took bread; </a:t>
            </a:r>
            <a:endParaRPr lang="en-US" sz="5800" i="1" dirty="0" smtClean="0">
              <a:solidFill>
                <a:schemeClr val="bg1"/>
              </a:solidFill>
            </a:endParaRPr>
          </a:p>
          <a:p>
            <a:pPr marL="0" indent="0">
              <a:buNone/>
            </a:pPr>
            <a:r>
              <a:rPr lang="en-US" sz="5800" i="1" dirty="0" smtClean="0">
                <a:solidFill>
                  <a:schemeClr val="bg1"/>
                </a:solidFill>
              </a:rPr>
              <a:t>24 </a:t>
            </a:r>
            <a:r>
              <a:rPr lang="en-US" sz="5800" i="1" dirty="0">
                <a:solidFill>
                  <a:schemeClr val="bg1"/>
                </a:solidFill>
              </a:rPr>
              <a:t>and when He had given thanks, He broke it and said, “Take, eat, this is My body which is broken for you; do this in remembrance of Me.” </a:t>
            </a:r>
            <a:endParaRPr lang="en-US" sz="5800" i="1" dirty="0" smtClean="0">
              <a:solidFill>
                <a:schemeClr val="bg1"/>
              </a:solidFill>
            </a:endParaRPr>
          </a:p>
          <a:p>
            <a:pPr marL="0" indent="0">
              <a:buNone/>
            </a:pPr>
            <a:r>
              <a:rPr lang="en-US" sz="5800" i="1" dirty="0" smtClean="0">
                <a:solidFill>
                  <a:schemeClr val="bg1"/>
                </a:solidFill>
              </a:rPr>
              <a:t>25 </a:t>
            </a:r>
            <a:r>
              <a:rPr lang="en-US" sz="5800" i="1" dirty="0">
                <a:solidFill>
                  <a:schemeClr val="bg1"/>
                </a:solidFill>
              </a:rPr>
              <a:t>In the same manner He also took the cup after supper, saying, “This cup is the new covenant in My blood. This do, as often as you drink it, in remembrance of Me.” </a:t>
            </a:r>
            <a:r>
              <a:rPr lang="en-US" sz="5800" i="1" dirty="0" smtClean="0">
                <a:solidFill>
                  <a:schemeClr val="bg1"/>
                </a:solidFill>
              </a:rPr>
              <a:t>26 </a:t>
            </a:r>
            <a:r>
              <a:rPr lang="en-US" sz="5800" i="1" dirty="0">
                <a:solidFill>
                  <a:schemeClr val="bg1"/>
                </a:solidFill>
              </a:rPr>
              <a:t>For as often as you eat this bread and drink this cup, you proclaim the Lord’s death till He comes.</a:t>
            </a:r>
          </a:p>
        </p:txBody>
      </p:sp>
    </p:spTree>
    <p:extLst>
      <p:ext uri="{BB962C8B-B14F-4D97-AF65-F5344CB8AC3E}">
        <p14:creationId xmlns:p14="http://schemas.microsoft.com/office/powerpoint/2010/main" val="19546266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r>
              <a:rPr lang="en-US" i="1" dirty="0"/>
              <a:t>A healthy desire for God also opens up the doors of other legitimate desires. </a:t>
            </a:r>
            <a:endParaRPr lang="en-US" i="1" dirty="0" smtClean="0"/>
          </a:p>
          <a:p>
            <a:pPr lvl="1"/>
            <a:r>
              <a:rPr lang="en-US" sz="2700" i="1" dirty="0"/>
              <a:t>“My lips will praise Thee, so I will bless Thee as long as I live; I will lift up my hands in Thy name” (Psalm </a:t>
            </a:r>
            <a:r>
              <a:rPr lang="en-US" sz="2700" i="1" dirty="0" smtClean="0"/>
              <a:t>63:3-4).</a:t>
            </a:r>
          </a:p>
          <a:p>
            <a:r>
              <a:rPr lang="en-US" i="1" dirty="0" smtClean="0"/>
              <a:t>Our love for others will be genuine and fervent. </a:t>
            </a:r>
          </a:p>
          <a:p>
            <a:pPr lvl="1"/>
            <a:r>
              <a:rPr lang="en-US" sz="2700" i="1" dirty="0" smtClean="0"/>
              <a:t>Since </a:t>
            </a:r>
            <a:r>
              <a:rPr lang="en-US" sz="2700" i="1" dirty="0"/>
              <a:t>you have purified your souls in obeying the truth through the </a:t>
            </a:r>
            <a:r>
              <a:rPr lang="en-US" sz="2700" i="1" dirty="0" smtClean="0"/>
              <a:t>Spirit </a:t>
            </a:r>
            <a:r>
              <a:rPr lang="en-US" sz="2700" i="1" dirty="0"/>
              <a:t>in sincere love of the brethren, love one another fervently with a pure </a:t>
            </a:r>
            <a:r>
              <a:rPr lang="en-US" sz="2700" i="1" dirty="0" smtClean="0"/>
              <a:t>heart” – 1 Peter 1:22</a:t>
            </a:r>
            <a:endParaRPr lang="en-US" sz="2700" i="1" dirty="0"/>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“Applications”</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734945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068" y="571500"/>
            <a:ext cx="70866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latin typeface="BrimborionAlter" pitchFamily="2" charset="0"/>
              </a:rPr>
              <a:t>“Our Capacity </a:t>
            </a:r>
            <a:r>
              <a:rPr lang="en-US" sz="6600" dirty="0" smtClean="0">
                <a:solidFill>
                  <a:prstClr val="white"/>
                </a:solidFill>
                <a:latin typeface="BrimborionAlter" pitchFamily="2" charset="0"/>
              </a:rPr>
              <a:t>for Joy”</a:t>
            </a:r>
            <a:endParaRPr lang="en-US" sz="6600" dirty="0">
              <a:solidFill>
                <a:prstClr val="white"/>
              </a:solidFill>
              <a:latin typeface="BrimborionAlter" pitchFamily="2" charset="0"/>
            </a:endParaRPr>
          </a:p>
        </p:txBody>
      </p:sp>
    </p:spTree>
    <p:extLst>
      <p:ext uri="{BB962C8B-B14F-4D97-AF65-F5344CB8AC3E}">
        <p14:creationId xmlns:p14="http://schemas.microsoft.com/office/powerpoint/2010/main" val="2184416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55203"/>
            <a:ext cx="8001000" cy="3073897"/>
          </a:xfrm>
        </p:spPr>
        <p:txBody>
          <a:bodyPr>
            <a:noAutofit/>
          </a:bodyPr>
          <a:lstStyle/>
          <a:p>
            <a:pPr marL="0" indent="0" algn="ctr">
              <a:buNone/>
            </a:pPr>
            <a:r>
              <a:rPr lang="en-US" sz="5400" i="1" dirty="0" smtClean="0"/>
              <a:t>“choosing </a:t>
            </a:r>
            <a:r>
              <a:rPr lang="en-US" sz="5400" i="1" dirty="0"/>
              <a:t>rather to suffer affliction with the people of God than to enjoy the passing pleasures of sin</a:t>
            </a:r>
            <a:r>
              <a:rPr lang="en-US" sz="5400" i="1" dirty="0" smtClean="0"/>
              <a:t>,”</a:t>
            </a:r>
            <a:endParaRPr lang="en-US" sz="5400" i="1" dirty="0"/>
          </a:p>
        </p:txBody>
      </p:sp>
      <p:sp>
        <p:nvSpPr>
          <p:cNvPr id="4" name="Rectangle 3"/>
          <p:cNvSpPr/>
          <p:nvPr/>
        </p:nvSpPr>
        <p:spPr>
          <a:xfrm>
            <a:off x="2819400" y="0"/>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Hebrews 11:25</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1542793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pPr marL="0" indent="0" algn="ctr">
              <a:buNone/>
            </a:pPr>
            <a:r>
              <a:rPr lang="en-US" sz="3600" i="1" dirty="0"/>
              <a:t>“We have settled for a home, a family, a few friends, a job, a television, a microwave oven, an occasional night out, a yearly vacation, and perhaps a new personal computer.  We have accustomed ourselves to such meager, short-lived pleasures that our capacity for joy has shriveled” </a:t>
            </a:r>
            <a:r>
              <a:rPr lang="en-US" sz="3600" i="1" dirty="0" smtClean="0"/>
              <a:t>(John Piper, Desiring </a:t>
            </a:r>
            <a:r>
              <a:rPr lang="en-US" sz="3600" i="1" dirty="0"/>
              <a:t>God p. 88).</a:t>
            </a:r>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“Capacity for Joy”</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2183567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00100"/>
            <a:ext cx="8839200" cy="4114800"/>
          </a:xfrm>
        </p:spPr>
        <p:txBody>
          <a:bodyPr>
            <a:noAutofit/>
          </a:bodyPr>
          <a:lstStyle/>
          <a:p>
            <a:r>
              <a:rPr lang="en-US" i="1" dirty="0"/>
              <a:t>A life apart from God really restricts our ability to experience true and lasting joy.  </a:t>
            </a:r>
            <a:endParaRPr lang="en-US" i="1" dirty="0" smtClean="0"/>
          </a:p>
          <a:p>
            <a:pPr lvl="1"/>
            <a:r>
              <a:rPr lang="en-US" sz="3200" i="1" dirty="0" smtClean="0"/>
              <a:t>How </a:t>
            </a:r>
            <a:r>
              <a:rPr lang="en-US" sz="3200" i="1" dirty="0"/>
              <a:t>many people can’t seem to have fun without alcohol or drugs?  </a:t>
            </a:r>
            <a:endParaRPr lang="en-US" sz="3200" i="1" dirty="0" smtClean="0"/>
          </a:p>
          <a:p>
            <a:pPr lvl="1"/>
            <a:r>
              <a:rPr lang="en-US" sz="3200" i="1" dirty="0" smtClean="0"/>
              <a:t>How </a:t>
            </a:r>
            <a:r>
              <a:rPr lang="en-US" sz="3200" i="1" dirty="0"/>
              <a:t>many people cannot seem to enjoy the scenery present when on vacation? </a:t>
            </a:r>
            <a:endParaRPr lang="en-US" sz="2400" i="1" dirty="0"/>
          </a:p>
        </p:txBody>
      </p:sp>
      <p:sp>
        <p:nvSpPr>
          <p:cNvPr id="4" name="Rectangle 3"/>
          <p:cNvSpPr/>
          <p:nvPr/>
        </p:nvSpPr>
        <p:spPr>
          <a:xfrm>
            <a:off x="2895600" y="53196"/>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“Capacity for Joy”</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0456026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76300"/>
            <a:ext cx="9125309" cy="3886200"/>
          </a:xfrm>
        </p:spPr>
        <p:txBody>
          <a:bodyPr>
            <a:noAutofit/>
          </a:bodyPr>
          <a:lstStyle/>
          <a:p>
            <a:pPr marL="0" indent="0" algn="ctr">
              <a:buNone/>
            </a:pPr>
            <a:r>
              <a:rPr lang="en-US" sz="3000" i="1" dirty="0" smtClean="0"/>
              <a:t>“But </a:t>
            </a:r>
            <a:r>
              <a:rPr lang="en-US" sz="3000" i="1" dirty="0"/>
              <a:t>I rejoiced in the Lord greatly that now at last your care for me has flourished again; though you surely did care, but you lacked opportunity. 11 Not that I speak in regard to need, for I have learned in whatever state I am, to be content: 12 I know how to be abased, and I know how to abound. Everywhere and in all things I have learned both to be full and to be hungry, both to abound and to suffer need. 13 I can do all things through </a:t>
            </a:r>
            <a:r>
              <a:rPr lang="en-US" sz="3000" i="1" dirty="0" smtClean="0"/>
              <a:t>Christ who </a:t>
            </a:r>
            <a:r>
              <a:rPr lang="en-US" sz="3000" i="1" dirty="0"/>
              <a:t>strengthens me</a:t>
            </a:r>
            <a:r>
              <a:rPr lang="en-US" sz="3000" i="1" dirty="0" smtClean="0"/>
              <a:t>.”</a:t>
            </a:r>
            <a:endParaRPr lang="en-US" sz="3000" i="1" dirty="0"/>
          </a:p>
        </p:txBody>
      </p:sp>
      <p:sp>
        <p:nvSpPr>
          <p:cNvPr id="4" name="Rectangle 3"/>
          <p:cNvSpPr/>
          <p:nvPr/>
        </p:nvSpPr>
        <p:spPr>
          <a:xfrm>
            <a:off x="2819400" y="0"/>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Phil. 4:10-13</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5049623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8939" y="923330"/>
            <a:ext cx="6485061" cy="4114800"/>
          </a:xfrm>
        </p:spPr>
        <p:txBody>
          <a:bodyPr>
            <a:noAutofit/>
          </a:bodyPr>
          <a:lstStyle/>
          <a:p>
            <a:pPr marL="0" indent="0">
              <a:buNone/>
            </a:pPr>
            <a:r>
              <a:rPr lang="en-US" sz="2800" i="1" dirty="0"/>
              <a:t>“Up to the age of 30 or beyond it, poetry of many kinds gave me great pleasure.  Formerly pictures gave me considerable, and music very great, delight.  But now for many years I cannot endure to read a line of poetry.  I have also almost lost any taste for pictures or music.  I retain some taste for fine scenery, but it does not cause me the exquisite delight that it formerly </a:t>
            </a:r>
            <a:r>
              <a:rPr lang="en-US" sz="2800" i="1" dirty="0" smtClean="0"/>
              <a:t>did…</a:t>
            </a:r>
            <a:r>
              <a:rPr lang="en-US" i="1" dirty="0" smtClean="0"/>
              <a:t> </a:t>
            </a:r>
            <a:endParaRPr lang="en-US" i="1" dirty="0"/>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“Capacity for Joy”</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7800" y="723900"/>
            <a:ext cx="2624732" cy="3667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8766" y="4401165"/>
            <a:ext cx="2590800" cy="461665"/>
          </a:xfrm>
          <a:prstGeom prst="rect">
            <a:avLst/>
          </a:prstGeom>
        </p:spPr>
        <p:txBody>
          <a:bodyPr wrap="square">
            <a:spAutoFit/>
          </a:bodyPr>
          <a:lstStyle/>
          <a:p>
            <a:r>
              <a:rPr lang="en-US" sz="2400" b="1" dirty="0" smtClean="0"/>
              <a:t>Charles </a:t>
            </a:r>
            <a:r>
              <a:rPr lang="en-US" sz="2400" b="1" dirty="0"/>
              <a:t>Darwin</a:t>
            </a:r>
          </a:p>
        </p:txBody>
      </p:sp>
    </p:spTree>
    <p:extLst>
      <p:ext uri="{BB962C8B-B14F-4D97-AF65-F5344CB8AC3E}">
        <p14:creationId xmlns:p14="http://schemas.microsoft.com/office/powerpoint/2010/main" val="10044196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8939" y="723900"/>
            <a:ext cx="6485061" cy="4114800"/>
          </a:xfrm>
        </p:spPr>
        <p:txBody>
          <a:bodyPr>
            <a:noAutofit/>
          </a:bodyPr>
          <a:lstStyle/>
          <a:p>
            <a:pPr marL="0" indent="0">
              <a:buNone/>
            </a:pPr>
            <a:r>
              <a:rPr lang="en-US" sz="2800" i="1" dirty="0" smtClean="0"/>
              <a:t>“My </a:t>
            </a:r>
            <a:r>
              <a:rPr lang="en-US" sz="2800" i="1" dirty="0"/>
              <a:t>mind seems to have become a kind of machine for grinding general laws out of large collections of facts, but why this should have caused the atrophy of that part of the brain alone, on which the higher tastes depend, I cannot conceive.  The loss of these tastes is a loss of happiness, and may possibly be injurious to the intellect, and more probably the moral character, by enfeebling the emotional part of our nature</a:t>
            </a:r>
            <a:r>
              <a:rPr lang="en-US" sz="2800" i="1" dirty="0" smtClean="0"/>
              <a:t>”. </a:t>
            </a:r>
            <a:endParaRPr lang="en-US" sz="2800" b="1" i="1" dirty="0"/>
          </a:p>
        </p:txBody>
      </p:sp>
      <p:sp>
        <p:nvSpPr>
          <p:cNvPr id="4" name="Rectangle 3"/>
          <p:cNvSpPr/>
          <p:nvPr/>
        </p:nvSpPr>
        <p:spPr>
          <a:xfrm>
            <a:off x="2895600" y="0"/>
            <a:ext cx="7176047" cy="923330"/>
          </a:xfrm>
          <a:prstGeom prst="rect">
            <a:avLst/>
          </a:prstGeom>
          <a:noFill/>
        </p:spPr>
        <p:txBody>
          <a:bodyPr wrap="square">
            <a:spAutoFit/>
          </a:bodyPr>
          <a:lstStyle/>
          <a:p>
            <a:pPr algn="ctr">
              <a:defRPr/>
            </a:pPr>
            <a:r>
              <a:rPr lang="en-US" sz="54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“Capacity for Joy”</a:t>
            </a:r>
            <a:endParaRPr lang="en-US" sz="54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7800" y="723900"/>
            <a:ext cx="2624732" cy="3667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8766" y="4401165"/>
            <a:ext cx="2590800" cy="461665"/>
          </a:xfrm>
          <a:prstGeom prst="rect">
            <a:avLst/>
          </a:prstGeom>
        </p:spPr>
        <p:txBody>
          <a:bodyPr wrap="square">
            <a:spAutoFit/>
          </a:bodyPr>
          <a:lstStyle/>
          <a:p>
            <a:r>
              <a:rPr lang="en-US" sz="2400" b="1" dirty="0" smtClean="0"/>
              <a:t>Charles </a:t>
            </a:r>
            <a:r>
              <a:rPr lang="en-US" sz="2400" b="1" dirty="0"/>
              <a:t>Darwin</a:t>
            </a:r>
          </a:p>
        </p:txBody>
      </p:sp>
    </p:spTree>
    <p:extLst>
      <p:ext uri="{BB962C8B-B14F-4D97-AF65-F5344CB8AC3E}">
        <p14:creationId xmlns:p14="http://schemas.microsoft.com/office/powerpoint/2010/main" val="23089454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571500"/>
            <a:ext cx="70866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BrimborionAlter" pitchFamily="2" charset="0"/>
              </a:rPr>
              <a:t>“I Want The</a:t>
            </a:r>
          </a:p>
          <a:p>
            <a:r>
              <a:rPr lang="en-US" sz="6600" dirty="0" smtClean="0">
                <a:solidFill>
                  <a:prstClr val="white"/>
                </a:solidFill>
                <a:latin typeface="BrimborionAlter" pitchFamily="2" charset="0"/>
              </a:rPr>
              <a:t>Reward”</a:t>
            </a:r>
            <a:endParaRPr lang="en-US" sz="6600" dirty="0">
              <a:solidFill>
                <a:prstClr val="white"/>
              </a:solidFill>
              <a:latin typeface="BrimborionAlter" pitchFamily="2" charset="0"/>
            </a:endParaRPr>
          </a:p>
        </p:txBody>
      </p:sp>
    </p:spTree>
    <p:extLst>
      <p:ext uri="{BB962C8B-B14F-4D97-AF65-F5344CB8AC3E}">
        <p14:creationId xmlns:p14="http://schemas.microsoft.com/office/powerpoint/2010/main" val="38098760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8939" y="723900"/>
            <a:ext cx="6485061" cy="4114800"/>
          </a:xfrm>
        </p:spPr>
        <p:txBody>
          <a:bodyPr>
            <a:noAutofit/>
          </a:bodyPr>
          <a:lstStyle/>
          <a:p>
            <a:pPr marL="0" indent="0">
              <a:buNone/>
            </a:pPr>
            <a:r>
              <a:rPr lang="en-US" sz="3600" i="1" dirty="0"/>
              <a:t>“an action is moral, only if one has no desire to perform it, but performs it out of a sense of duty and derives no benefit from it of any sort, neither material nor spiritual.  A benefit destroys the moral value of an action” </a:t>
            </a:r>
            <a:endParaRPr lang="en-US" sz="3600" b="1" i="1" dirty="0"/>
          </a:p>
        </p:txBody>
      </p:sp>
      <p:sp>
        <p:nvSpPr>
          <p:cNvPr id="4" name="Rectangle 3"/>
          <p:cNvSpPr/>
          <p:nvPr/>
        </p:nvSpPr>
        <p:spPr>
          <a:xfrm>
            <a:off x="2514600" y="114299"/>
            <a:ext cx="7176047" cy="830997"/>
          </a:xfrm>
          <a:prstGeom prst="rect">
            <a:avLst/>
          </a:prstGeom>
          <a:noFill/>
        </p:spPr>
        <p:txBody>
          <a:bodyPr wrap="square">
            <a:spAutoFit/>
          </a:bodyPr>
          <a:lstStyle/>
          <a:p>
            <a:pPr algn="ctr">
              <a:defRPr/>
            </a:pPr>
            <a:r>
              <a:rPr lang="en-US" sz="4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“Wanting The Reward”</a:t>
            </a:r>
            <a:endParaRPr lang="en-US" sz="48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
        <p:nvSpPr>
          <p:cNvPr id="2" name="Rectangle 1"/>
          <p:cNvSpPr/>
          <p:nvPr/>
        </p:nvSpPr>
        <p:spPr>
          <a:xfrm>
            <a:off x="304800" y="4177190"/>
            <a:ext cx="2590800" cy="461665"/>
          </a:xfrm>
          <a:prstGeom prst="rect">
            <a:avLst/>
          </a:prstGeom>
        </p:spPr>
        <p:txBody>
          <a:bodyPr wrap="square">
            <a:spAutoFit/>
          </a:bodyPr>
          <a:lstStyle/>
          <a:p>
            <a:r>
              <a:rPr lang="en-US" sz="2400" b="1" dirty="0" smtClean="0">
                <a:solidFill>
                  <a:prstClr val="black"/>
                </a:solidFill>
              </a:rPr>
              <a:t>Immanuel Kant</a:t>
            </a:r>
            <a:endParaRPr lang="en-US" sz="2400" b="1" dirty="0">
              <a:solidFill>
                <a:prstClr val="black"/>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387"/>
          <a:stretch/>
        </p:blipFill>
        <p:spPr bwMode="auto">
          <a:xfrm flipH="1">
            <a:off x="152399" y="723900"/>
            <a:ext cx="2530963" cy="34532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rot="20471441">
            <a:off x="2174836" y="343799"/>
            <a:ext cx="70866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C00000"/>
                </a:solidFill>
                <a:latin typeface="BrimborionAlter" pitchFamily="2" charset="0"/>
              </a:rPr>
              <a:t>Terrible Philosophy!</a:t>
            </a:r>
            <a:endParaRPr lang="en-US" sz="6600" dirty="0">
              <a:solidFill>
                <a:srgbClr val="C00000"/>
              </a:solidFill>
              <a:latin typeface="BrimborionAlter" pitchFamily="2" charset="0"/>
            </a:endParaRPr>
          </a:p>
        </p:txBody>
      </p:sp>
    </p:spTree>
    <p:extLst>
      <p:ext uri="{BB962C8B-B14F-4D97-AF65-F5344CB8AC3E}">
        <p14:creationId xmlns:p14="http://schemas.microsoft.com/office/powerpoint/2010/main" val="418396323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00200" y="266700"/>
            <a:ext cx="5867400" cy="5181600"/>
          </a:xfrm>
        </p:spPr>
        <p:txBody>
          <a:bodyPr>
            <a:normAutofit/>
          </a:bodyPr>
          <a:lstStyle/>
          <a:p>
            <a:r>
              <a:rPr lang="en-US" sz="2600" b="1" dirty="0" smtClean="0">
                <a:solidFill>
                  <a:schemeClr val="bg1"/>
                </a:solidFill>
              </a:rPr>
              <a:t>228 – The Christian’s Welcome Home</a:t>
            </a:r>
            <a:endParaRPr lang="en-US" sz="2600" b="1" dirty="0" smtClean="0">
              <a:solidFill>
                <a:schemeClr val="bg1"/>
              </a:solidFill>
            </a:endParaRPr>
          </a:p>
          <a:p>
            <a:r>
              <a:rPr lang="en-US" sz="3000" b="1" dirty="0" smtClean="0">
                <a:solidFill>
                  <a:schemeClr val="bg1"/>
                </a:solidFill>
              </a:rPr>
              <a:t>239 – Footprints Of Jesus</a:t>
            </a:r>
            <a:endParaRPr lang="en-US" sz="3000" b="1" dirty="0" smtClean="0">
              <a:solidFill>
                <a:schemeClr val="bg1"/>
              </a:solidFill>
            </a:endParaRPr>
          </a:p>
          <a:p>
            <a:r>
              <a:rPr lang="en-US" sz="3000" b="1" dirty="0" smtClean="0">
                <a:solidFill>
                  <a:schemeClr val="bg1"/>
                </a:solidFill>
              </a:rPr>
              <a:t>Opening Prayer</a:t>
            </a:r>
          </a:p>
          <a:p>
            <a:r>
              <a:rPr lang="en-US" sz="3000" b="1" dirty="0" smtClean="0">
                <a:solidFill>
                  <a:schemeClr val="bg1"/>
                </a:solidFill>
              </a:rPr>
              <a:t>580 – Ten Thousand Angels</a:t>
            </a:r>
            <a:endParaRPr lang="en-US" sz="3000" b="1" dirty="0" smtClean="0">
              <a:solidFill>
                <a:schemeClr val="bg1"/>
              </a:solidFill>
            </a:endParaRPr>
          </a:p>
          <a:p>
            <a:r>
              <a:rPr lang="en-US" sz="3000" b="1" dirty="0" smtClean="0">
                <a:solidFill>
                  <a:schemeClr val="bg1"/>
                </a:solidFill>
              </a:rPr>
              <a:t>392 – Count Your Blessings</a:t>
            </a:r>
            <a:endParaRPr lang="en-US" sz="3000" b="1" dirty="0" smtClean="0">
              <a:solidFill>
                <a:schemeClr val="bg1"/>
              </a:solidFill>
            </a:endParaRPr>
          </a:p>
          <a:p>
            <a:r>
              <a:rPr lang="en-US" b="1" dirty="0" smtClean="0">
                <a:solidFill>
                  <a:schemeClr val="bg1"/>
                </a:solidFill>
              </a:rPr>
              <a:t>386 – Jesus Is Coming Soon</a:t>
            </a:r>
            <a:endParaRPr lang="en-US" b="1" dirty="0" smtClean="0">
              <a:solidFill>
                <a:schemeClr val="bg1"/>
              </a:solidFill>
            </a:endParaRPr>
          </a:p>
          <a:p>
            <a:r>
              <a:rPr lang="en-US" sz="3000" b="1" dirty="0" smtClean="0">
                <a:solidFill>
                  <a:schemeClr val="bg1"/>
                </a:solidFill>
              </a:rPr>
              <a:t>Sermon</a:t>
            </a:r>
          </a:p>
          <a:p>
            <a:r>
              <a:rPr lang="en-US" sz="3000" b="1" dirty="0" smtClean="0">
                <a:solidFill>
                  <a:schemeClr val="bg1"/>
                </a:solidFill>
              </a:rPr>
              <a:t>279 – He Is Able To Deliver Thee</a:t>
            </a:r>
            <a:endParaRPr lang="en-US" sz="3000" b="1" dirty="0" smtClean="0">
              <a:solidFill>
                <a:schemeClr val="bg1"/>
              </a:solidFill>
            </a:endParaRPr>
          </a:p>
          <a:p>
            <a:r>
              <a:rPr lang="en-US" sz="3000" b="1" dirty="0" smtClean="0">
                <a:solidFill>
                  <a:schemeClr val="bg1"/>
                </a:solidFill>
              </a:rPr>
              <a:t>361 – In His Time</a:t>
            </a:r>
            <a:endParaRPr lang="en-US" sz="3000" b="1" dirty="0">
              <a:solidFill>
                <a:schemeClr val="bg1"/>
              </a:solidFill>
            </a:endParaRPr>
          </a:p>
        </p:txBody>
      </p:sp>
    </p:spTree>
    <p:extLst>
      <p:ext uri="{BB962C8B-B14F-4D97-AF65-F5344CB8AC3E}">
        <p14:creationId xmlns:p14="http://schemas.microsoft.com/office/powerpoint/2010/main" val="40576927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52500"/>
            <a:ext cx="8839200" cy="3581399"/>
          </a:xfrm>
        </p:spPr>
        <p:txBody>
          <a:bodyPr>
            <a:noAutofit/>
          </a:bodyPr>
          <a:lstStyle/>
          <a:p>
            <a:pPr marL="0" indent="0" algn="ctr">
              <a:buNone/>
            </a:pPr>
            <a:r>
              <a:rPr lang="en-US" sz="5400" i="1" dirty="0"/>
              <a:t>“For he who comes to God must believe that He is, and that He is a </a:t>
            </a:r>
            <a:r>
              <a:rPr lang="en-US" sz="5400" i="1" dirty="0" err="1"/>
              <a:t>rewarder</a:t>
            </a:r>
            <a:r>
              <a:rPr lang="en-US" sz="5400" i="1" dirty="0"/>
              <a:t> of those who </a:t>
            </a:r>
            <a:r>
              <a:rPr lang="en-US" sz="5400" i="1" dirty="0" smtClean="0"/>
              <a:t>diligently seek </a:t>
            </a:r>
            <a:r>
              <a:rPr lang="en-US" sz="5400" i="1" dirty="0"/>
              <a:t>Him</a:t>
            </a:r>
            <a:r>
              <a:rPr lang="en-US" sz="5400" i="1" dirty="0" smtClean="0"/>
              <a:t>”</a:t>
            </a:r>
            <a:endParaRPr lang="en-US" sz="5400" i="1" dirty="0"/>
          </a:p>
        </p:txBody>
      </p:sp>
      <p:sp>
        <p:nvSpPr>
          <p:cNvPr id="4" name="Rectangle 3"/>
          <p:cNvSpPr/>
          <p:nvPr/>
        </p:nvSpPr>
        <p:spPr>
          <a:xfrm>
            <a:off x="2819400" y="0"/>
            <a:ext cx="7176047" cy="1107996"/>
          </a:xfrm>
          <a:prstGeom prst="rect">
            <a:avLst/>
          </a:prstGeom>
          <a:noFill/>
        </p:spPr>
        <p:txBody>
          <a:bodyPr wrap="square">
            <a:spAutoFit/>
          </a:bodyPr>
          <a:lstStyle/>
          <a:p>
            <a:pPr algn="ctr">
              <a:defRPr/>
            </a:pPr>
            <a:r>
              <a:rPr lang="en-US" sz="66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Hebrews 11:6</a:t>
            </a:r>
            <a:endParaRPr lang="en-US" sz="66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2228452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00100"/>
            <a:ext cx="9144000" cy="4114800"/>
          </a:xfrm>
        </p:spPr>
        <p:txBody>
          <a:bodyPr>
            <a:noAutofit/>
          </a:bodyPr>
          <a:lstStyle/>
          <a:p>
            <a:r>
              <a:rPr lang="en-US" i="1" dirty="0"/>
              <a:t>We need to renounce the idea that the virtue of an act </a:t>
            </a:r>
            <a:r>
              <a:rPr lang="en-US" i="1" u="sng" dirty="0"/>
              <a:t>diminishes</a:t>
            </a:r>
            <a:r>
              <a:rPr lang="en-US" i="1" dirty="0"/>
              <a:t> to the degree that you enjoy doing it.  </a:t>
            </a:r>
            <a:endParaRPr lang="en-US" i="1" dirty="0" smtClean="0"/>
          </a:p>
          <a:p>
            <a:r>
              <a:rPr lang="en-US" i="1" dirty="0" smtClean="0"/>
              <a:t>It </a:t>
            </a:r>
            <a:r>
              <a:rPr lang="en-US" i="1" dirty="0"/>
              <a:t>is </a:t>
            </a:r>
            <a:r>
              <a:rPr lang="en-US" i="1" u="sng" dirty="0"/>
              <a:t>spiritual</a:t>
            </a:r>
            <a:r>
              <a:rPr lang="en-US" i="1" dirty="0"/>
              <a:t> and </a:t>
            </a:r>
            <a:r>
              <a:rPr lang="en-US" i="1" u="sng" dirty="0"/>
              <a:t>healthy</a:t>
            </a:r>
            <a:r>
              <a:rPr lang="en-US" i="1" dirty="0"/>
              <a:t> to </a:t>
            </a:r>
            <a:r>
              <a:rPr lang="en-US" i="1" u="sng" dirty="0"/>
              <a:t>desire</a:t>
            </a:r>
            <a:r>
              <a:rPr lang="en-US" i="1" dirty="0"/>
              <a:t> the </a:t>
            </a:r>
            <a:r>
              <a:rPr lang="en-US" i="1" u="sng" dirty="0"/>
              <a:t>reward</a:t>
            </a:r>
            <a:r>
              <a:rPr lang="en-US" i="1" dirty="0"/>
              <a:t>! </a:t>
            </a:r>
            <a:endParaRPr lang="en-US" i="1" dirty="0" smtClean="0"/>
          </a:p>
          <a:p>
            <a:r>
              <a:rPr lang="en-US" i="1" dirty="0"/>
              <a:t>It is godly that one </a:t>
            </a:r>
            <a:r>
              <a:rPr lang="en-US" i="1" u="sng" dirty="0"/>
              <a:t>enjoys</a:t>
            </a:r>
            <a:r>
              <a:rPr lang="en-US" i="1" dirty="0"/>
              <a:t> and </a:t>
            </a:r>
            <a:r>
              <a:rPr lang="en-US" i="1" u="sng" dirty="0"/>
              <a:t>thrives</a:t>
            </a:r>
            <a:r>
              <a:rPr lang="en-US" i="1" dirty="0"/>
              <a:t> </a:t>
            </a:r>
            <a:r>
              <a:rPr lang="en-US" i="1" dirty="0" smtClean="0"/>
              <a:t>in…</a:t>
            </a:r>
          </a:p>
          <a:p>
            <a:pPr lvl="1"/>
            <a:r>
              <a:rPr lang="en-US" i="1" dirty="0" smtClean="0"/>
              <a:t>studying </a:t>
            </a:r>
            <a:r>
              <a:rPr lang="en-US" i="1" dirty="0"/>
              <a:t>the Scriptures, expressing mercy (Micah 6:8), in praying to God, in worshipping with God’s people (Psalm 122:1</a:t>
            </a:r>
            <a:r>
              <a:rPr lang="en-US" i="1" dirty="0" smtClean="0"/>
              <a:t>), in sharing </a:t>
            </a:r>
            <a:r>
              <a:rPr lang="en-US" i="1" dirty="0"/>
              <a:t>the gospel, delighting in God’s </a:t>
            </a:r>
            <a:r>
              <a:rPr lang="en-US" i="1" dirty="0" smtClean="0"/>
              <a:t>truth, in </a:t>
            </a:r>
            <a:r>
              <a:rPr lang="en-US" i="1" dirty="0"/>
              <a:t>interacting with other Christians, and beholding their </a:t>
            </a:r>
            <a:r>
              <a:rPr lang="en-US" i="1" dirty="0" smtClean="0"/>
              <a:t>		      faithfulness </a:t>
            </a:r>
            <a:endParaRPr lang="en-US" i="1" dirty="0"/>
          </a:p>
        </p:txBody>
      </p:sp>
      <p:sp>
        <p:nvSpPr>
          <p:cNvPr id="4" name="Rectangle 3"/>
          <p:cNvSpPr/>
          <p:nvPr/>
        </p:nvSpPr>
        <p:spPr>
          <a:xfrm>
            <a:off x="2514600" y="29058"/>
            <a:ext cx="7176047" cy="830997"/>
          </a:xfrm>
          <a:prstGeom prst="rect">
            <a:avLst/>
          </a:prstGeom>
          <a:noFill/>
        </p:spPr>
        <p:txBody>
          <a:bodyPr wrap="square">
            <a:spAutoFit/>
          </a:bodyPr>
          <a:lstStyle/>
          <a:p>
            <a:pPr algn="ctr">
              <a:defRPr/>
            </a:pPr>
            <a:r>
              <a:rPr lang="en-US" sz="4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“Wanting the Reward”</a:t>
            </a:r>
            <a:endParaRPr lang="en-US" sz="48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8233617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19100"/>
            <a:ext cx="7086600" cy="49255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dirty="0" smtClean="0">
                <a:solidFill>
                  <a:prstClr val="black"/>
                </a:solidFill>
                <a:latin typeface="BrimborionAlter" pitchFamily="2" charset="0"/>
              </a:rPr>
              <a:t>“Yes, </a:t>
            </a:r>
          </a:p>
          <a:p>
            <a:pPr algn="l"/>
            <a:r>
              <a:rPr lang="en-US" sz="6600" dirty="0" smtClean="0">
                <a:solidFill>
                  <a:prstClr val="black"/>
                </a:solidFill>
                <a:latin typeface="BrimborionAlter" pitchFamily="2" charset="0"/>
              </a:rPr>
              <a:t>		Lord,</a:t>
            </a:r>
          </a:p>
          <a:p>
            <a:endParaRPr lang="en-US" sz="6600" dirty="0">
              <a:solidFill>
                <a:prstClr val="black"/>
              </a:solidFill>
              <a:latin typeface="BrimborionAlter" pitchFamily="2" charset="0"/>
            </a:endParaRPr>
          </a:p>
          <a:p>
            <a:r>
              <a:rPr lang="en-US" sz="6600" dirty="0" smtClean="0">
                <a:solidFill>
                  <a:prstClr val="white"/>
                </a:solidFill>
                <a:latin typeface="BrimborionAlter" pitchFamily="2" charset="0"/>
              </a:rPr>
              <a:t>It would be my pleasure!”</a:t>
            </a:r>
            <a:endParaRPr lang="en-US" sz="6600" dirty="0">
              <a:solidFill>
                <a:prstClr val="white"/>
              </a:solidFill>
              <a:latin typeface="BrimborionAlter" pitchFamily="2" charset="0"/>
            </a:endParaRPr>
          </a:p>
        </p:txBody>
      </p:sp>
    </p:spTree>
    <p:extLst>
      <p:ext uri="{BB962C8B-B14F-4D97-AF65-F5344CB8AC3E}">
        <p14:creationId xmlns:p14="http://schemas.microsoft.com/office/powerpoint/2010/main" val="23966987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00100"/>
            <a:ext cx="9144000" cy="4114800"/>
          </a:xfrm>
        </p:spPr>
        <p:txBody>
          <a:bodyPr>
            <a:noAutofit/>
          </a:bodyPr>
          <a:lstStyle/>
          <a:p>
            <a:r>
              <a:rPr lang="en-US" sz="3600" i="1" dirty="0" smtClean="0"/>
              <a:t>Do we have a healthy desire for God?</a:t>
            </a:r>
          </a:p>
          <a:p>
            <a:pPr lvl="1"/>
            <a:r>
              <a:rPr lang="en-US" i="1" dirty="0" smtClean="0"/>
              <a:t>Is our love genuine and fervent?</a:t>
            </a:r>
          </a:p>
          <a:p>
            <a:pPr lvl="1"/>
            <a:r>
              <a:rPr lang="en-US" i="1" dirty="0" smtClean="0"/>
              <a:t>Are we  </a:t>
            </a:r>
            <a:r>
              <a:rPr lang="en-US" i="1" dirty="0"/>
              <a:t>deeply </a:t>
            </a:r>
            <a:r>
              <a:rPr lang="en-US" i="1" dirty="0" smtClean="0"/>
              <a:t>emotional, a true worshipper who loves </a:t>
            </a:r>
            <a:r>
              <a:rPr lang="en-US" i="1" dirty="0"/>
              <a:t>deep and sound </a:t>
            </a:r>
            <a:r>
              <a:rPr lang="en-US" i="1" dirty="0" smtClean="0"/>
              <a:t>doctrine?</a:t>
            </a:r>
          </a:p>
          <a:p>
            <a:pPr lvl="1"/>
            <a:r>
              <a:rPr lang="en-US" i="1" dirty="0"/>
              <a:t>Or are we </a:t>
            </a:r>
            <a:r>
              <a:rPr lang="en-US" i="1" dirty="0" smtClean="0"/>
              <a:t>artificial admirers?</a:t>
            </a:r>
          </a:p>
          <a:p>
            <a:r>
              <a:rPr lang="en-US" sz="3600" i="1" dirty="0" smtClean="0"/>
              <a:t>Is it a duty (burden) or an absolute delight to be His disciple?</a:t>
            </a:r>
            <a:endParaRPr lang="en-US" sz="3600" i="1" dirty="0"/>
          </a:p>
        </p:txBody>
      </p:sp>
      <p:sp>
        <p:nvSpPr>
          <p:cNvPr id="4" name="Rectangle 3"/>
          <p:cNvSpPr/>
          <p:nvPr/>
        </p:nvSpPr>
        <p:spPr>
          <a:xfrm>
            <a:off x="2819400" y="21356"/>
            <a:ext cx="7176047" cy="1015663"/>
          </a:xfrm>
          <a:prstGeom prst="rect">
            <a:avLst/>
          </a:prstGeom>
          <a:noFill/>
        </p:spPr>
        <p:txBody>
          <a:bodyPr wrap="square">
            <a:spAutoFit/>
          </a:bodyPr>
          <a:lstStyle/>
          <a:p>
            <a:pPr algn="ctr">
              <a:defRPr/>
            </a:pPr>
            <a:r>
              <a:rPr lang="en-US" sz="60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Conclusion</a:t>
            </a:r>
            <a:endParaRPr lang="en-US" sz="60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1005890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723900"/>
            <a:ext cx="5277612" cy="3653791"/>
          </a:xfrm>
        </p:spPr>
        <p:txBody>
          <a:bodyPr>
            <a:noAutofit/>
          </a:bodyPr>
          <a:lstStyle/>
          <a:p>
            <a:r>
              <a:rPr lang="en-US" sz="9600" b="1" dirty="0" smtClean="0">
                <a:latin typeface="Albemarle Swash" pitchFamily="2" charset="0"/>
              </a:rPr>
              <a:t>D</a:t>
            </a:r>
            <a:r>
              <a:rPr lang="en-US" sz="7200" b="1" dirty="0" smtClean="0">
                <a:latin typeface="Albemarle Swash" pitchFamily="2" charset="0"/>
              </a:rPr>
              <a:t>elight</a:t>
            </a:r>
            <a:endParaRPr lang="en-US" sz="7200" b="1" dirty="0">
              <a:latin typeface="Albemarle Swash" pitchFamily="2" charset="0"/>
            </a:endParaRPr>
          </a:p>
        </p:txBody>
      </p:sp>
      <p:sp>
        <p:nvSpPr>
          <p:cNvPr id="4" name="Title 1"/>
          <p:cNvSpPr txBox="1">
            <a:spLocks/>
          </p:cNvSpPr>
          <p:nvPr/>
        </p:nvSpPr>
        <p:spPr>
          <a:xfrm>
            <a:off x="1219200" y="141728"/>
            <a:ext cx="46482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smtClean="0">
                <a:solidFill>
                  <a:prstClr val="black"/>
                </a:solidFill>
                <a:latin typeface="BrimborionAlter" pitchFamily="2" charset="0"/>
              </a:rPr>
              <a:t>Duty</a:t>
            </a:r>
            <a:endParaRPr lang="en-US" sz="7200" dirty="0">
              <a:solidFill>
                <a:prstClr val="black"/>
              </a:solidFill>
              <a:latin typeface="BrimborionAlter" pitchFamily="2" charset="0"/>
            </a:endParaRPr>
          </a:p>
        </p:txBody>
      </p:sp>
      <p:sp>
        <p:nvSpPr>
          <p:cNvPr id="5" name="Title 1"/>
          <p:cNvSpPr txBox="1">
            <a:spLocks/>
          </p:cNvSpPr>
          <p:nvPr/>
        </p:nvSpPr>
        <p:spPr>
          <a:xfrm>
            <a:off x="4648200" y="328420"/>
            <a:ext cx="1962912" cy="1531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Cambria" pitchFamily="18" charset="0"/>
              </a:rPr>
              <a:t>or</a:t>
            </a:r>
            <a:endParaRPr lang="en-US" sz="6600" dirty="0">
              <a:solidFill>
                <a:prstClr val="black"/>
              </a:solidFill>
              <a:latin typeface="Cambria" pitchFamily="18" charset="0"/>
            </a:endParaRPr>
          </a:p>
        </p:txBody>
      </p:sp>
    </p:spTree>
    <p:extLst>
      <p:ext uri="{BB962C8B-B14F-4D97-AF65-F5344CB8AC3E}">
        <p14:creationId xmlns:p14="http://schemas.microsoft.com/office/powerpoint/2010/main" val="35491390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135702"/>
            <a:ext cx="9220200" cy="2800767"/>
          </a:xfrm>
          <a:prstGeom prst="rect">
            <a:avLst/>
          </a:prstGeom>
          <a:noFill/>
        </p:spPr>
        <p:txBody>
          <a:bodyPr wrap="square">
            <a:spAutoFit/>
          </a:bodyPr>
          <a:lstStyle/>
          <a:p>
            <a:pPr algn="ctr">
              <a:defRPr/>
            </a:pPr>
            <a:r>
              <a:rPr lang="en-US" sz="8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“What The World Still Needs”</a:t>
            </a:r>
            <a:endParaRPr lang="en-US" sz="88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65832719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723900"/>
            <a:ext cx="5277612" cy="3653791"/>
          </a:xfrm>
        </p:spPr>
        <p:txBody>
          <a:bodyPr>
            <a:noAutofit/>
          </a:bodyPr>
          <a:lstStyle/>
          <a:p>
            <a:r>
              <a:rPr lang="en-US" sz="9600" b="1" dirty="0" smtClean="0">
                <a:latin typeface="Albemarle Swash" pitchFamily="2" charset="0"/>
              </a:rPr>
              <a:t>D</a:t>
            </a:r>
            <a:r>
              <a:rPr lang="en-US" sz="7200" b="1" dirty="0" smtClean="0">
                <a:latin typeface="Albemarle Swash" pitchFamily="2" charset="0"/>
              </a:rPr>
              <a:t>elight</a:t>
            </a:r>
            <a:endParaRPr lang="en-US" sz="7200" b="1" dirty="0">
              <a:latin typeface="Albemarle Swash" pitchFamily="2" charset="0"/>
            </a:endParaRPr>
          </a:p>
        </p:txBody>
      </p:sp>
      <p:sp>
        <p:nvSpPr>
          <p:cNvPr id="4" name="Title 1"/>
          <p:cNvSpPr txBox="1">
            <a:spLocks/>
          </p:cNvSpPr>
          <p:nvPr/>
        </p:nvSpPr>
        <p:spPr>
          <a:xfrm>
            <a:off x="1219200" y="141728"/>
            <a:ext cx="4648200" cy="190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smtClean="0">
                <a:solidFill>
                  <a:prstClr val="black"/>
                </a:solidFill>
                <a:latin typeface="BrimborionAlter" pitchFamily="2" charset="0"/>
              </a:rPr>
              <a:t>Duty</a:t>
            </a:r>
            <a:endParaRPr lang="en-US" sz="7200" dirty="0">
              <a:solidFill>
                <a:prstClr val="black"/>
              </a:solidFill>
              <a:latin typeface="BrimborionAlter" pitchFamily="2" charset="0"/>
            </a:endParaRPr>
          </a:p>
        </p:txBody>
      </p:sp>
      <p:sp>
        <p:nvSpPr>
          <p:cNvPr id="5" name="Title 1"/>
          <p:cNvSpPr txBox="1">
            <a:spLocks/>
          </p:cNvSpPr>
          <p:nvPr/>
        </p:nvSpPr>
        <p:spPr>
          <a:xfrm>
            <a:off x="4648200" y="328420"/>
            <a:ext cx="1962912" cy="1531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Cambria" pitchFamily="18" charset="0"/>
              </a:rPr>
              <a:t>or</a:t>
            </a:r>
            <a:endParaRPr lang="en-US" sz="6600" dirty="0">
              <a:solidFill>
                <a:prstClr val="black"/>
              </a:solidFill>
              <a:latin typeface="Cambria" pitchFamily="18" charset="0"/>
            </a:endParaRPr>
          </a:p>
        </p:txBody>
      </p:sp>
    </p:spTree>
    <p:extLst>
      <p:ext uri="{BB962C8B-B14F-4D97-AF65-F5344CB8AC3E}">
        <p14:creationId xmlns:p14="http://schemas.microsoft.com/office/powerpoint/2010/main" val="9596982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00" y="-190500"/>
            <a:ext cx="10210800" cy="4267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6000" b="1" i="1" dirty="0" smtClean="0">
              <a:solidFill>
                <a:schemeClr val="bg1"/>
              </a:solidFill>
              <a:latin typeface="Albemarle Swash" pitchFamily="2" charset="0"/>
            </a:endParaRPr>
          </a:p>
          <a:p>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bemarle Swash" pitchFamily="2" charset="0"/>
              </a:rPr>
              <a:t>John 4:1-24</a:t>
            </a:r>
            <a:endParaRPr lang="en-US"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bemarle Swash" pitchFamily="2" charset="0"/>
            </a:endParaRPr>
          </a:p>
        </p:txBody>
      </p:sp>
    </p:spTree>
    <p:extLst>
      <p:ext uri="{BB962C8B-B14F-4D97-AF65-F5344CB8AC3E}">
        <p14:creationId xmlns:p14="http://schemas.microsoft.com/office/powerpoint/2010/main" val="22075221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371600"/>
            <a:ext cx="8458200" cy="2705100"/>
          </a:xfrm>
          <a:solidFill>
            <a:schemeClr val="tx1">
              <a:alpha val="49000"/>
            </a:schemeClr>
          </a:solidFill>
        </p:spPr>
        <p:txBody>
          <a:bodyPr>
            <a:noAutofit/>
          </a:bodyPr>
          <a:lstStyle/>
          <a:p>
            <a:pPr marL="0" indent="0" algn="ctr">
              <a:buNone/>
            </a:pPr>
            <a:r>
              <a:rPr lang="en-US" sz="4800" i="1" dirty="0" smtClean="0">
                <a:solidFill>
                  <a:schemeClr val="bg1"/>
                </a:solidFill>
              </a:rPr>
              <a:t>“A </a:t>
            </a:r>
            <a:r>
              <a:rPr lang="en-US" sz="4800" i="1" dirty="0">
                <a:solidFill>
                  <a:schemeClr val="bg1"/>
                </a:solidFill>
              </a:rPr>
              <a:t>woman of Samaria came to draw water. Jesus said to her, “Give Me a drink.” </a:t>
            </a:r>
          </a:p>
        </p:txBody>
      </p:sp>
      <p:sp>
        <p:nvSpPr>
          <p:cNvPr id="3" name="Rectangle 2"/>
          <p:cNvSpPr/>
          <p:nvPr/>
        </p:nvSpPr>
        <p:spPr>
          <a:xfrm>
            <a:off x="3048000" y="76021"/>
            <a:ext cx="7176047" cy="1200329"/>
          </a:xfrm>
          <a:prstGeom prst="rect">
            <a:avLst/>
          </a:prstGeom>
          <a:noFill/>
        </p:spPr>
        <p:txBody>
          <a:bodyPr wrap="square">
            <a:spAutoFit/>
          </a:bodyPr>
          <a:lstStyle/>
          <a:p>
            <a:pPr algn="ctr" fontAlgn="auto">
              <a:spcBef>
                <a:spcPts val="0"/>
              </a:spcBef>
              <a:spcAft>
                <a:spcPts val="0"/>
              </a:spcAft>
              <a:defRPr/>
            </a:pPr>
            <a:r>
              <a:rPr lang="en-US" sz="72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John 4:7</a:t>
            </a:r>
            <a:endParaRPr lang="en-US" sz="7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5707765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294322"/>
            <a:ext cx="8839200" cy="4076700"/>
          </a:xfrm>
          <a:solidFill>
            <a:schemeClr val="tx1">
              <a:alpha val="49000"/>
            </a:schemeClr>
          </a:solidFill>
        </p:spPr>
        <p:txBody>
          <a:bodyPr>
            <a:noAutofit/>
          </a:bodyPr>
          <a:lstStyle/>
          <a:p>
            <a:pPr marL="0" indent="0" algn="ctr">
              <a:buNone/>
            </a:pPr>
            <a:r>
              <a:rPr lang="en-US" sz="4400" i="1" dirty="0" smtClean="0">
                <a:solidFill>
                  <a:schemeClr val="bg1"/>
                </a:solidFill>
              </a:rPr>
              <a:t>“Jesus </a:t>
            </a:r>
            <a:r>
              <a:rPr lang="en-US" sz="4400" i="1" dirty="0">
                <a:solidFill>
                  <a:schemeClr val="bg1"/>
                </a:solidFill>
              </a:rPr>
              <a:t>answered and said to her, “If you knew the gift of God, and who it is who says to you, ‘Give Me a drink,’ you would have asked Him, and He would have given you living water.”</a:t>
            </a:r>
          </a:p>
        </p:txBody>
      </p:sp>
      <p:sp>
        <p:nvSpPr>
          <p:cNvPr id="3" name="Rectangle 2"/>
          <p:cNvSpPr/>
          <p:nvPr/>
        </p:nvSpPr>
        <p:spPr>
          <a:xfrm>
            <a:off x="3048000" y="76021"/>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4:10</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9795349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294322"/>
            <a:ext cx="8839200" cy="4076700"/>
          </a:xfrm>
          <a:solidFill>
            <a:schemeClr val="tx1">
              <a:alpha val="49000"/>
            </a:schemeClr>
          </a:solidFill>
        </p:spPr>
        <p:txBody>
          <a:bodyPr>
            <a:noAutofit/>
          </a:bodyPr>
          <a:lstStyle/>
          <a:p>
            <a:pPr marL="0" indent="0" algn="ctr">
              <a:buNone/>
            </a:pPr>
            <a:r>
              <a:rPr lang="en-US" sz="3600" i="1" dirty="0" smtClean="0">
                <a:solidFill>
                  <a:schemeClr val="bg1"/>
                </a:solidFill>
              </a:rPr>
              <a:t>“Jesus </a:t>
            </a:r>
            <a:r>
              <a:rPr lang="en-US" sz="3600" i="1" dirty="0">
                <a:solidFill>
                  <a:schemeClr val="bg1"/>
                </a:solidFill>
              </a:rPr>
              <a:t>answered and said to her, “Whoever drinks of this water will thirst again, 14 but whoever drinks of the water that I shall give him will never thirst. But the water that I shall give him will become in him a fountain of water springing up into everlasting life.”</a:t>
            </a:r>
          </a:p>
        </p:txBody>
      </p:sp>
      <p:sp>
        <p:nvSpPr>
          <p:cNvPr id="3" name="Rectangle 2"/>
          <p:cNvSpPr/>
          <p:nvPr/>
        </p:nvSpPr>
        <p:spPr>
          <a:xfrm>
            <a:off x="2743200" y="58768"/>
            <a:ext cx="7176047" cy="1200329"/>
          </a:xfrm>
          <a:prstGeom prst="rect">
            <a:avLst/>
          </a:prstGeom>
          <a:noFill/>
        </p:spPr>
        <p:txBody>
          <a:bodyPr wrap="square">
            <a:spAutoFit/>
          </a:bodyPr>
          <a:lstStyle/>
          <a:p>
            <a:pPr algn="ctr">
              <a:defRPr/>
            </a:pPr>
            <a:r>
              <a:rPr lang="en-US" sz="72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John 4:13,14</a:t>
            </a:r>
            <a:endParaRPr lang="en-US" sz="72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433688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2042</Words>
  <Application>Microsoft Office PowerPoint</Application>
  <PresentationFormat>On-screen Show (16:10)</PresentationFormat>
  <Paragraphs>139</Paragraphs>
  <Slides>45</Slides>
  <Notes>0</Notes>
  <HiddenSlides>0</HiddenSlides>
  <MMClips>0</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Office Theme</vt:lpstr>
      <vt:lpstr>1_Office Theme</vt:lpstr>
      <vt:lpstr>5_Office Theme</vt:lpstr>
      <vt:lpstr>2_Office Theme</vt:lpstr>
      <vt:lpstr>PowerPoint Presentation</vt:lpstr>
      <vt:lpstr>PowerPoint Presentation</vt:lpstr>
      <vt:lpstr>PowerPoint Presentation</vt:lpstr>
      <vt:lpstr>PowerPoint Presentation</vt:lpstr>
      <vt:lpstr>Delight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Delight</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Dickerson</dc:creator>
  <cp:lastModifiedBy>DJ Dickerson</cp:lastModifiedBy>
  <cp:revision>46</cp:revision>
  <dcterms:created xsi:type="dcterms:W3CDTF">2012-08-01T17:09:19Z</dcterms:created>
  <dcterms:modified xsi:type="dcterms:W3CDTF">2012-08-05T14:50:52Z</dcterms:modified>
</cp:coreProperties>
</file>