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58" r:id="rId5"/>
    <p:sldId id="259" r:id="rId6"/>
    <p:sldId id="260" r:id="rId7"/>
    <p:sldId id="261" r:id="rId8"/>
    <p:sldId id="262" r:id="rId9"/>
    <p:sldId id="263" r:id="rId10"/>
    <p:sldId id="264" r:id="rId11"/>
    <p:sldId id="265" r:id="rId12"/>
    <p:sldId id="270" r:id="rId13"/>
    <p:sldId id="266" r:id="rId14"/>
    <p:sldId id="267" r:id="rId15"/>
    <p:sldId id="268" r:id="rId16"/>
    <p:sldId id="271" r:id="rId17"/>
    <p:sldId id="269"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43566-8570-49C3-A259-63C680C90CCF}" type="datetimeFigureOut">
              <a:rPr lang="en-US" smtClean="0"/>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2C2D-8BAC-43D1-96C6-C68AC3F2DE1B}"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7" y="-1"/>
            <a:ext cx="9154497" cy="57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98939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43566-8570-49C3-A259-63C680C90CCF}" type="datetimeFigureOut">
              <a:rPr lang="en-US" smtClean="0"/>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134213707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43566-8570-49C3-A259-63C680C90CCF}" type="datetimeFigureOut">
              <a:rPr lang="en-US" smtClean="0"/>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129254040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tx1">
              <a:alpha val="72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43566-8570-49C3-A259-63C680C90CCF}" type="datetimeFigureOut">
              <a:rPr lang="en-US" smtClean="0"/>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2C2D-8BAC-43D1-96C6-C68AC3F2DE1B}"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0" y="-10026"/>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2763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43566-8570-49C3-A259-63C680C90CCF}" type="datetimeFigureOut">
              <a:rPr lang="en-US" smtClean="0"/>
              <a:t>8/9/2012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86914496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43566-8570-49C3-A259-63C680C90CCF}" type="datetimeFigureOut">
              <a:rPr lang="en-US" smtClean="0"/>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227144234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43566-8570-49C3-A259-63C680C90CCF}" type="datetimeFigureOut">
              <a:rPr lang="en-US" smtClean="0"/>
              <a:t>8/9/2012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375612972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43566-8570-49C3-A259-63C680C90CCF}" type="datetimeFigureOut">
              <a:rPr lang="en-US" smtClean="0"/>
              <a:t>8/9/2012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279900249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43566-8570-49C3-A259-63C680C90CCF}" type="datetimeFigureOut">
              <a:rPr lang="en-US" smtClean="0"/>
              <a:t>8/9/2012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150476158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43566-8570-49C3-A259-63C680C90CCF}" type="datetimeFigureOut">
              <a:rPr lang="en-US" smtClean="0"/>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224657405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43566-8570-49C3-A259-63C680C90CCF}" type="datetimeFigureOut">
              <a:rPr lang="en-US" smtClean="0"/>
              <a:t>8/9/2012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2C2D-8BAC-43D1-96C6-C68AC3F2DE1B}" type="slidenum">
              <a:rPr lang="en-US" smtClean="0"/>
              <a:t>‹#›</a:t>
            </a:fld>
            <a:endParaRPr lang="en-US"/>
          </a:p>
        </p:txBody>
      </p:sp>
    </p:spTree>
    <p:extLst>
      <p:ext uri="{BB962C8B-B14F-4D97-AF65-F5344CB8AC3E}">
        <p14:creationId xmlns:p14="http://schemas.microsoft.com/office/powerpoint/2010/main" val="137633304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C043566-8570-49C3-A259-63C680C90CCF}" type="datetimeFigureOut">
              <a:rPr lang="en-US" smtClean="0"/>
              <a:t>8/9/2012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B9C2C2D-8BAC-43D1-96C6-C68AC3F2DE1B}" type="slidenum">
              <a:rPr lang="en-US" smtClean="0"/>
              <a:t>‹#›</a:t>
            </a:fld>
            <a:endParaRPr lang="en-US"/>
          </a:p>
        </p:txBody>
      </p:sp>
    </p:spTree>
    <p:extLst>
      <p:ext uri="{BB962C8B-B14F-4D97-AF65-F5344CB8AC3E}">
        <p14:creationId xmlns:p14="http://schemas.microsoft.com/office/powerpoint/2010/main" val="26531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031252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06559"/>
            <a:ext cx="8534400" cy="3810000"/>
          </a:xfrm>
        </p:spPr>
        <p:txBody>
          <a:bodyPr>
            <a:noAutofit/>
          </a:bodyPr>
          <a:lstStyle/>
          <a:p>
            <a:pPr marL="0" indent="0" algn="ctr">
              <a:buNone/>
            </a:pPr>
            <a:r>
              <a:rPr lang="en-US" sz="4000" i="1" dirty="0" smtClean="0">
                <a:solidFill>
                  <a:schemeClr val="bg1"/>
                </a:solidFill>
              </a:rPr>
              <a:t>“For if we are beside ourselves, it is for God; or if we are of sound mind, it is for you. 14 For the love of Christ compels us, because we judge thus: that if One died for all, then all died;”</a:t>
            </a:r>
            <a:endParaRPr lang="en-US" sz="3600" i="1" dirty="0" smtClean="0">
              <a:solidFill>
                <a:schemeClr val="bg1"/>
              </a:solidFill>
            </a:endParaRPr>
          </a:p>
        </p:txBody>
      </p:sp>
      <p:sp>
        <p:nvSpPr>
          <p:cNvPr id="4" name="Rectangle 3"/>
          <p:cNvSpPr/>
          <p:nvPr/>
        </p:nvSpPr>
        <p:spPr>
          <a:xfrm>
            <a:off x="0" y="17972"/>
            <a:ext cx="9144000" cy="1107996"/>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Corinthians 5:13,14</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67601124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866900"/>
            <a:ext cx="7467600" cy="3908762"/>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t>
            </a: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Characteristics </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of  Bizarre</a:t>
            </a:r>
            <a:r>
              <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 </a:t>
            </a: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Christians”</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8059592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4834" y="2324100"/>
            <a:ext cx="7467600" cy="2677656"/>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t>
            </a: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Single Focused Devotion”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089282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30519"/>
            <a:ext cx="8382000" cy="4441581"/>
          </a:xfrm>
        </p:spPr>
        <p:txBody>
          <a:bodyPr>
            <a:noAutofit/>
          </a:bodyPr>
          <a:lstStyle/>
          <a:p>
            <a:r>
              <a:rPr lang="en-US" i="1" dirty="0" smtClean="0">
                <a:solidFill>
                  <a:schemeClr val="bg1"/>
                </a:solidFill>
              </a:rPr>
              <a:t>God requires a single focused devotion, and it translates into a character that is misunderstood and criticized by the world.</a:t>
            </a:r>
          </a:p>
          <a:p>
            <a:pPr lvl="1"/>
            <a:r>
              <a:rPr lang="en-US" i="1" dirty="0" smtClean="0">
                <a:solidFill>
                  <a:schemeClr val="bg1"/>
                </a:solidFill>
              </a:rPr>
              <a:t>“You mean you go to church services three times in a week?”  </a:t>
            </a:r>
          </a:p>
          <a:p>
            <a:pPr lvl="1"/>
            <a:r>
              <a:rPr lang="en-US" i="1" dirty="0" smtClean="0">
                <a:solidFill>
                  <a:schemeClr val="bg1"/>
                </a:solidFill>
              </a:rPr>
              <a:t>“You make your children miss sports or other activities for a Bible study?”</a:t>
            </a:r>
          </a:p>
          <a:p>
            <a:pPr lvl="1"/>
            <a:r>
              <a:rPr lang="en-US" i="1" dirty="0" smtClean="0">
                <a:solidFill>
                  <a:schemeClr val="bg1"/>
                </a:solidFill>
              </a:rPr>
              <a:t>“You try to do everything the Bible says, no matter what?”</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“Single Focused Devotion”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0360813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30519"/>
            <a:ext cx="8382000" cy="4441581"/>
          </a:xfrm>
        </p:spPr>
        <p:txBody>
          <a:bodyPr>
            <a:noAutofit/>
          </a:bodyPr>
          <a:lstStyle/>
          <a:p>
            <a:r>
              <a:rPr lang="en-US" i="1" dirty="0" smtClean="0">
                <a:solidFill>
                  <a:schemeClr val="bg1"/>
                </a:solidFill>
              </a:rPr>
              <a:t>Paul was possessed with one great idea!</a:t>
            </a:r>
          </a:p>
          <a:p>
            <a:pPr lvl="1"/>
            <a:r>
              <a:rPr lang="en-US" sz="3000" i="1" dirty="0" smtClean="0">
                <a:solidFill>
                  <a:schemeClr val="bg1"/>
                </a:solidFill>
              </a:rPr>
              <a:t>“For I was determined not to know anything among you, save Jesus Christ, and him crucified.” (1 Cor. 2:2)</a:t>
            </a:r>
          </a:p>
          <a:p>
            <a:r>
              <a:rPr lang="en-US" i="1" dirty="0" smtClean="0">
                <a:solidFill>
                  <a:schemeClr val="bg1"/>
                </a:solidFill>
              </a:rPr>
              <a:t>Christ was possessed of one great propelling idea – to do His Father’s will!</a:t>
            </a:r>
          </a:p>
          <a:p>
            <a:pPr lvl="1"/>
            <a:r>
              <a:rPr lang="en-US" sz="3000" i="1" dirty="0" smtClean="0">
                <a:solidFill>
                  <a:schemeClr val="bg1"/>
                </a:solidFill>
              </a:rPr>
              <a:t>“My meat is to do the will of him that sent me, and to finish his work.” (John 4:34.)</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“Single Focused Devotion”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0540344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r>
              <a:rPr lang="en-US" i="1" dirty="0" smtClean="0">
                <a:solidFill>
                  <a:schemeClr val="bg1"/>
                </a:solidFill>
              </a:rPr>
              <a:t>After clearing out the moneychangers from the temple, Jesus’ disciples were intrigued by this somewhat “dangerous” devotion to the cause. </a:t>
            </a:r>
          </a:p>
          <a:p>
            <a:pPr lvl="1"/>
            <a:r>
              <a:rPr lang="en-US" i="1" dirty="0" smtClean="0">
                <a:solidFill>
                  <a:schemeClr val="bg1"/>
                </a:solidFill>
              </a:rPr>
              <a:t>“Then His disciples remembered that it was written, “Zeal for Your house has eaten Me up.” – John 2:17</a:t>
            </a:r>
          </a:p>
          <a:p>
            <a:pPr lvl="1"/>
            <a:r>
              <a:rPr lang="en-US" sz="2600" i="1" dirty="0" smtClean="0">
                <a:solidFill>
                  <a:schemeClr val="bg1"/>
                </a:solidFill>
              </a:rPr>
              <a:t>“eaten Me up” means … Hath absorbed me, or engaged my entire attention and affection; hath surpassed all other feelings, so that it may be said to be the one great absorbing affection and desire of the mind. (Barnes)</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“Single Focused Devotion”</a:t>
            </a:r>
          </a:p>
        </p:txBody>
      </p:sp>
    </p:spTree>
    <p:extLst>
      <p:ext uri="{BB962C8B-B14F-4D97-AF65-F5344CB8AC3E}">
        <p14:creationId xmlns:p14="http://schemas.microsoft.com/office/powerpoint/2010/main" val="239857880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344" y="2419709"/>
            <a:ext cx="8610600" cy="2800767"/>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“Other Worldly Pursuits”</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089282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r>
              <a:rPr lang="en-US" i="1" dirty="0" smtClean="0">
                <a:solidFill>
                  <a:schemeClr val="bg1"/>
                </a:solidFill>
              </a:rPr>
              <a:t>If one makes decisions and sacrifices based upon </a:t>
            </a:r>
            <a:r>
              <a:rPr lang="en-US" i="1" u="sng" dirty="0" smtClean="0">
                <a:solidFill>
                  <a:schemeClr val="bg1"/>
                </a:solidFill>
              </a:rPr>
              <a:t>spiritual</a:t>
            </a:r>
            <a:r>
              <a:rPr lang="en-US" i="1" dirty="0" smtClean="0">
                <a:solidFill>
                  <a:schemeClr val="bg1"/>
                </a:solidFill>
              </a:rPr>
              <a:t> </a:t>
            </a:r>
            <a:r>
              <a:rPr lang="en-US" i="1" u="sng" dirty="0" smtClean="0">
                <a:solidFill>
                  <a:schemeClr val="bg1"/>
                </a:solidFill>
              </a:rPr>
              <a:t>goals</a:t>
            </a:r>
            <a:r>
              <a:rPr lang="en-US" i="1" dirty="0" smtClean="0">
                <a:solidFill>
                  <a:schemeClr val="bg1"/>
                </a:solidFill>
              </a:rPr>
              <a:t> and show little interest in getting ahead materially, they will call you “mad”.</a:t>
            </a:r>
          </a:p>
          <a:p>
            <a:r>
              <a:rPr lang="en-US" i="1" dirty="0" smtClean="0">
                <a:solidFill>
                  <a:schemeClr val="bg1"/>
                </a:solidFill>
              </a:rPr>
              <a:t>In Acts 26 Festus had no way of embracing Paul’s value system and world perspective.  </a:t>
            </a:r>
          </a:p>
          <a:p>
            <a:pPr lvl="1"/>
            <a:r>
              <a:rPr lang="en-US" i="1" dirty="0" smtClean="0">
                <a:solidFill>
                  <a:schemeClr val="bg1"/>
                </a:solidFill>
              </a:rPr>
              <a:t>Why was he defending himself by talking about “heavenly visions” and repentance, and a resurrection?</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“Other Worldly Pursuits”</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1481786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r>
              <a:rPr lang="en-US" i="1" dirty="0" smtClean="0">
                <a:solidFill>
                  <a:schemeClr val="bg1"/>
                </a:solidFill>
              </a:rPr>
              <a:t>If you talk about the Bible and Jesus when everybody else is talking about sports and the economy, they will think you are bizarre!</a:t>
            </a:r>
          </a:p>
          <a:p>
            <a:pPr lvl="1"/>
            <a:r>
              <a:rPr lang="en-US" sz="3000" i="1" dirty="0" smtClean="0">
                <a:solidFill>
                  <a:schemeClr val="bg1"/>
                </a:solidFill>
              </a:rPr>
              <a:t>If you give up material gain to attain a spiritual goal, they will think you are “mad”!</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“Other Worldly Pursuits”</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5640880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r>
              <a:rPr lang="en-US" i="1" dirty="0" smtClean="0">
                <a:solidFill>
                  <a:schemeClr val="bg1"/>
                </a:solidFill>
              </a:rPr>
              <a:t>Paul had no interest in worldly honors and material possessions.</a:t>
            </a:r>
          </a:p>
          <a:p>
            <a:pPr lvl="1"/>
            <a:r>
              <a:rPr lang="en-US" i="1" dirty="0" smtClean="0">
                <a:solidFill>
                  <a:schemeClr val="bg1"/>
                </a:solidFill>
              </a:rPr>
              <a:t>“What things were gain to me, those I counted loss for Christ… for whom I have suffered the loss of all things, and do count them but nothing, that I may win Christ.” (Phil 3:7-8)</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“Other Worldly Pursuits”</a:t>
            </a:r>
          </a:p>
        </p:txBody>
      </p:sp>
    </p:spTree>
    <p:extLst>
      <p:ext uri="{BB962C8B-B14F-4D97-AF65-F5344CB8AC3E}">
        <p14:creationId xmlns:p14="http://schemas.microsoft.com/office/powerpoint/2010/main" val="336777500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628900"/>
            <a:ext cx="7467600" cy="2800767"/>
          </a:xfrm>
          <a:prstGeom prst="rect">
            <a:avLst/>
          </a:prstGeom>
          <a:noFill/>
        </p:spPr>
        <p:txBody>
          <a:bodyPr wrap="square">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“Bizarre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Christians”</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1310293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pPr marL="0" indent="0" algn="ctr">
              <a:buNone/>
            </a:pPr>
            <a:r>
              <a:rPr lang="en-US" sz="3600" i="1" dirty="0" smtClean="0">
                <a:solidFill>
                  <a:schemeClr val="bg1"/>
                </a:solidFill>
              </a:rPr>
              <a:t>“Again, the devil took Him up on an exceedingly high mountain, and showed Him all the kingdoms of the world and their glory. 9 And he said to Him, “All these things I will give You if You will fall down and worship me.”</a:t>
            </a:r>
            <a:r>
              <a:rPr lang="en-US" sz="3600" i="1" dirty="0">
                <a:solidFill>
                  <a:schemeClr val="bg1"/>
                </a:solidFill>
              </a:rPr>
              <a:t> </a:t>
            </a:r>
            <a:r>
              <a:rPr lang="en-US" sz="3600" i="1" dirty="0" smtClean="0">
                <a:solidFill>
                  <a:schemeClr val="bg1"/>
                </a:solidFill>
              </a:rPr>
              <a:t>10 Then Jesus said to him, “Away with you, Satan! For it is written, ‘You shall worship the Lord your God, and Him only you shall serve.’”</a:t>
            </a:r>
          </a:p>
        </p:txBody>
      </p:sp>
      <p:sp>
        <p:nvSpPr>
          <p:cNvPr id="4" name="Rectangle 3"/>
          <p:cNvSpPr/>
          <p:nvPr/>
        </p:nvSpPr>
        <p:spPr>
          <a:xfrm>
            <a:off x="0" y="17972"/>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4:8-10</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6411534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705100"/>
            <a:ext cx="8610600" cy="2800767"/>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“Lack of Fear </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&amp; </a:t>
            </a: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Intimidation”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9536089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831181"/>
            <a:ext cx="5410200" cy="4793242"/>
          </a:xfrm>
        </p:spPr>
        <p:txBody>
          <a:bodyPr>
            <a:noAutofit/>
          </a:bodyPr>
          <a:lstStyle/>
          <a:p>
            <a:r>
              <a:rPr lang="en-US" sz="3000" i="1" dirty="0" smtClean="0">
                <a:solidFill>
                  <a:schemeClr val="bg1"/>
                </a:solidFill>
              </a:rPr>
              <a:t>Have you ever seen the fellow on the street preaching that the end is near?  </a:t>
            </a:r>
          </a:p>
          <a:p>
            <a:pPr lvl="1"/>
            <a:r>
              <a:rPr lang="en-US" i="1" dirty="0" smtClean="0">
                <a:solidFill>
                  <a:schemeClr val="bg1"/>
                </a:solidFill>
              </a:rPr>
              <a:t>What is your first assessment?  Maybe bizarre?  </a:t>
            </a:r>
          </a:p>
          <a:p>
            <a:pPr lvl="1"/>
            <a:r>
              <a:rPr lang="en-US" i="1" dirty="0" smtClean="0">
                <a:solidFill>
                  <a:schemeClr val="bg1"/>
                </a:solidFill>
              </a:rPr>
              <a:t>Not just because you do not think he is right about the end of time (specified date/time), but because he is preaching fearlessly in the streets.</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“Lack of Fear &amp; Intimidation”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02" t="11507" r="4504" b="8339"/>
          <a:stretch/>
        </p:blipFill>
        <p:spPr bwMode="auto">
          <a:xfrm>
            <a:off x="0" y="1181100"/>
            <a:ext cx="396240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25935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1181"/>
            <a:ext cx="8991600" cy="4793242"/>
          </a:xfrm>
        </p:spPr>
        <p:txBody>
          <a:bodyPr>
            <a:noAutofit/>
          </a:bodyPr>
          <a:lstStyle/>
          <a:p>
            <a:r>
              <a:rPr lang="en-US" i="1" dirty="0" smtClean="0">
                <a:solidFill>
                  <a:schemeClr val="bg1"/>
                </a:solidFill>
              </a:rPr>
              <a:t>God’s people have often been considered crazy because they are not afraid to be different. </a:t>
            </a:r>
          </a:p>
          <a:p>
            <a:pPr lvl="1"/>
            <a:r>
              <a:rPr lang="en-US" i="1" dirty="0" smtClean="0">
                <a:solidFill>
                  <a:schemeClr val="bg1"/>
                </a:solidFill>
              </a:rPr>
              <a:t>Crazy David walked fearlessly out to face a giant of a man. Doesn’t he know what is going to happen to him?</a:t>
            </a:r>
          </a:p>
          <a:p>
            <a:pPr lvl="1"/>
            <a:r>
              <a:rPr lang="en-US" i="1" dirty="0" smtClean="0">
                <a:solidFill>
                  <a:schemeClr val="bg1"/>
                </a:solidFill>
              </a:rPr>
              <a:t>Elijah faced 450 prophets of Baal on Mt. Carmel</a:t>
            </a:r>
          </a:p>
          <a:p>
            <a:pPr lvl="1"/>
            <a:r>
              <a:rPr lang="en-US" i="1" dirty="0" smtClean="0">
                <a:solidFill>
                  <a:schemeClr val="bg1"/>
                </a:solidFill>
              </a:rPr>
              <a:t>Daniel’s 3 friends defiantly refused to obey the king’s orders (that’s crazy; somebody needs to talk to them)</a:t>
            </a:r>
          </a:p>
          <a:p>
            <a:pPr lvl="1"/>
            <a:r>
              <a:rPr lang="en-US" i="1" dirty="0" smtClean="0">
                <a:solidFill>
                  <a:schemeClr val="bg1"/>
                </a:solidFill>
              </a:rPr>
              <a:t>As a defenseless old man Daniel prayed to God with his window open so that all his enemies could see.</a:t>
            </a:r>
          </a:p>
          <a:p>
            <a:endParaRPr lang="en-US" i="1" dirty="0" smtClean="0">
              <a:solidFill>
                <a:schemeClr val="bg1"/>
              </a:solidFill>
            </a:endParaRP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“Lack of Fear &amp; Intimidation”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9057460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pPr marL="0" indent="0" algn="ctr">
              <a:buNone/>
            </a:pPr>
            <a:r>
              <a:rPr lang="en-US" i="1" dirty="0" smtClean="0">
                <a:solidFill>
                  <a:schemeClr val="bg1"/>
                </a:solidFill>
              </a:rPr>
              <a:t>“Therefore I remind you to stir up the gift of God which is in you through the laying on of my hands.   7 For God has not given us a spirit of fear, but of power and of love and of a sound mind. Not Ashamed of the Gospel 8 Therefore do not be ashamed of the testimony of our Lord, nor of me His prisoner, but share with me in the sufferings for the gospel according to the power of God,”</a:t>
            </a:r>
          </a:p>
        </p:txBody>
      </p:sp>
      <p:sp>
        <p:nvSpPr>
          <p:cNvPr id="4" name="Rectangle 3"/>
          <p:cNvSpPr/>
          <p:nvPr/>
        </p:nvSpPr>
        <p:spPr>
          <a:xfrm>
            <a:off x="0" y="17972"/>
            <a:ext cx="9144000"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Timothy 1:6-8</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8197647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989" y="2705100"/>
            <a:ext cx="8610600" cy="2800767"/>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 Call </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to</a:t>
            </a: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 Madness”</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1463724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1181"/>
            <a:ext cx="8991600" cy="4793242"/>
          </a:xfrm>
        </p:spPr>
        <p:txBody>
          <a:bodyPr>
            <a:noAutofit/>
          </a:bodyPr>
          <a:lstStyle/>
          <a:p>
            <a:r>
              <a:rPr lang="en-US" i="1" dirty="0" smtClean="0">
                <a:solidFill>
                  <a:schemeClr val="bg1"/>
                </a:solidFill>
              </a:rPr>
              <a:t>Jesus characterized the worldly, disobedient person as blind, as sheep without a shepherd, foolishly going down a road to self-destruction.  </a:t>
            </a:r>
          </a:p>
          <a:p>
            <a:pPr lvl="1"/>
            <a:r>
              <a:rPr lang="en-US" i="1" dirty="0" smtClean="0">
                <a:solidFill>
                  <a:schemeClr val="bg1"/>
                </a:solidFill>
              </a:rPr>
              <a:t>Who is really mad?</a:t>
            </a:r>
          </a:p>
          <a:p>
            <a:r>
              <a:rPr lang="en-US" i="1" dirty="0" smtClean="0">
                <a:solidFill>
                  <a:schemeClr val="bg1"/>
                </a:solidFill>
              </a:rPr>
              <a:t>If I choose to follow Christ and I am wrong about everything I believe (there is not God, salvation or judgment) in the end what have I lost?</a:t>
            </a:r>
          </a:p>
          <a:p>
            <a:r>
              <a:rPr lang="en-US" i="1" dirty="0" smtClean="0">
                <a:solidFill>
                  <a:schemeClr val="bg1"/>
                </a:solidFill>
              </a:rPr>
              <a:t>But if I  ignore God and His word, and I am wrong about it, what do I lose in the end? (That’s Insane!)</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 Call To Madness”</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23855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989" y="2857500"/>
            <a:ext cx="8610600" cy="1446550"/>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“Conclusion”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72744018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1181"/>
            <a:ext cx="8991600" cy="4793242"/>
          </a:xfrm>
        </p:spPr>
        <p:txBody>
          <a:bodyPr>
            <a:noAutofit/>
          </a:bodyPr>
          <a:lstStyle/>
          <a:p>
            <a:r>
              <a:rPr lang="en-US" i="1" dirty="0" smtClean="0">
                <a:solidFill>
                  <a:schemeClr val="bg1"/>
                </a:solidFill>
              </a:rPr>
              <a:t>Sometimes being called bizarre, crazy, strange, insane, mad means you are sanest of all. </a:t>
            </a:r>
          </a:p>
          <a:p>
            <a:r>
              <a:rPr lang="en-US" i="1" dirty="0" smtClean="0">
                <a:solidFill>
                  <a:schemeClr val="bg1"/>
                </a:solidFill>
              </a:rPr>
              <a:t>It may mean you belong to God.</a:t>
            </a:r>
          </a:p>
          <a:p>
            <a:pPr lvl="1"/>
            <a:r>
              <a:rPr lang="en-US" i="1" dirty="0" smtClean="0">
                <a:solidFill>
                  <a:schemeClr val="bg1"/>
                </a:solidFill>
              </a:rPr>
              <a:t>A people who are obsessed with the one idea of doing God’s will. (Matt. 6:33; Luke 9:23)</a:t>
            </a:r>
          </a:p>
          <a:p>
            <a:pPr lvl="1"/>
            <a:r>
              <a:rPr lang="en-US" i="1" dirty="0" smtClean="0">
                <a:solidFill>
                  <a:schemeClr val="bg1"/>
                </a:solidFill>
              </a:rPr>
              <a:t>A people who are characterized by burning zeal and devotion. </a:t>
            </a:r>
          </a:p>
          <a:p>
            <a:pPr lvl="1"/>
            <a:r>
              <a:rPr lang="en-US" i="1" dirty="0" smtClean="0">
                <a:solidFill>
                  <a:schemeClr val="bg1"/>
                </a:solidFill>
              </a:rPr>
              <a:t>A people who seek the spiritual over the physical. </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Conclusion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5927869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519"/>
            <a:ext cx="8839200" cy="4593981"/>
          </a:xfrm>
        </p:spPr>
        <p:txBody>
          <a:bodyPr>
            <a:noAutofit/>
          </a:bodyPr>
          <a:lstStyle/>
          <a:p>
            <a:pPr marL="0" indent="0" algn="ctr">
              <a:buNone/>
            </a:pPr>
            <a:r>
              <a:rPr lang="en-US" i="1" dirty="0" smtClean="0">
                <a:solidFill>
                  <a:schemeClr val="bg1"/>
                </a:solidFill>
              </a:rPr>
              <a:t>“Therefore we do not lose heart. Even though our outward man is perishing, yet the inward man is being renewed day by day. 17 For our light affliction, which is but for a moment, is working for us a far more exceeding and eternal weight of glory, 18 while we do not look at the things which are seen, but at the things which are not seen. For the things which are seen are temporary, but the things which are not seen are eternal.”</a:t>
            </a:r>
          </a:p>
        </p:txBody>
      </p:sp>
      <p:sp>
        <p:nvSpPr>
          <p:cNvPr id="4" name="Rectangle 3"/>
          <p:cNvSpPr/>
          <p:nvPr/>
        </p:nvSpPr>
        <p:spPr>
          <a:xfrm>
            <a:off x="0" y="17972"/>
            <a:ext cx="9144000" cy="1015663"/>
          </a:xfrm>
          <a:prstGeom prst="rect">
            <a:avLst/>
          </a:prstGeom>
          <a:noFill/>
        </p:spPr>
        <p:txBody>
          <a:bodyPr wrap="square">
            <a:spAutoFit/>
          </a:bodyPr>
          <a:lstStyle/>
          <a:p>
            <a:pPr algn="ctr">
              <a:defRPr/>
            </a:pPr>
            <a:r>
              <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a:t>
            </a: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Corinthians 4:16-18</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9604251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07996"/>
            <a:ext cx="8877300" cy="3730704"/>
          </a:xfrm>
        </p:spPr>
        <p:txBody>
          <a:bodyPr/>
          <a:lstStyle/>
          <a:p>
            <a:r>
              <a:rPr lang="en-US" dirty="0" smtClean="0">
                <a:solidFill>
                  <a:schemeClr val="bg1"/>
                </a:solidFill>
              </a:rPr>
              <a:t>How does the world see you?</a:t>
            </a:r>
          </a:p>
          <a:p>
            <a:r>
              <a:rPr lang="en-US" dirty="0" smtClean="0">
                <a:solidFill>
                  <a:schemeClr val="bg1"/>
                </a:solidFill>
              </a:rPr>
              <a:t>Have you ever been accused of being bizarre? </a:t>
            </a:r>
          </a:p>
          <a:p>
            <a:pPr lvl="1"/>
            <a:r>
              <a:rPr lang="en-US" dirty="0" smtClean="0">
                <a:solidFill>
                  <a:schemeClr val="bg1"/>
                </a:solidFill>
              </a:rPr>
              <a:t>God’s people have often been misunderstood and sometimes criticized by society.</a:t>
            </a:r>
            <a:endParaRPr lang="en-US" dirty="0">
              <a:solidFill>
                <a:schemeClr val="bg1"/>
              </a:solidFill>
            </a:endParaRPr>
          </a:p>
        </p:txBody>
      </p:sp>
      <p:sp>
        <p:nvSpPr>
          <p:cNvPr id="4" name="Rectangle 3"/>
          <p:cNvSpPr/>
          <p:nvPr/>
        </p:nvSpPr>
        <p:spPr>
          <a:xfrm>
            <a:off x="0" y="0"/>
            <a:ext cx="9144000" cy="1107996"/>
          </a:xfrm>
          <a:prstGeom prst="rect">
            <a:avLst/>
          </a:prstGeom>
          <a:noFill/>
        </p:spPr>
        <p:txBody>
          <a:bodyPr wrap="square">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“Bizarre Christians”</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6480286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1181"/>
            <a:ext cx="8839200" cy="4793242"/>
          </a:xfrm>
        </p:spPr>
        <p:txBody>
          <a:bodyPr>
            <a:noAutofit/>
          </a:bodyPr>
          <a:lstStyle/>
          <a:p>
            <a:r>
              <a:rPr lang="en-US" i="1" dirty="0" smtClean="0">
                <a:solidFill>
                  <a:schemeClr val="bg1"/>
                </a:solidFill>
              </a:rPr>
              <a:t>It may mean you belong to God.</a:t>
            </a:r>
          </a:p>
          <a:p>
            <a:pPr lvl="1"/>
            <a:r>
              <a:rPr lang="en-US" i="1" dirty="0" smtClean="0">
                <a:solidFill>
                  <a:schemeClr val="bg1"/>
                </a:solidFill>
              </a:rPr>
              <a:t>A people who are obsessed with the one idea of doing God’s will. (Matt. 6:33; Luke 9:23)</a:t>
            </a:r>
          </a:p>
          <a:p>
            <a:pPr lvl="1"/>
            <a:r>
              <a:rPr lang="en-US" i="1" dirty="0" smtClean="0">
                <a:solidFill>
                  <a:schemeClr val="bg1"/>
                </a:solidFill>
              </a:rPr>
              <a:t>A people who are characterized by burning zeal and devotion. </a:t>
            </a:r>
          </a:p>
          <a:p>
            <a:pPr lvl="1"/>
            <a:r>
              <a:rPr lang="en-US" i="1" dirty="0" smtClean="0">
                <a:solidFill>
                  <a:schemeClr val="bg1"/>
                </a:solidFill>
              </a:rPr>
              <a:t>A people who seek the spiritual over the physical. </a:t>
            </a:r>
          </a:p>
          <a:p>
            <a:pPr lvl="1"/>
            <a:r>
              <a:rPr lang="en-US" i="1" dirty="0" smtClean="0">
                <a:solidFill>
                  <a:schemeClr val="bg1"/>
                </a:solidFill>
              </a:rPr>
              <a:t>A people who have no fear of being different—in fashion, in speech, in conduct, in religion. (1 Pet. 2:9)</a:t>
            </a:r>
          </a:p>
          <a:p>
            <a:pPr lvl="1"/>
            <a:r>
              <a:rPr lang="en-US" i="1" dirty="0" smtClean="0">
                <a:solidFill>
                  <a:schemeClr val="bg1"/>
                </a:solidFill>
              </a:rPr>
              <a:t>A people who speak strange things, the Gospel. 	(Mark 16:16; Acts 2: 38; 1 Pet. 3:21)</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Conclusion</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5" name="Rectangle 4"/>
          <p:cNvSpPr/>
          <p:nvPr/>
        </p:nvSpPr>
        <p:spPr>
          <a:xfrm>
            <a:off x="123286" y="1485900"/>
            <a:ext cx="8877300" cy="2800767"/>
          </a:xfrm>
          <a:prstGeom prst="rect">
            <a:avLst/>
          </a:prstGeom>
          <a:solidFill>
            <a:schemeClr val="tx1">
              <a:alpha val="97000"/>
            </a:schemeClr>
          </a:solid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“Are you ‘mad’ </a:t>
            </a:r>
          </a:p>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for God?”</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95609176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628900"/>
            <a:ext cx="7467600" cy="2800767"/>
          </a:xfrm>
          <a:prstGeom prst="rect">
            <a:avLst/>
          </a:prstGeom>
          <a:noFill/>
        </p:spPr>
        <p:txBody>
          <a:bodyPr wrap="square">
            <a:spAutoFit/>
          </a:bodyPr>
          <a:lstStyle/>
          <a:p>
            <a:pPr algn="ctr">
              <a:defRPr/>
            </a:pPr>
            <a:r>
              <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“Bizarre </a:t>
            </a:r>
          </a:p>
          <a:p>
            <a:pPr algn="ctr">
              <a:defRPr/>
            </a:pPr>
            <a:r>
              <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Christians”</a:t>
            </a:r>
            <a:endPar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5868179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107996"/>
            <a:ext cx="8801100" cy="4187904"/>
          </a:xfrm>
        </p:spPr>
        <p:txBody>
          <a:bodyPr>
            <a:normAutofit fontScale="92500" lnSpcReduction="20000"/>
          </a:bodyPr>
          <a:lstStyle/>
          <a:p>
            <a:pPr marL="0" indent="0" algn="ctr">
              <a:buNone/>
            </a:pPr>
            <a:r>
              <a:rPr lang="en-US" i="1" dirty="0" smtClean="0">
                <a:solidFill>
                  <a:schemeClr val="bg1"/>
                </a:solidFill>
              </a:rPr>
              <a:t>“Therefore, having obtained help from God, to this day I stand, witnessing both to small and great, saying no other things than those which the prophets and Moses said would come —  23 that the Christ would suffer, that He would be the first to rise from the dead, and would proclaim light to the Jewish people and to the Gentiles.” Agrippa Parries Paul’s Challenge 24 Now as he thus made his defense, Festus said with a loud voice, “Paul, you are beside yourself! Much learning is driving you </a:t>
            </a:r>
            <a:r>
              <a:rPr lang="en-US" i="1" u="sng" dirty="0" smtClean="0">
                <a:solidFill>
                  <a:schemeClr val="bg1"/>
                </a:solidFill>
              </a:rPr>
              <a:t>mad</a:t>
            </a:r>
            <a:r>
              <a:rPr lang="en-US" i="1" dirty="0" smtClean="0">
                <a:solidFill>
                  <a:schemeClr val="bg1"/>
                </a:solidFill>
              </a:rPr>
              <a:t>!” </a:t>
            </a:r>
            <a:r>
              <a:rPr lang="en-US" dirty="0" smtClean="0">
                <a:solidFill>
                  <a:schemeClr val="bg1"/>
                </a:solidFill>
              </a:rPr>
              <a:t>- Acts 26:22-24</a:t>
            </a:r>
            <a:endParaRPr lang="en-US" dirty="0">
              <a:solidFill>
                <a:schemeClr val="bg1"/>
              </a:solidFill>
            </a:endParaRPr>
          </a:p>
        </p:txBody>
      </p:sp>
      <p:sp>
        <p:nvSpPr>
          <p:cNvPr id="4" name="Rectangle 3"/>
          <p:cNvSpPr/>
          <p:nvPr/>
        </p:nvSpPr>
        <p:spPr>
          <a:xfrm>
            <a:off x="0" y="190500"/>
            <a:ext cx="9144000" cy="830997"/>
          </a:xfrm>
          <a:prstGeom prst="rect">
            <a:avLst/>
          </a:prstGeom>
          <a:noFill/>
        </p:spPr>
        <p:txBody>
          <a:bodyPr wrap="square">
            <a:spAutoFit/>
          </a:bodyPr>
          <a:lstStyle/>
          <a:p>
            <a:pPr algn="ctr" fontAlgn="auto">
              <a:spcBef>
                <a:spcPts val="0"/>
              </a:spcBef>
              <a:spcAft>
                <a:spcPts val="0"/>
              </a:spcAft>
              <a:defRPr/>
            </a:pPr>
            <a:r>
              <a:rPr lang="en-US" sz="4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“Apostle Paul, Bizarre Disciple?”</a:t>
            </a:r>
            <a:endParaRPr lang="en-US" sz="4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6340537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107996"/>
            <a:ext cx="8801100" cy="4187904"/>
          </a:xfrm>
        </p:spPr>
        <p:txBody>
          <a:bodyPr>
            <a:normAutofit/>
          </a:bodyPr>
          <a:lstStyle/>
          <a:p>
            <a:r>
              <a:rPr lang="en-US" i="1" dirty="0" smtClean="0">
                <a:solidFill>
                  <a:schemeClr val="bg1"/>
                </a:solidFill>
              </a:rPr>
              <a:t>The word for “mad” here does not mean angry, but comes from the word from which we get the word “maniac”.</a:t>
            </a:r>
          </a:p>
          <a:p>
            <a:pPr lvl="1"/>
            <a:r>
              <a:rPr lang="en-US" sz="3000" i="1" dirty="0" smtClean="0">
                <a:solidFill>
                  <a:schemeClr val="bg1"/>
                </a:solidFill>
              </a:rPr>
              <a:t>Festus was convinced that Paul was crazy. </a:t>
            </a:r>
          </a:p>
          <a:p>
            <a:pPr lvl="1"/>
            <a:r>
              <a:rPr lang="en-US" sz="3000" dirty="0" smtClean="0">
                <a:solidFill>
                  <a:schemeClr val="bg1"/>
                </a:solidFill>
              </a:rPr>
              <a:t>God’s faithful servants have often been accused of being mad, or crazy.</a:t>
            </a:r>
            <a:endParaRPr lang="en-US" sz="3000" dirty="0">
              <a:solidFill>
                <a:schemeClr val="bg1"/>
              </a:solidFill>
            </a:endParaRPr>
          </a:p>
        </p:txBody>
      </p:sp>
      <p:sp>
        <p:nvSpPr>
          <p:cNvPr id="4" name="Rectangle 3"/>
          <p:cNvSpPr/>
          <p:nvPr/>
        </p:nvSpPr>
        <p:spPr>
          <a:xfrm>
            <a:off x="0" y="190500"/>
            <a:ext cx="9144000" cy="830997"/>
          </a:xfrm>
          <a:prstGeom prst="rect">
            <a:avLst/>
          </a:prstGeom>
          <a:noFill/>
        </p:spPr>
        <p:txBody>
          <a:bodyPr wrap="square">
            <a:spAutoFit/>
          </a:bodyPr>
          <a:lstStyle/>
          <a:p>
            <a:pPr algn="ctr">
              <a:defRPr/>
            </a:pPr>
            <a:r>
              <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“Apostle Paul, Bizarre Disciple?”</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2628215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2215" y="2687127"/>
            <a:ext cx="7467600" cy="2800767"/>
          </a:xfrm>
          <a:prstGeom prst="rect">
            <a:avLst/>
          </a:prstGeom>
          <a:noFill/>
        </p:spPr>
        <p:txBody>
          <a:bodyPr wrap="square">
            <a:spAutoFit/>
          </a:bodyPr>
          <a:lstStyle/>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“God’s Bizarre</a:t>
            </a:r>
            <a:endPar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a:p>
            <a:pPr algn="ctr">
              <a:defRPr/>
            </a:pP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People”</a:t>
            </a:r>
            <a:endParaRPr lang="en-US" sz="8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0081225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07996"/>
            <a:ext cx="8839200" cy="4416504"/>
          </a:xfrm>
        </p:spPr>
        <p:txBody>
          <a:bodyPr>
            <a:normAutofit fontScale="92500" lnSpcReduction="10000"/>
          </a:bodyPr>
          <a:lstStyle/>
          <a:p>
            <a:r>
              <a:rPr lang="en-US" dirty="0" smtClean="0">
                <a:solidFill>
                  <a:schemeClr val="bg1"/>
                </a:solidFill>
              </a:rPr>
              <a:t>Does it bother you when other folks think you are bizarre for serving God?</a:t>
            </a:r>
          </a:p>
          <a:p>
            <a:r>
              <a:rPr lang="en-US" dirty="0" smtClean="0">
                <a:solidFill>
                  <a:schemeClr val="bg1"/>
                </a:solidFill>
              </a:rPr>
              <a:t>Consider an account in 2 Kings 9…</a:t>
            </a:r>
          </a:p>
          <a:p>
            <a:pPr lvl="1"/>
            <a:r>
              <a:rPr lang="en-US" dirty="0" smtClean="0">
                <a:solidFill>
                  <a:schemeClr val="bg1"/>
                </a:solidFill>
              </a:rPr>
              <a:t>Elisha sent one of the prophets to tell Jehu that he was to become the next king of Israel, and to anoint him. </a:t>
            </a:r>
          </a:p>
          <a:p>
            <a:pPr lvl="1"/>
            <a:r>
              <a:rPr lang="en-US" dirty="0" smtClean="0">
                <a:solidFill>
                  <a:schemeClr val="bg1"/>
                </a:solidFill>
              </a:rPr>
              <a:t>When he arrived, Jehu was sitting among his military comrades (captains), and the prophet took into the house alone to tell him the news and anoint him. </a:t>
            </a:r>
          </a:p>
          <a:p>
            <a:pPr lvl="1"/>
            <a:r>
              <a:rPr lang="en-US" dirty="0" smtClean="0">
                <a:solidFill>
                  <a:schemeClr val="bg1"/>
                </a:solidFill>
              </a:rPr>
              <a:t>Jehu returned to his friends, they ask Jehu, </a:t>
            </a:r>
            <a:r>
              <a:rPr lang="en-US" i="1" dirty="0" smtClean="0">
                <a:solidFill>
                  <a:schemeClr val="bg1"/>
                </a:solidFill>
              </a:rPr>
              <a:t>“Is all well? Why did this madman come to you?”</a:t>
            </a:r>
            <a:r>
              <a:rPr lang="en-US" dirty="0" smtClean="0">
                <a:solidFill>
                  <a:schemeClr val="bg1"/>
                </a:solidFill>
              </a:rPr>
              <a:t>  (9:11) </a:t>
            </a:r>
            <a:endParaRPr lang="en-US" dirty="0">
              <a:solidFill>
                <a:schemeClr val="bg1"/>
              </a:solidFill>
            </a:endParaRPr>
          </a:p>
        </p:txBody>
      </p:sp>
      <p:sp>
        <p:nvSpPr>
          <p:cNvPr id="4" name="Rectangle 3"/>
          <p:cNvSpPr/>
          <p:nvPr/>
        </p:nvSpPr>
        <p:spPr>
          <a:xfrm>
            <a:off x="0" y="0"/>
            <a:ext cx="9144000" cy="1107996"/>
          </a:xfrm>
          <a:prstGeom prst="rect">
            <a:avLst/>
          </a:prstGeom>
          <a:noFill/>
        </p:spPr>
        <p:txBody>
          <a:bodyPr wrap="square">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“God’s Bizarre People”</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8932986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07996"/>
            <a:ext cx="8839200" cy="4187904"/>
          </a:xfrm>
        </p:spPr>
        <p:txBody>
          <a:bodyPr>
            <a:normAutofit/>
          </a:bodyPr>
          <a:lstStyle/>
          <a:p>
            <a:pPr marL="0" indent="0" algn="ctr">
              <a:buNone/>
            </a:pPr>
            <a:r>
              <a:rPr lang="en-US" sz="3600" dirty="0" smtClean="0">
                <a:solidFill>
                  <a:schemeClr val="bg1"/>
                </a:solidFill>
              </a:rPr>
              <a:t>“… soldiers like them very readily concluded such persons to be crack-brained, not only from the sordid negligence of their personal appearance, and their open contempt of the world, but from the religious pursuits in which their whole lives were spent,…”</a:t>
            </a:r>
          </a:p>
          <a:p>
            <a:pPr marL="0" indent="0" algn="ctr">
              <a:buNone/>
            </a:pPr>
            <a:r>
              <a:rPr lang="en-US" sz="2800" dirty="0" smtClean="0">
                <a:solidFill>
                  <a:schemeClr val="bg1"/>
                </a:solidFill>
              </a:rPr>
              <a:t>(Jamieson, </a:t>
            </a:r>
            <a:r>
              <a:rPr lang="en-US" sz="2800" dirty="0" err="1" smtClean="0">
                <a:solidFill>
                  <a:schemeClr val="bg1"/>
                </a:solidFill>
              </a:rPr>
              <a:t>Fausset</a:t>
            </a:r>
            <a:r>
              <a:rPr lang="en-US" sz="2800" dirty="0" smtClean="0">
                <a:solidFill>
                  <a:schemeClr val="bg1"/>
                </a:solidFill>
              </a:rPr>
              <a:t>, and Brown Commentary)</a:t>
            </a:r>
            <a:endParaRPr lang="en-US" sz="2800" dirty="0">
              <a:solidFill>
                <a:schemeClr val="bg1"/>
              </a:solidFill>
            </a:endParaRPr>
          </a:p>
        </p:txBody>
      </p:sp>
      <p:sp>
        <p:nvSpPr>
          <p:cNvPr id="4" name="Rectangle 3"/>
          <p:cNvSpPr/>
          <p:nvPr/>
        </p:nvSpPr>
        <p:spPr>
          <a:xfrm>
            <a:off x="0" y="0"/>
            <a:ext cx="9144000" cy="1107996"/>
          </a:xfrm>
          <a:prstGeom prst="rect">
            <a:avLst/>
          </a:prstGeom>
          <a:noFill/>
        </p:spPr>
        <p:txBody>
          <a:bodyPr wrap="square">
            <a:spAutoFit/>
          </a:bodyPr>
          <a:lstStyle/>
          <a:p>
            <a:pPr algn="ctr">
              <a:defRPr/>
            </a:pPr>
            <a:r>
              <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“God’s Bizarre People”</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78517999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9144000" cy="4914900"/>
          </a:xfrm>
        </p:spPr>
        <p:txBody>
          <a:bodyPr>
            <a:noAutofit/>
          </a:bodyPr>
          <a:lstStyle/>
          <a:p>
            <a:r>
              <a:rPr lang="en-US" sz="2800" i="1" dirty="0" smtClean="0">
                <a:solidFill>
                  <a:schemeClr val="bg1"/>
                </a:solidFill>
              </a:rPr>
              <a:t>His enemies accused him of being out of his mind. </a:t>
            </a:r>
          </a:p>
          <a:p>
            <a:pPr lvl="1"/>
            <a:r>
              <a:rPr lang="en-US" sz="2400" i="1" dirty="0" smtClean="0">
                <a:solidFill>
                  <a:schemeClr val="bg1"/>
                </a:solidFill>
              </a:rPr>
              <a:t>“You have a demon”  (John 7:20, marginal reading: “You are crazy.”)</a:t>
            </a:r>
          </a:p>
          <a:p>
            <a:pPr lvl="1"/>
            <a:r>
              <a:rPr lang="en-US" sz="2400" i="1" dirty="0" smtClean="0">
                <a:solidFill>
                  <a:schemeClr val="bg1"/>
                </a:solidFill>
              </a:rPr>
              <a:t>”Say we not well that thou art a Samaritan, and hast a devil.” (John 8:48, marginal reading: “You are crazy.”)</a:t>
            </a:r>
          </a:p>
          <a:p>
            <a:pPr lvl="1"/>
            <a:r>
              <a:rPr lang="en-US" sz="2400" i="1" dirty="0" smtClean="0">
                <a:solidFill>
                  <a:schemeClr val="bg1"/>
                </a:solidFill>
              </a:rPr>
              <a:t>John 8:52 - “Now we know that thou hast a devil.” </a:t>
            </a:r>
            <a:r>
              <a:rPr lang="en-US" sz="2400" i="1" dirty="0">
                <a:solidFill>
                  <a:schemeClr val="bg1"/>
                </a:solidFill>
              </a:rPr>
              <a:t>	</a:t>
            </a:r>
            <a:r>
              <a:rPr lang="en-US" sz="2400" i="1" dirty="0" smtClean="0">
                <a:solidFill>
                  <a:schemeClr val="bg1"/>
                </a:solidFill>
              </a:rPr>
              <a:t>		(“You are crazy.”)</a:t>
            </a:r>
          </a:p>
          <a:p>
            <a:pPr lvl="1"/>
            <a:r>
              <a:rPr lang="en-US" sz="2400" i="1" dirty="0" smtClean="0">
                <a:solidFill>
                  <a:schemeClr val="bg1"/>
                </a:solidFill>
              </a:rPr>
              <a:t>John 10:20 - “He has devil and is mad.” (“He is possessed of a demon and is crazy. “) </a:t>
            </a:r>
          </a:p>
          <a:p>
            <a:pPr lvl="1"/>
            <a:r>
              <a:rPr lang="en-US" sz="2400" i="1" dirty="0" smtClean="0">
                <a:solidFill>
                  <a:schemeClr val="bg1"/>
                </a:solidFill>
              </a:rPr>
              <a:t>Even Jesus family questioned His mental stability.  Mark 3:21 -  When his family heard about this, they went to take charge of him, for they said, “He is out of his mind.”</a:t>
            </a:r>
          </a:p>
        </p:txBody>
      </p:sp>
      <p:sp>
        <p:nvSpPr>
          <p:cNvPr id="4" name="Rectangle 3"/>
          <p:cNvSpPr/>
          <p:nvPr/>
        </p:nvSpPr>
        <p:spPr>
          <a:xfrm>
            <a:off x="0" y="17972"/>
            <a:ext cx="9144000"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“Jesus, Bizarre?”</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58881186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1669</Words>
  <Application>Microsoft Office PowerPoint</Application>
  <PresentationFormat>On-screen Show (16:10)</PresentationFormat>
  <Paragraphs>103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30</cp:revision>
  <dcterms:created xsi:type="dcterms:W3CDTF">2012-08-09T21:08:24Z</dcterms:created>
  <dcterms:modified xsi:type="dcterms:W3CDTF">2012-08-09T23:11:55Z</dcterms:modified>
</cp:coreProperties>
</file>