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329" r:id="rId3"/>
    <p:sldId id="258" r:id="rId4"/>
    <p:sldId id="317" r:id="rId5"/>
    <p:sldId id="311" r:id="rId6"/>
    <p:sldId id="313" r:id="rId7"/>
    <p:sldId id="318" r:id="rId8"/>
    <p:sldId id="284" r:id="rId9"/>
    <p:sldId id="320" r:id="rId10"/>
    <p:sldId id="319" r:id="rId11"/>
    <p:sldId id="330" r:id="rId12"/>
    <p:sldId id="321" r:id="rId13"/>
    <p:sldId id="322" r:id="rId14"/>
    <p:sldId id="324" r:id="rId15"/>
    <p:sldId id="325" r:id="rId16"/>
    <p:sldId id="331" r:id="rId17"/>
    <p:sldId id="326" r:id="rId18"/>
    <p:sldId id="327" r:id="rId19"/>
    <p:sldId id="332" r:id="rId20"/>
    <p:sldId id="333" r:id="rId21"/>
    <p:sldId id="334" r:id="rId22"/>
    <p:sldId id="335" r:id="rId23"/>
    <p:sldId id="310" r:id="rId24"/>
    <p:sldId id="328" r:id="rId25"/>
    <p:sldId id="33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45" d="100"/>
          <a:sy n="45" d="100"/>
        </p:scale>
        <p:origin x="-12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511C831-C7A1-4C4E-AA86-547025903B83}" type="datetime1">
              <a:rPr lang="en-US"/>
              <a:pPr>
                <a:defRPr/>
              </a:pPr>
              <a:t>5/23/2011</a:t>
            </a:fld>
            <a:endParaRPr lang="en-US" dirty="0"/>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35ECBDDB-11F5-480E-B447-FA3BB123C172}"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8DFCC-EB6C-4145-A539-3040B41FA5E9}"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CF650-55E0-4884-B40B-0798E58A8EE8}"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0631D-4B11-476F-B912-5B0C7D38BC7B}"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9342FC-EB53-4D94-9E40-2AB072C68E2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017FBCC-0447-4CD2-9792-4BFB6CAE07CA}"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E650486-04FE-4C7C-99DA-2D5E735B315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5C7968-3D33-4A8F-957A-465EB675EDB7}"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3DCD5A-1795-4963-AAD3-D0CFBE490E47}"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ECFD0DDF-31D0-4217-BB86-0A114E7C182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6649FEEC-B22D-4553-9A78-68341AC751BF}"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a:defRPr/>
            </a:pPr>
            <a:endParaRPr lang="en-U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cs typeface="+mn-cs"/>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a:defRPr/>
            </a:pPr>
            <a:fld id="{07CC7F17-8CD9-4C2C-8D07-24C9F701B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1" r:id="rId3"/>
    <p:sldLayoutId id="2147483742" r:id="rId4"/>
    <p:sldLayoutId id="2147483743" r:id="rId5"/>
    <p:sldLayoutId id="2147483744" r:id="rId6"/>
    <p:sldLayoutId id="2147483745" r:id="rId7"/>
    <p:sldLayoutId id="2147483749" r:id="rId8"/>
    <p:sldLayoutId id="2147483750" r:id="rId9"/>
    <p:sldLayoutId id="2147483746" r:id="rId10"/>
    <p:sldLayoutId id="2147483747"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iblegateway.com/bible?version=ESV&amp;passage=Psalm+2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iblegateway.com/bible?version=NASB&amp;passage=2+Corinthians+5:21;Isaiah+53:6;John+3:1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iblegateway.com/bible?version=NASB&amp;passage=2+Corinthians+5:21;Isaiah+53:6;John+3: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381000" y="762000"/>
            <a:ext cx="8610600" cy="1854200"/>
          </a:xfrm>
        </p:spPr>
        <p:txBody>
          <a:bodyPr/>
          <a:lstStyle/>
          <a:p>
            <a:pPr eaLnBrk="1" hangingPunct="1"/>
            <a:r>
              <a:rPr lang="en-US" i="1" dirty="0" smtClean="0"/>
              <a:t>Abraham</a:t>
            </a:r>
            <a:r>
              <a:rPr lang="en-US" sz="5400" i="1" dirty="0" smtClean="0"/>
              <a:t/>
            </a:r>
            <a:br>
              <a:rPr lang="en-US" sz="5400" i="1" dirty="0" smtClean="0"/>
            </a:br>
            <a:r>
              <a:rPr lang="en-US" i="1" dirty="0" smtClean="0"/>
              <a:t>A Traveler By Faith</a:t>
            </a:r>
          </a:p>
        </p:txBody>
      </p:sp>
      <p:pic>
        <p:nvPicPr>
          <p:cNvPr id="5125" name="Picture 5" descr="http://institute.lds.org/content/images/manuals/ot-in-1/05-00.gif"/>
          <p:cNvPicPr>
            <a:picLocks noChangeAspect="1" noChangeArrowheads="1"/>
          </p:cNvPicPr>
          <p:nvPr/>
        </p:nvPicPr>
        <p:blipFill>
          <a:blip r:embed="rId2"/>
          <a:srcRect/>
          <a:stretch>
            <a:fillRect/>
          </a:stretch>
        </p:blipFill>
        <p:spPr bwMode="auto">
          <a:xfrm>
            <a:off x="3048000" y="2590800"/>
            <a:ext cx="2997708" cy="32004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6905625" cy="1201738"/>
          </a:xfrm>
        </p:spPr>
        <p:txBody>
          <a:bodyPr/>
          <a:lstStyle/>
          <a:p>
            <a:pPr eaLnBrk="1" hangingPunct="1"/>
            <a:r>
              <a:rPr lang="en-US" sz="3600" dirty="0" smtClean="0"/>
              <a:t>Abraham Followed God Without Knowing The Way</a:t>
            </a:r>
          </a:p>
        </p:txBody>
      </p:sp>
      <p:sp>
        <p:nvSpPr>
          <p:cNvPr id="68611" name="Rectangle 3"/>
          <p:cNvSpPr>
            <a:spLocks noGrp="1" noChangeArrowheads="1"/>
          </p:cNvSpPr>
          <p:nvPr>
            <p:ph idx="1"/>
          </p:nvPr>
        </p:nvSpPr>
        <p:spPr>
          <a:xfrm>
            <a:off x="685800" y="1752600"/>
            <a:ext cx="5791200" cy="4800600"/>
          </a:xfrm>
        </p:spPr>
        <p:txBody>
          <a:bodyPr/>
          <a:lstStyle/>
          <a:p>
            <a:r>
              <a:rPr lang="en-US" dirty="0" smtClean="0"/>
              <a:t>According to </a:t>
            </a:r>
            <a:r>
              <a:rPr lang="en-US" b="1" dirty="0" smtClean="0"/>
              <a:t>Hebrews 11:8</a:t>
            </a:r>
            <a:r>
              <a:rPr lang="en-US" dirty="0" smtClean="0"/>
              <a:t>, Abraham obeyed God by faith even though he had no idea where he was going. Abraham didn’t know anything about Canaan. </a:t>
            </a:r>
          </a:p>
          <a:p>
            <a:r>
              <a:rPr lang="en-US" dirty="0" smtClean="0"/>
              <a:t>Further, he had no idea following God would lead him into Egypt. He had no idea it would lead him to do battle with the five kings in order to rescue his nephew, Lot. He had no idea when he would have children. </a:t>
            </a:r>
          </a:p>
        </p:txBody>
      </p:sp>
      <p:pic>
        <p:nvPicPr>
          <p:cNvPr id="12294" name="Picture 6" descr="http://www.tbn.org/watch/images/programs/Abraham%20z.jpg"/>
          <p:cNvPicPr>
            <a:picLocks noChangeAspect="1" noChangeArrowheads="1"/>
          </p:cNvPicPr>
          <p:nvPr/>
        </p:nvPicPr>
        <p:blipFill>
          <a:blip r:embed="rId2"/>
          <a:srcRect t="26829" r="36585"/>
          <a:stretch>
            <a:fillRect/>
          </a:stretch>
        </p:blipFill>
        <p:spPr bwMode="auto">
          <a:xfrm>
            <a:off x="6477000" y="1828800"/>
            <a:ext cx="2377440" cy="27432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6905625" cy="1201738"/>
          </a:xfrm>
        </p:spPr>
        <p:txBody>
          <a:bodyPr/>
          <a:lstStyle/>
          <a:p>
            <a:pPr eaLnBrk="1" hangingPunct="1"/>
            <a:r>
              <a:rPr lang="en-US" sz="3600" dirty="0" smtClean="0"/>
              <a:t>Abraham Followed God Without Knowing The Way</a:t>
            </a:r>
          </a:p>
        </p:txBody>
      </p:sp>
      <p:sp>
        <p:nvSpPr>
          <p:cNvPr id="68611" name="Rectangle 3"/>
          <p:cNvSpPr>
            <a:spLocks noGrp="1" noChangeArrowheads="1"/>
          </p:cNvSpPr>
          <p:nvPr>
            <p:ph idx="1"/>
          </p:nvPr>
        </p:nvSpPr>
        <p:spPr>
          <a:xfrm>
            <a:off x="685800" y="1600200"/>
            <a:ext cx="5791200" cy="4800600"/>
          </a:xfrm>
        </p:spPr>
        <p:txBody>
          <a:bodyPr/>
          <a:lstStyle/>
          <a:p>
            <a:r>
              <a:rPr lang="en-US" dirty="0" smtClean="0"/>
              <a:t>He had no idea how many children he would have. He had no idea where his meals would come from once he got to Canaan. He had no idea how his family would be cared for. </a:t>
            </a:r>
          </a:p>
          <a:p>
            <a:r>
              <a:rPr lang="en-US" dirty="0" smtClean="0"/>
              <a:t>He endured a famine while following God’s directions. He simply knew that God had called him to travel this way and he went. </a:t>
            </a:r>
          </a:p>
          <a:p>
            <a:r>
              <a:rPr lang="en-US" dirty="0" smtClean="0"/>
              <a:t>Further, he went with the </a:t>
            </a:r>
            <a:r>
              <a:rPr lang="en-US" b="1" i="1" dirty="0" smtClean="0"/>
              <a:t>willingness to go anywhere God told him, simply because God told him. </a:t>
            </a:r>
            <a:endParaRPr lang="en-US" b="1" i="1" dirty="0"/>
          </a:p>
        </p:txBody>
      </p:sp>
      <p:pic>
        <p:nvPicPr>
          <p:cNvPr id="12294" name="Picture 6" descr="http://www.tbn.org/watch/images/programs/Abraham%20z.jpg"/>
          <p:cNvPicPr>
            <a:picLocks noChangeAspect="1" noChangeArrowheads="1"/>
          </p:cNvPicPr>
          <p:nvPr/>
        </p:nvPicPr>
        <p:blipFill>
          <a:blip r:embed="rId2"/>
          <a:srcRect t="26829" r="36585"/>
          <a:stretch>
            <a:fillRect/>
          </a:stretch>
        </p:blipFill>
        <p:spPr bwMode="auto">
          <a:xfrm>
            <a:off x="6477000" y="1905000"/>
            <a:ext cx="2377440" cy="27432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696200" cy="5486400"/>
          </a:xfrm>
        </p:spPr>
        <p:txBody>
          <a:bodyPr/>
          <a:lstStyle/>
          <a:p>
            <a:pPr eaLnBrk="1" hangingPunct="1"/>
            <a:r>
              <a:rPr lang="en-US" sz="2600" dirty="0" smtClean="0"/>
              <a:t>Sometimes following God means lying down in green pastures and drinking from still waters; other times it means walking through the valley of the shadow of death and eating in the presence of our enemies (</a:t>
            </a:r>
            <a:r>
              <a:rPr lang="en-US" sz="2600" b="1" dirty="0" smtClean="0">
                <a:hlinkClick r:id="rId2"/>
              </a:rPr>
              <a:t>Psalm 23</a:t>
            </a:r>
            <a:r>
              <a:rPr lang="en-US" sz="2600" dirty="0" smtClean="0"/>
              <a:t>). </a:t>
            </a:r>
          </a:p>
          <a:p>
            <a:pPr eaLnBrk="1" hangingPunct="1"/>
            <a:r>
              <a:rPr lang="en-US" sz="2600" dirty="0" smtClean="0"/>
              <a:t>Whichever path we take, we must let God be our Shepherd, allowing His rod and His staff to comfort, guide, discipline us. </a:t>
            </a:r>
          </a:p>
          <a:p>
            <a:pPr eaLnBrk="1" hangingPunct="1"/>
            <a:r>
              <a:rPr lang="en-US" sz="2600" dirty="0" smtClean="0"/>
              <a:t>Whether we are eating the overflow of blessings, fleeing a famine or suiting up for battle, we must follow God wherever He leads and we must be willing right now to make that commitment. </a:t>
            </a:r>
          </a:p>
          <a:p>
            <a:pPr eaLnBrk="1" hangingPunct="1"/>
            <a:r>
              <a:rPr lang="en-US" sz="2600" b="1" dirty="0" smtClean="0"/>
              <a:t>That is the Christian’s commitment.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685800" y="685800"/>
            <a:ext cx="7696200" cy="5486400"/>
          </a:xfrm>
        </p:spPr>
        <p:txBody>
          <a:bodyPr/>
          <a:lstStyle/>
          <a:p>
            <a:pPr algn="ctr" eaLnBrk="1" hangingPunct="1"/>
            <a:r>
              <a:rPr lang="en-US" sz="3200" dirty="0" smtClean="0"/>
              <a:t>“</a:t>
            </a:r>
            <a:r>
              <a:rPr lang="en-US" sz="3200" b="1" i="1" dirty="0" smtClean="0"/>
              <a:t>Where He leads me, I will follow.” </a:t>
            </a:r>
          </a:p>
          <a:p>
            <a:pPr eaLnBrk="1" hangingPunct="1"/>
            <a:r>
              <a:rPr lang="en-US" sz="3200" i="1" dirty="0" smtClean="0"/>
              <a:t>Do we mean that? </a:t>
            </a:r>
          </a:p>
          <a:p>
            <a:pPr eaLnBrk="1" hangingPunct="1"/>
            <a:r>
              <a:rPr lang="en-US" sz="3200" dirty="0" smtClean="0"/>
              <a:t>What if He leads us through </a:t>
            </a:r>
            <a:r>
              <a:rPr lang="en-US" sz="3200" b="1" dirty="0" smtClean="0"/>
              <a:t>trouble</a:t>
            </a:r>
            <a:r>
              <a:rPr lang="en-US" sz="3200" dirty="0" smtClean="0"/>
              <a:t>? </a:t>
            </a:r>
          </a:p>
          <a:p>
            <a:pPr eaLnBrk="1" hangingPunct="1"/>
            <a:r>
              <a:rPr lang="en-US" sz="3200" dirty="0" smtClean="0"/>
              <a:t>What if He leads us through </a:t>
            </a:r>
            <a:r>
              <a:rPr lang="en-US" sz="3200" b="1" dirty="0" smtClean="0"/>
              <a:t>turmoil</a:t>
            </a:r>
            <a:r>
              <a:rPr lang="en-US" sz="3200" dirty="0" smtClean="0"/>
              <a:t>? </a:t>
            </a:r>
          </a:p>
          <a:p>
            <a:pPr eaLnBrk="1" hangingPunct="1"/>
            <a:r>
              <a:rPr lang="en-US" sz="3200" dirty="0" smtClean="0"/>
              <a:t>What if He leads us through </a:t>
            </a:r>
            <a:r>
              <a:rPr lang="en-US" sz="3200" b="1" dirty="0" smtClean="0"/>
              <a:t>self-sacrifice</a:t>
            </a:r>
            <a:r>
              <a:rPr lang="en-US" sz="3200" dirty="0" smtClean="0"/>
              <a:t>? </a:t>
            </a:r>
          </a:p>
          <a:p>
            <a:pPr eaLnBrk="1" hangingPunct="1"/>
            <a:r>
              <a:rPr lang="en-US" sz="3200" dirty="0" smtClean="0"/>
              <a:t>Are we willing to follow even though we </a:t>
            </a:r>
            <a:r>
              <a:rPr lang="en-US" sz="3200" b="1" dirty="0" smtClean="0"/>
              <a:t>don’t know where God will lead us</a:t>
            </a:r>
            <a:r>
              <a:rPr lang="en-US" sz="3200" dirty="0" smtClean="0"/>
              <a:t>? </a:t>
            </a:r>
          </a:p>
          <a:p>
            <a:pPr eaLnBrk="1" hangingPunct="1"/>
            <a:r>
              <a:rPr lang="en-US" sz="3200" b="1" i="1" dirty="0" smtClean="0"/>
              <a:t>Abraham was.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fade">
                                      <p:cBhvr>
                                        <p:cTn id="27" dur="2000"/>
                                        <p:tgtEl>
                                          <p:spTgt spid="68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fade">
                                      <p:cBhvr>
                                        <p:cTn id="32" dur="2000"/>
                                        <p:tgtEl>
                                          <p:spTgt spid="686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611">
                                            <p:txEl>
                                              <p:pRg st="6" end="6"/>
                                            </p:txEl>
                                          </p:spTgt>
                                        </p:tgtEl>
                                        <p:attrNameLst>
                                          <p:attrName>style.visibility</p:attrName>
                                        </p:attrNameLst>
                                      </p:cBhvr>
                                      <p:to>
                                        <p:strVal val="visible"/>
                                      </p:to>
                                    </p:set>
                                    <p:animEffect transition="in" filter="fade">
                                      <p:cBhvr>
                                        <p:cTn id="37" dur="20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81000"/>
            <a:ext cx="7010400" cy="1371600"/>
          </a:xfrm>
        </p:spPr>
        <p:txBody>
          <a:bodyPr/>
          <a:lstStyle/>
          <a:p>
            <a:pPr eaLnBrk="1" hangingPunct="1"/>
            <a:r>
              <a:rPr lang="en-US" sz="3200" b="1" dirty="0" smtClean="0">
                <a:latin typeface="Franklin Gothic Book" pitchFamily="34" charset="0"/>
              </a:rPr>
              <a:t>Abraham Did Not Waiver When The Promise Was Not Fulfilled Immediately</a:t>
            </a:r>
          </a:p>
        </p:txBody>
      </p:sp>
      <p:sp>
        <p:nvSpPr>
          <p:cNvPr id="68611" name="Rectangle 3"/>
          <p:cNvSpPr>
            <a:spLocks noGrp="1" noChangeArrowheads="1"/>
          </p:cNvSpPr>
          <p:nvPr>
            <p:ph idx="1"/>
          </p:nvPr>
        </p:nvSpPr>
        <p:spPr>
          <a:xfrm>
            <a:off x="838200" y="1676400"/>
            <a:ext cx="5638800" cy="4724400"/>
          </a:xfrm>
        </p:spPr>
        <p:txBody>
          <a:bodyPr/>
          <a:lstStyle/>
          <a:p>
            <a:pPr eaLnBrk="1" hangingPunct="1"/>
            <a:r>
              <a:rPr lang="en-US" sz="2800" dirty="0" smtClean="0"/>
              <a:t>According to</a:t>
            </a:r>
            <a:r>
              <a:rPr lang="en-US" sz="2800" b="1" dirty="0" smtClean="0"/>
              <a:t> Hebrews 11:9</a:t>
            </a:r>
            <a:r>
              <a:rPr lang="en-US" sz="2800" dirty="0" smtClean="0"/>
              <a:t>, Abraham went to the land God promised to give to him. However, he lived there as a foreigner.</a:t>
            </a:r>
          </a:p>
          <a:p>
            <a:pPr eaLnBrk="1" hangingPunct="1"/>
            <a:r>
              <a:rPr lang="en-US" sz="2800" dirty="0" smtClean="0"/>
              <a:t>When you own your own land and have your own home, you build your own house. </a:t>
            </a:r>
          </a:p>
          <a:p>
            <a:pPr eaLnBrk="1" hangingPunct="1"/>
            <a:r>
              <a:rPr lang="en-US" sz="2800" dirty="0" smtClean="0"/>
              <a:t>When you run your own nation, you build cities and fortresses.</a:t>
            </a:r>
          </a:p>
          <a:p>
            <a:pPr eaLnBrk="1" hangingPunct="1"/>
            <a:endParaRPr lang="en-US" sz="2800" dirty="0" smtClean="0"/>
          </a:p>
        </p:txBody>
      </p:sp>
      <p:pic>
        <p:nvPicPr>
          <p:cNvPr id="17414" name="Picture 6" descr="http://institute.lds.org/content/images/manuals/ot-in-1/05-00.gif"/>
          <p:cNvPicPr>
            <a:picLocks noChangeAspect="1" noChangeArrowheads="1"/>
          </p:cNvPicPr>
          <p:nvPr/>
        </p:nvPicPr>
        <p:blipFill>
          <a:blip r:embed="rId2"/>
          <a:srcRect/>
          <a:stretch>
            <a:fillRect/>
          </a:stretch>
        </p:blipFill>
        <p:spPr bwMode="auto">
          <a:xfrm>
            <a:off x="6324600" y="2057400"/>
            <a:ext cx="2587752" cy="3360717"/>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5791200" cy="5562600"/>
          </a:xfrm>
        </p:spPr>
        <p:txBody>
          <a:bodyPr/>
          <a:lstStyle/>
          <a:p>
            <a:pPr eaLnBrk="1" hangingPunct="1"/>
            <a:r>
              <a:rPr lang="en-US" sz="2800" dirty="0" smtClean="0"/>
              <a:t>However, Abraham spent his entire life in tents sojourning from one place to another. </a:t>
            </a:r>
            <a:r>
              <a:rPr lang="en-US" sz="2800" b="1" dirty="0" smtClean="0"/>
              <a:t>Hebrews 11:13 </a:t>
            </a:r>
            <a:r>
              <a:rPr lang="en-US" sz="2800" dirty="0" smtClean="0"/>
              <a:t>explains what this means. </a:t>
            </a:r>
          </a:p>
          <a:p>
            <a:pPr eaLnBrk="1" hangingPunct="1"/>
            <a:r>
              <a:rPr lang="en-US" sz="2800" dirty="0" smtClean="0"/>
              <a:t>Abraham had been given the promise, but the promise was  really for his descendents. </a:t>
            </a:r>
          </a:p>
          <a:p>
            <a:pPr eaLnBrk="1" hangingPunct="1"/>
            <a:r>
              <a:rPr lang="en-US" sz="2800" dirty="0" smtClean="0"/>
              <a:t>This land was his inheritance; however, </a:t>
            </a:r>
            <a:r>
              <a:rPr lang="en-US" sz="2800" b="1" i="1" dirty="0" smtClean="0"/>
              <a:t>he never really owned it</a:t>
            </a:r>
            <a:r>
              <a:rPr lang="en-US" sz="2800" dirty="0" smtClean="0"/>
              <a:t>. </a:t>
            </a:r>
          </a:p>
          <a:p>
            <a:pPr eaLnBrk="1" hangingPunct="1"/>
            <a:r>
              <a:rPr lang="en-US" sz="2800" dirty="0" smtClean="0"/>
              <a:t>In fact, that didn’t happen for hundreds of years until after the Egyptian captivity.</a:t>
            </a:r>
          </a:p>
        </p:txBody>
      </p:sp>
      <p:pic>
        <p:nvPicPr>
          <p:cNvPr id="6" name="Picture 6" descr="http://institute.lds.org/content/images/manuals/ot-in-1/05-00.gif"/>
          <p:cNvPicPr>
            <a:picLocks noChangeAspect="1" noChangeArrowheads="1"/>
          </p:cNvPicPr>
          <p:nvPr/>
        </p:nvPicPr>
        <p:blipFill>
          <a:blip r:embed="rId2"/>
          <a:srcRect/>
          <a:stretch>
            <a:fillRect/>
          </a:stretch>
        </p:blipFill>
        <p:spPr bwMode="auto">
          <a:xfrm>
            <a:off x="6248400" y="1828800"/>
            <a:ext cx="2587752" cy="3360717"/>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5791200" cy="5562600"/>
          </a:xfrm>
        </p:spPr>
        <p:txBody>
          <a:bodyPr/>
          <a:lstStyle/>
          <a:p>
            <a:pPr algn="ctr" eaLnBrk="1" hangingPunct="1"/>
            <a:r>
              <a:rPr lang="en-US" sz="2800" b="1" i="1" dirty="0" smtClean="0"/>
              <a:t>What about us? </a:t>
            </a:r>
          </a:p>
          <a:p>
            <a:pPr eaLnBrk="1" hangingPunct="1"/>
            <a:r>
              <a:rPr lang="en-US" sz="2800" dirty="0" smtClean="0"/>
              <a:t>How well do we do with that? </a:t>
            </a:r>
          </a:p>
          <a:p>
            <a:pPr eaLnBrk="1" hangingPunct="1"/>
            <a:r>
              <a:rPr lang="en-US" sz="2800" dirty="0" smtClean="0"/>
              <a:t>If things don’t go exactly the way we want in our timing, do we think of abandoning God? </a:t>
            </a:r>
          </a:p>
          <a:p>
            <a:pPr eaLnBrk="1" hangingPunct="1"/>
            <a:r>
              <a:rPr lang="en-US" sz="2800" dirty="0" smtClean="0"/>
              <a:t>When we endure hardship, undergo trial, do we think God has abandoned us and therefore think of abandoning Him? </a:t>
            </a:r>
          </a:p>
          <a:p>
            <a:pPr algn="ctr" eaLnBrk="1" hangingPunct="1"/>
            <a:r>
              <a:rPr lang="en-US" sz="2800" b="1" i="1" dirty="0" smtClean="0"/>
              <a:t>Abraham didn’t.</a:t>
            </a:r>
          </a:p>
        </p:txBody>
      </p:sp>
      <p:pic>
        <p:nvPicPr>
          <p:cNvPr id="6" name="Picture 6" descr="http://institute.lds.org/content/images/manuals/ot-in-1/05-00.gif"/>
          <p:cNvPicPr>
            <a:picLocks noChangeAspect="1" noChangeArrowheads="1"/>
          </p:cNvPicPr>
          <p:nvPr/>
        </p:nvPicPr>
        <p:blipFill>
          <a:blip r:embed="rId2"/>
          <a:srcRect/>
          <a:stretch>
            <a:fillRect/>
          </a:stretch>
        </p:blipFill>
        <p:spPr bwMode="auto">
          <a:xfrm>
            <a:off x="6324600" y="1676400"/>
            <a:ext cx="2587752" cy="3360717"/>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fade">
                                      <p:cBhvr>
                                        <p:cTn id="27" dur="20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5867400" cy="5562600"/>
          </a:xfrm>
        </p:spPr>
        <p:txBody>
          <a:bodyPr/>
          <a:lstStyle/>
          <a:p>
            <a:pPr eaLnBrk="1" hangingPunct="1"/>
            <a:r>
              <a:rPr lang="en-US" sz="2800" dirty="0" smtClean="0"/>
              <a:t>The great example of that is illustrated in </a:t>
            </a:r>
            <a:r>
              <a:rPr lang="en-US" sz="2800" b="1" dirty="0" smtClean="0"/>
              <a:t>Hebrews 11:17</a:t>
            </a:r>
            <a:r>
              <a:rPr lang="en-US" sz="2800" dirty="0" smtClean="0"/>
              <a:t>. </a:t>
            </a:r>
          </a:p>
          <a:p>
            <a:pPr eaLnBrk="1" hangingPunct="1"/>
            <a:r>
              <a:rPr lang="en-US" sz="2800" dirty="0" smtClean="0"/>
              <a:t>Though God had said his seed would come through Isaac, God  now said to kill Isaac. </a:t>
            </a:r>
          </a:p>
          <a:p>
            <a:pPr eaLnBrk="1" hangingPunct="1"/>
            <a:r>
              <a:rPr lang="en-US" sz="2800" dirty="0" smtClean="0"/>
              <a:t>Yet, Abraham did not waiver. He believed he could obey God, sacrifice Isaac and God would still bring about His promises through Isaac’s seed. </a:t>
            </a:r>
          </a:p>
          <a:p>
            <a:pPr eaLnBrk="1" hangingPunct="1"/>
            <a:r>
              <a:rPr lang="en-US" sz="2800" b="1" i="1" dirty="0" smtClean="0"/>
              <a:t>What faith! What obedience! </a:t>
            </a:r>
            <a:endParaRPr lang="en-US" b="1" i="1" dirty="0" smtClean="0"/>
          </a:p>
        </p:txBody>
      </p:sp>
      <p:pic>
        <p:nvPicPr>
          <p:cNvPr id="19462" name="Picture 6" descr="http://t0.gstatic.com/images?q=tbn:ANd9GcSj48Wpscvan-b93zeiFLWIZlu-WXY5633UVBYIMBrs9cjDoQRZAg&amp;t=1"/>
          <p:cNvPicPr>
            <a:picLocks noChangeAspect="1" noChangeArrowheads="1"/>
          </p:cNvPicPr>
          <p:nvPr/>
        </p:nvPicPr>
        <p:blipFill>
          <a:blip r:embed="rId2"/>
          <a:srcRect l="8108"/>
          <a:stretch>
            <a:fillRect/>
          </a:stretch>
        </p:blipFill>
        <p:spPr bwMode="auto">
          <a:xfrm>
            <a:off x="6248400" y="1524000"/>
            <a:ext cx="2590800" cy="338328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7467600" cy="5334000"/>
          </a:xfrm>
        </p:spPr>
        <p:txBody>
          <a:bodyPr/>
          <a:lstStyle/>
          <a:p>
            <a:pPr eaLnBrk="1" hangingPunct="1"/>
            <a:r>
              <a:rPr lang="en-US" sz="2900" dirty="0" smtClean="0"/>
              <a:t>That is not to say Abraham never had struggles with his faith. </a:t>
            </a:r>
          </a:p>
          <a:p>
            <a:pPr eaLnBrk="1" hangingPunct="1"/>
            <a:r>
              <a:rPr lang="en-US" sz="2900" dirty="0" smtClean="0"/>
              <a:t>In </a:t>
            </a:r>
            <a:r>
              <a:rPr lang="en-US" sz="2900" b="1" dirty="0" smtClean="0"/>
              <a:t>Genesis 17:19-21</a:t>
            </a:r>
            <a:r>
              <a:rPr lang="en-US" sz="2900" dirty="0" smtClean="0"/>
              <a:t> God had said Sarah would be the mother of Abraham’s child of promise. </a:t>
            </a:r>
          </a:p>
          <a:p>
            <a:pPr eaLnBrk="1" hangingPunct="1"/>
            <a:r>
              <a:rPr lang="en-US" sz="2900" dirty="0" smtClean="0"/>
              <a:t>However in </a:t>
            </a:r>
            <a:r>
              <a:rPr lang="en-US" sz="2900" b="1" dirty="0" smtClean="0"/>
              <a:t>Genesis 20</a:t>
            </a:r>
            <a:r>
              <a:rPr lang="en-US" sz="2900" dirty="0" smtClean="0"/>
              <a:t>, when Abraham traveled into the land of </a:t>
            </a:r>
            <a:r>
              <a:rPr lang="en-US" sz="2900" dirty="0" err="1" smtClean="0"/>
              <a:t>Abimelech</a:t>
            </a:r>
            <a:r>
              <a:rPr lang="en-US" sz="2900" dirty="0" smtClean="0"/>
              <a:t>, Abraham lied about his relationship with Sarah. </a:t>
            </a:r>
          </a:p>
          <a:p>
            <a:pPr eaLnBrk="1" hangingPunct="1"/>
            <a:r>
              <a:rPr lang="en-US" sz="2900" dirty="0" smtClean="0"/>
              <a:t>According to </a:t>
            </a:r>
            <a:r>
              <a:rPr lang="en-US" sz="2900" b="1" dirty="0" smtClean="0"/>
              <a:t>vs. 11</a:t>
            </a:r>
            <a:r>
              <a:rPr lang="en-US" sz="2900" dirty="0" smtClean="0"/>
              <a:t>, Abraham said it was because he feared for his life. </a:t>
            </a:r>
          </a:p>
          <a:p>
            <a:pPr eaLnBrk="1" hangingPunct="1"/>
            <a:r>
              <a:rPr lang="en-US" sz="2900" dirty="0" smtClean="0"/>
              <a:t>What about God’s promises? </a:t>
            </a:r>
            <a:endParaRPr lang="en-US" sz="2900" b="1" i="1" dirty="0" smtClean="0">
              <a:hlinkClick r:id="rId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fade">
                                      <p:cBhvr>
                                        <p:cTn id="27" dur="20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7467600" cy="5334000"/>
          </a:xfrm>
        </p:spPr>
        <p:txBody>
          <a:bodyPr/>
          <a:lstStyle/>
          <a:p>
            <a:pPr eaLnBrk="1" hangingPunct="1"/>
            <a:r>
              <a:rPr lang="en-US" sz="3200" dirty="0" smtClean="0"/>
              <a:t>Faith is a growth process (</a:t>
            </a:r>
            <a:r>
              <a:rPr lang="en-US" sz="3200" b="1" dirty="0" smtClean="0"/>
              <a:t>II Peter 1:5, 8</a:t>
            </a:r>
            <a:r>
              <a:rPr lang="en-US" sz="3200" dirty="0" smtClean="0"/>
              <a:t>)</a:t>
            </a:r>
          </a:p>
          <a:p>
            <a:pPr eaLnBrk="1" hangingPunct="1"/>
            <a:r>
              <a:rPr lang="en-US" sz="3200" dirty="0" smtClean="0"/>
              <a:t>We must, however, not be turned aside just because God doesn’t fulfill His promises </a:t>
            </a:r>
            <a:r>
              <a:rPr lang="en-US" sz="3200" i="1" dirty="0" smtClean="0"/>
              <a:t>in our timing</a:t>
            </a:r>
            <a:r>
              <a:rPr lang="en-US" sz="3200" dirty="0" smtClean="0"/>
              <a:t>. </a:t>
            </a:r>
          </a:p>
          <a:p>
            <a:pPr eaLnBrk="1" hangingPunct="1"/>
            <a:r>
              <a:rPr lang="en-US" sz="3200" dirty="0" smtClean="0"/>
              <a:t>We must continue on in faith and allow God to pursue His own timetable. </a:t>
            </a:r>
          </a:p>
          <a:p>
            <a:pPr eaLnBrk="1" hangingPunct="1"/>
            <a:r>
              <a:rPr lang="en-US" sz="3200" dirty="0" smtClean="0"/>
              <a:t>As the song we sing based on </a:t>
            </a:r>
            <a:r>
              <a:rPr lang="en-US" sz="3200" b="1" dirty="0" smtClean="0"/>
              <a:t>Ecclesiastes 3:11</a:t>
            </a:r>
            <a:r>
              <a:rPr lang="en-US" sz="3200" dirty="0" smtClean="0"/>
              <a:t> says, </a:t>
            </a:r>
            <a:r>
              <a:rPr lang="en-US" sz="3200" b="1" dirty="0" smtClean="0"/>
              <a:t>“God makes     all things beautiful in His time.” </a:t>
            </a:r>
            <a:endParaRPr lang="en-US" sz="2900" b="1" i="1" dirty="0" smtClean="0">
              <a:hlinkClick r:id="rId2"/>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95400" y="609600"/>
            <a:ext cx="6600825" cy="782638"/>
          </a:xfrm>
        </p:spPr>
        <p:txBody>
          <a:bodyPr/>
          <a:lstStyle/>
          <a:p>
            <a:r>
              <a:rPr lang="en-US" dirty="0" smtClean="0"/>
              <a:t>Hebrews 11:8-10</a:t>
            </a:r>
          </a:p>
        </p:txBody>
      </p:sp>
      <p:sp>
        <p:nvSpPr>
          <p:cNvPr id="6147" name="Content Placeholder 2"/>
          <p:cNvSpPr>
            <a:spLocks noGrp="1"/>
          </p:cNvSpPr>
          <p:nvPr>
            <p:ph idx="1"/>
          </p:nvPr>
        </p:nvSpPr>
        <p:spPr>
          <a:xfrm>
            <a:off x="914400" y="1295400"/>
            <a:ext cx="7543800" cy="4876800"/>
          </a:xfrm>
        </p:spPr>
        <p:txBody>
          <a:bodyPr/>
          <a:lstStyle/>
          <a:p>
            <a:r>
              <a:rPr lang="en-US" sz="2800" baseline="30000" dirty="0" smtClean="0"/>
              <a:t>8</a:t>
            </a:r>
            <a:r>
              <a:rPr lang="en-US" sz="2800" dirty="0" smtClean="0"/>
              <a:t> By faith Abraham obeyed when he was called to go out to the place which he would receive as an inheritance. And he went out, not knowing where he was going. </a:t>
            </a:r>
          </a:p>
          <a:p>
            <a:r>
              <a:rPr lang="en-US" sz="2800" baseline="30000" dirty="0" smtClean="0"/>
              <a:t>9</a:t>
            </a:r>
            <a:r>
              <a:rPr lang="en-US" sz="2800" dirty="0" smtClean="0"/>
              <a:t> By faith he dwelt in the land of promise as </a:t>
            </a:r>
            <a:r>
              <a:rPr lang="en-US" sz="2800" i="1" dirty="0" smtClean="0"/>
              <a:t>in</a:t>
            </a:r>
            <a:r>
              <a:rPr lang="en-US" sz="2800" dirty="0" smtClean="0"/>
              <a:t> a foreign country, dwelling in tents with Isaac and Jacob, the heirs with him of the same promise; </a:t>
            </a:r>
          </a:p>
          <a:p>
            <a:r>
              <a:rPr lang="en-US" sz="2800" baseline="30000" dirty="0" smtClean="0"/>
              <a:t>10</a:t>
            </a:r>
            <a:r>
              <a:rPr lang="en-US" sz="2800" dirty="0" smtClean="0"/>
              <a:t> for he looked for the city which has foundations, whose builder and maker </a:t>
            </a:r>
            <a:r>
              <a:rPr lang="en-US" sz="2800" i="1" dirty="0" smtClean="0"/>
              <a:t>is</a:t>
            </a:r>
            <a:r>
              <a:rPr lang="en-US" sz="2800" dirty="0" smtClean="0"/>
              <a:t> God. </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81000"/>
            <a:ext cx="7010400" cy="1371600"/>
          </a:xfrm>
        </p:spPr>
        <p:txBody>
          <a:bodyPr/>
          <a:lstStyle/>
          <a:p>
            <a:pPr eaLnBrk="1" hangingPunct="1"/>
            <a:r>
              <a:rPr lang="en-US" sz="3200" dirty="0" smtClean="0"/>
              <a:t>Abraham Traveled Because He Could Envision The City That Was Coming</a:t>
            </a:r>
            <a:endParaRPr lang="en-US" sz="3200" b="1" dirty="0" smtClean="0">
              <a:latin typeface="Franklin Gothic Book" pitchFamily="34" charset="0"/>
            </a:endParaRPr>
          </a:p>
        </p:txBody>
      </p:sp>
      <p:sp>
        <p:nvSpPr>
          <p:cNvPr id="68611" name="Rectangle 3"/>
          <p:cNvSpPr>
            <a:spLocks noGrp="1" noChangeArrowheads="1"/>
          </p:cNvSpPr>
          <p:nvPr>
            <p:ph idx="1"/>
          </p:nvPr>
        </p:nvSpPr>
        <p:spPr>
          <a:xfrm>
            <a:off x="762000" y="1600200"/>
            <a:ext cx="5638800" cy="4724400"/>
          </a:xfrm>
        </p:spPr>
        <p:txBody>
          <a:bodyPr/>
          <a:lstStyle/>
          <a:p>
            <a:pPr eaLnBrk="1" hangingPunct="1"/>
            <a:r>
              <a:rPr lang="en-US" sz="2800" dirty="0" smtClean="0"/>
              <a:t>Abraham was able to follow God without knowing where he was going and was able to live in his “homeland” in tents because he could envision by his faith what he could not see with his eyes. </a:t>
            </a:r>
          </a:p>
          <a:p>
            <a:pPr eaLnBrk="1" hangingPunct="1"/>
            <a:r>
              <a:rPr lang="en-US" sz="2800" dirty="0" smtClean="0"/>
              <a:t>Abraham was able to see ahead and see a city with foundations. He was able to see the city built by God. </a:t>
            </a:r>
          </a:p>
        </p:txBody>
      </p:sp>
      <p:pic>
        <p:nvPicPr>
          <p:cNvPr id="17414" name="Picture 6" descr="http://institute.lds.org/content/images/manuals/ot-in-1/05-00.gif"/>
          <p:cNvPicPr>
            <a:picLocks noChangeAspect="1" noChangeArrowheads="1"/>
          </p:cNvPicPr>
          <p:nvPr/>
        </p:nvPicPr>
        <p:blipFill>
          <a:blip r:embed="rId2"/>
          <a:srcRect/>
          <a:stretch>
            <a:fillRect/>
          </a:stretch>
        </p:blipFill>
        <p:spPr bwMode="auto">
          <a:xfrm>
            <a:off x="6324600" y="2057400"/>
            <a:ext cx="2587752" cy="3360717"/>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5943600" cy="5562600"/>
          </a:xfrm>
        </p:spPr>
        <p:txBody>
          <a:bodyPr/>
          <a:lstStyle/>
          <a:p>
            <a:pPr eaLnBrk="1" hangingPunct="1"/>
            <a:r>
              <a:rPr lang="en-US" sz="2750" dirty="0" smtClean="0"/>
              <a:t>Abraham lived in tents, but he was able to see by faith in God’s promise the day when God built the cities with foundations for Abraham’s descendents. </a:t>
            </a:r>
          </a:p>
          <a:p>
            <a:pPr eaLnBrk="1" hangingPunct="1"/>
            <a:r>
              <a:rPr lang="en-US" sz="2750" dirty="0" smtClean="0"/>
              <a:t>Did he know exactly what Jerusalem would look like? I doubt it. </a:t>
            </a:r>
          </a:p>
          <a:p>
            <a:pPr eaLnBrk="1" hangingPunct="1"/>
            <a:r>
              <a:rPr lang="en-US" sz="2750" dirty="0" smtClean="0"/>
              <a:t>Did he know exactly where it would be? Probably not. </a:t>
            </a:r>
          </a:p>
          <a:p>
            <a:pPr eaLnBrk="1" hangingPunct="1"/>
            <a:r>
              <a:rPr lang="en-US" sz="2750" dirty="0" smtClean="0"/>
              <a:t>However, he knew God’s promise. While he dwelt in a tent, he could see God’s city (cf. </a:t>
            </a:r>
            <a:r>
              <a:rPr lang="en-US" sz="2750" b="1" dirty="0" smtClean="0"/>
              <a:t>Psalm 87:1</a:t>
            </a:r>
            <a:r>
              <a:rPr lang="en-US" sz="2750" dirty="0" smtClean="0"/>
              <a:t>). </a:t>
            </a:r>
          </a:p>
        </p:txBody>
      </p:sp>
      <p:pic>
        <p:nvPicPr>
          <p:cNvPr id="17414" name="Picture 6" descr="http://institute.lds.org/content/images/manuals/ot-in-1/05-00.gif"/>
          <p:cNvPicPr>
            <a:picLocks noChangeAspect="1" noChangeArrowheads="1"/>
          </p:cNvPicPr>
          <p:nvPr/>
        </p:nvPicPr>
        <p:blipFill>
          <a:blip r:embed="rId2"/>
          <a:srcRect/>
          <a:stretch>
            <a:fillRect/>
          </a:stretch>
        </p:blipFill>
        <p:spPr bwMode="auto">
          <a:xfrm>
            <a:off x="6556248" y="1600200"/>
            <a:ext cx="2587752" cy="3360717"/>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5943600" cy="5562600"/>
          </a:xfrm>
        </p:spPr>
        <p:txBody>
          <a:bodyPr/>
          <a:lstStyle/>
          <a:p>
            <a:pPr eaLnBrk="1" hangingPunct="1"/>
            <a:r>
              <a:rPr lang="en-US" sz="2600" dirty="0" smtClean="0"/>
              <a:t>However, there is further meaning revealed in </a:t>
            </a:r>
            <a:r>
              <a:rPr lang="en-US" sz="2600" b="1" dirty="0" smtClean="0"/>
              <a:t>Hebrews 11:16</a:t>
            </a:r>
            <a:r>
              <a:rPr lang="en-US" sz="2600" dirty="0" smtClean="0"/>
              <a:t>. Abraham was more interested in a heavenly city than in an earthly one.</a:t>
            </a:r>
          </a:p>
          <a:p>
            <a:pPr eaLnBrk="1" hangingPunct="1"/>
            <a:r>
              <a:rPr lang="en-US" sz="2600" dirty="0" smtClean="0"/>
              <a:t> It is hard to travel by faith if we are bogged down by what we see. </a:t>
            </a:r>
          </a:p>
          <a:p>
            <a:pPr eaLnBrk="1" hangingPunct="1"/>
            <a:r>
              <a:rPr lang="en-US" sz="2600" dirty="0" smtClean="0"/>
              <a:t>As </a:t>
            </a:r>
            <a:r>
              <a:rPr lang="en-US" sz="2600" b="1" dirty="0" smtClean="0"/>
              <a:t>Colossians 3:1-2</a:t>
            </a:r>
            <a:r>
              <a:rPr lang="en-US" sz="2600" dirty="0" smtClean="0"/>
              <a:t> says, we must not be focused on things below, but on things above. </a:t>
            </a:r>
          </a:p>
          <a:p>
            <a:pPr eaLnBrk="1" hangingPunct="1"/>
            <a:r>
              <a:rPr lang="en-US" sz="2600" dirty="0" smtClean="0"/>
              <a:t>As </a:t>
            </a:r>
            <a:r>
              <a:rPr lang="en-US" sz="2600" b="1" dirty="0" smtClean="0"/>
              <a:t>Matthew 6:19-21 </a:t>
            </a:r>
            <a:r>
              <a:rPr lang="en-US" sz="2600" dirty="0" smtClean="0"/>
              <a:t>says, we must not put our value on things down here, but value the spiritual things of heaven. </a:t>
            </a:r>
          </a:p>
          <a:p>
            <a:pPr algn="ctr" eaLnBrk="1" hangingPunct="1"/>
            <a:r>
              <a:rPr lang="en-US" sz="2600" b="1" i="1" dirty="0" smtClean="0"/>
              <a:t>Only then can we walk by faith. </a:t>
            </a:r>
          </a:p>
        </p:txBody>
      </p:sp>
      <p:pic>
        <p:nvPicPr>
          <p:cNvPr id="17414" name="Picture 6" descr="http://institute.lds.org/content/images/manuals/ot-in-1/05-00.gif"/>
          <p:cNvPicPr>
            <a:picLocks noChangeAspect="1" noChangeArrowheads="1"/>
          </p:cNvPicPr>
          <p:nvPr/>
        </p:nvPicPr>
        <p:blipFill>
          <a:blip r:embed="rId2"/>
          <a:srcRect/>
          <a:stretch>
            <a:fillRect/>
          </a:stretch>
        </p:blipFill>
        <p:spPr bwMode="auto">
          <a:xfrm>
            <a:off x="6556248" y="1600200"/>
            <a:ext cx="2587752" cy="3360717"/>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609600"/>
            <a:ext cx="6964363" cy="1201737"/>
          </a:xfrm>
        </p:spPr>
        <p:txBody>
          <a:bodyPr/>
          <a:lstStyle/>
          <a:p>
            <a:pPr eaLnBrk="1" hangingPunct="1"/>
            <a:r>
              <a:rPr lang="en-US" dirty="0" smtClean="0"/>
              <a:t>Conclusion</a:t>
            </a:r>
          </a:p>
        </p:txBody>
      </p:sp>
      <p:sp>
        <p:nvSpPr>
          <p:cNvPr id="57347" name="Rectangle 3"/>
          <p:cNvSpPr>
            <a:spLocks noGrp="1" noChangeArrowheads="1"/>
          </p:cNvSpPr>
          <p:nvPr>
            <p:ph idx="1"/>
          </p:nvPr>
        </p:nvSpPr>
        <p:spPr>
          <a:xfrm>
            <a:off x="762000" y="1524000"/>
            <a:ext cx="7543800" cy="4648200"/>
          </a:xfrm>
        </p:spPr>
        <p:txBody>
          <a:bodyPr/>
          <a:lstStyle/>
          <a:p>
            <a:pPr eaLnBrk="1" hangingPunct="1"/>
            <a:r>
              <a:rPr lang="en-US" sz="2800" b="1" i="1" dirty="0" smtClean="0"/>
              <a:t>Abraham was able to envision the heavenly city of God. Can we? </a:t>
            </a:r>
          </a:p>
          <a:p>
            <a:pPr eaLnBrk="1" hangingPunct="1"/>
            <a:r>
              <a:rPr lang="en-US" sz="2800" b="1" i="1" dirty="0" smtClean="0"/>
              <a:t>Don’t allow your physical eye to obscure             your spiritual eye. </a:t>
            </a:r>
          </a:p>
          <a:p>
            <a:pPr eaLnBrk="1" hangingPunct="1"/>
            <a:r>
              <a:rPr lang="en-US" sz="2800" dirty="0" smtClean="0"/>
              <a:t>Abraham has blazed the trail. Let us follow such footsteps and walk by faith. </a:t>
            </a:r>
          </a:p>
          <a:p>
            <a:pPr algn="ctr" eaLnBrk="1" hangingPunct="1"/>
            <a:r>
              <a:rPr lang="en-US" sz="2800" dirty="0" smtClean="0"/>
              <a:t>Paul said, </a:t>
            </a:r>
            <a:r>
              <a:rPr lang="en-US" sz="2800" b="1" dirty="0" smtClean="0"/>
              <a:t>“Imitate me, even as I also imitate Christ”. 1 Cor. 11:1. </a:t>
            </a:r>
          </a:p>
          <a:p>
            <a:pPr algn="ctr" eaLnBrk="1" hangingPunct="1"/>
            <a:r>
              <a:rPr lang="en-US" sz="2800" b="1" i="1" dirty="0" smtClean="0"/>
              <a:t>That is walking by faith and not by sight.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20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20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fade">
                                      <p:cBhvr>
                                        <p:cTn id="17" dur="20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fade">
                                      <p:cBhvr>
                                        <p:cTn id="22" dur="20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fade">
                                      <p:cBhvr>
                                        <p:cTn id="27" dur="20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http://www.waynealexander.net/wp-content/uploads/2010/07/step-out-of-the-boat.jpg"/>
          <p:cNvPicPr>
            <a:picLocks noChangeAspect="1" noChangeArrowheads="1"/>
          </p:cNvPicPr>
          <p:nvPr/>
        </p:nvPicPr>
        <p:blipFill>
          <a:blip r:embed="rId2"/>
          <a:srcRect/>
          <a:stretch>
            <a:fillRect/>
          </a:stretch>
        </p:blipFill>
        <p:spPr bwMode="auto">
          <a:xfrm>
            <a:off x="1143000" y="914400"/>
            <a:ext cx="6400800" cy="51273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http://www.sgledhill.com/wp/wp-content/uploads/2010/01/jesus-pulls-peter-from-water11.jpg"/>
          <p:cNvPicPr>
            <a:picLocks noChangeAspect="1" noChangeArrowheads="1"/>
          </p:cNvPicPr>
          <p:nvPr/>
        </p:nvPicPr>
        <p:blipFill>
          <a:blip r:embed="rId3"/>
          <a:srcRect/>
          <a:stretch>
            <a:fillRect/>
          </a:stretch>
        </p:blipFill>
        <p:spPr bwMode="auto">
          <a:xfrm>
            <a:off x="533400" y="1066800"/>
            <a:ext cx="7343073" cy="48619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Kensi\BABY\Baby Stuff\Picture for Gpa Mu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23577"/>
            <a:ext cx="7086600" cy="5260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609600"/>
            <a:ext cx="6964363" cy="1201738"/>
          </a:xfrm>
        </p:spPr>
        <p:txBody>
          <a:bodyPr/>
          <a:lstStyle/>
          <a:p>
            <a:pPr eaLnBrk="1" hangingPunct="1"/>
            <a:r>
              <a:rPr lang="en-US" smtClean="0"/>
              <a:t>Introduction</a:t>
            </a:r>
          </a:p>
        </p:txBody>
      </p:sp>
      <p:sp>
        <p:nvSpPr>
          <p:cNvPr id="4099" name="Rectangle 3"/>
          <p:cNvSpPr>
            <a:spLocks noGrp="1" noChangeArrowheads="1"/>
          </p:cNvSpPr>
          <p:nvPr>
            <p:ph idx="1"/>
          </p:nvPr>
        </p:nvSpPr>
        <p:spPr>
          <a:xfrm>
            <a:off x="990600" y="1600200"/>
            <a:ext cx="7162800" cy="4267200"/>
          </a:xfrm>
        </p:spPr>
        <p:txBody>
          <a:bodyPr/>
          <a:lstStyle/>
          <a:p>
            <a:pPr eaLnBrk="1" hangingPunct="1"/>
            <a:r>
              <a:rPr lang="en-US" sz="3200" dirty="0" smtClean="0"/>
              <a:t>Abraham was fundamentally the same as us. Surrounded by a disharmony of error, one voice of truth called out to him. He followed. </a:t>
            </a:r>
          </a:p>
          <a:p>
            <a:pPr eaLnBrk="1" hangingPunct="1"/>
            <a:r>
              <a:rPr lang="en-US" sz="3200" dirty="0" smtClean="0"/>
              <a:t>We are in the same situation. </a:t>
            </a:r>
          </a:p>
          <a:p>
            <a:pPr eaLnBrk="1" hangingPunct="1"/>
            <a:r>
              <a:rPr lang="en-US" sz="3200" dirty="0" smtClean="0"/>
              <a:t>Let us examine these verses and learn </a:t>
            </a:r>
            <a:r>
              <a:rPr lang="en-US" sz="3200" b="1" u="sng" dirty="0" smtClean="0"/>
              <a:t>how to travel by faith</a:t>
            </a:r>
            <a:r>
              <a:rPr lang="en-US" sz="3200" dirty="0" smtClean="0"/>
              <a:t>. </a:t>
            </a:r>
            <a:endParaRPr lang="en-US" sz="2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457200"/>
            <a:ext cx="6964363" cy="1201737"/>
          </a:xfrm>
        </p:spPr>
        <p:txBody>
          <a:bodyPr/>
          <a:lstStyle/>
          <a:p>
            <a:pPr eaLnBrk="1" hangingPunct="1"/>
            <a:r>
              <a:rPr lang="en-US" dirty="0" smtClean="0"/>
              <a:t>Abraham Traveled By Faith</a:t>
            </a:r>
          </a:p>
        </p:txBody>
      </p:sp>
      <p:sp>
        <p:nvSpPr>
          <p:cNvPr id="4099" name="Rectangle 3"/>
          <p:cNvSpPr>
            <a:spLocks noGrp="1" noChangeArrowheads="1"/>
          </p:cNvSpPr>
          <p:nvPr>
            <p:ph idx="1"/>
          </p:nvPr>
        </p:nvSpPr>
        <p:spPr>
          <a:xfrm>
            <a:off x="762000" y="1447800"/>
            <a:ext cx="7467600" cy="4724400"/>
          </a:xfrm>
        </p:spPr>
        <p:txBody>
          <a:bodyPr/>
          <a:lstStyle/>
          <a:p>
            <a:pPr eaLnBrk="1" hangingPunct="1"/>
            <a:r>
              <a:rPr lang="en-US" sz="2250" b="1" dirty="0" smtClean="0"/>
              <a:t>Hebrews 11</a:t>
            </a:r>
            <a:r>
              <a:rPr lang="en-US" sz="2250" dirty="0" smtClean="0"/>
              <a:t> is not about Abraham. It is about faith. Everything these characters did, they did by faith. </a:t>
            </a:r>
          </a:p>
          <a:p>
            <a:pPr eaLnBrk="1" hangingPunct="1"/>
            <a:r>
              <a:rPr lang="en-US" sz="2250" dirty="0" smtClean="0"/>
              <a:t>According to </a:t>
            </a:r>
            <a:r>
              <a:rPr lang="en-US" sz="2250" b="1" dirty="0" smtClean="0"/>
              <a:t>Hebrews 11:1</a:t>
            </a:r>
            <a:r>
              <a:rPr lang="en-US" sz="2250" dirty="0" smtClean="0"/>
              <a:t>, “Faith is the substance/assurance of things hoped for, the evidence of things not seen”. </a:t>
            </a:r>
          </a:p>
          <a:p>
            <a:pPr eaLnBrk="1" hangingPunct="1"/>
            <a:r>
              <a:rPr lang="en-US" sz="2250" dirty="0" smtClean="0"/>
              <a:t>This hope is not wishful thinking, but earnest expectation.</a:t>
            </a:r>
          </a:p>
          <a:p>
            <a:pPr eaLnBrk="1" hangingPunct="1"/>
            <a:r>
              <a:rPr lang="en-US" sz="2250" dirty="0" smtClean="0"/>
              <a:t>Further, it is not earnest expectation that flows against the evidence. Rather, it is the earnest expectation based upon the word of God (</a:t>
            </a:r>
            <a:r>
              <a:rPr lang="en-US" sz="2250" b="1" dirty="0" smtClean="0"/>
              <a:t>Romans 10:17</a:t>
            </a:r>
            <a:r>
              <a:rPr lang="en-US" sz="2250" dirty="0" smtClean="0"/>
              <a:t>). </a:t>
            </a:r>
          </a:p>
          <a:p>
            <a:pPr eaLnBrk="1" hangingPunct="1"/>
            <a:r>
              <a:rPr lang="en-US" sz="2250" dirty="0" smtClean="0"/>
              <a:t>Abraham had received God’s word. He believed it. </a:t>
            </a:r>
          </a:p>
          <a:p>
            <a:pPr eaLnBrk="1" hangingPunct="1"/>
            <a:r>
              <a:rPr lang="en-US" sz="2250" dirty="0" smtClean="0"/>
              <a:t>He didn’t have to see anything, he merely had to hold on to God’s word.</a:t>
            </a:r>
            <a:endParaRPr lang="en-US" sz="2250" b="1" dirty="0" smtClean="0">
              <a:solidFill>
                <a:srgbClr val="C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2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2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762000" y="609600"/>
            <a:ext cx="7391400" cy="5562600"/>
          </a:xfrm>
        </p:spPr>
        <p:txBody>
          <a:bodyPr/>
          <a:lstStyle/>
          <a:p>
            <a:pPr eaLnBrk="1" hangingPunct="1"/>
            <a:r>
              <a:rPr lang="en-US" sz="2600" b="1" dirty="0" smtClean="0"/>
              <a:t>II Corinthians 5:7</a:t>
            </a:r>
            <a:r>
              <a:rPr lang="en-US" sz="2600" dirty="0" smtClean="0"/>
              <a:t> says, “We walk by faith, not by sight.”</a:t>
            </a:r>
          </a:p>
          <a:p>
            <a:pPr eaLnBrk="1" hangingPunct="1"/>
            <a:r>
              <a:rPr lang="en-US" sz="2600" dirty="0" smtClean="0"/>
              <a:t>According to </a:t>
            </a:r>
            <a:r>
              <a:rPr lang="en-US" sz="2600" b="1" dirty="0" smtClean="0"/>
              <a:t>Exodus 6:3</a:t>
            </a:r>
            <a:r>
              <a:rPr lang="en-US" sz="2600" dirty="0" smtClean="0"/>
              <a:t>, Abraham did not even know God’s name. He had simply received God’s word and, therefore, put one foot in front of another no matter what kind of ground was before him.</a:t>
            </a:r>
          </a:p>
          <a:p>
            <a:pPr eaLnBrk="1" hangingPunct="1"/>
            <a:r>
              <a:rPr lang="en-US" sz="2600" dirty="0" smtClean="0"/>
              <a:t>Abraham traveled by faith and so must we. </a:t>
            </a:r>
            <a:r>
              <a:rPr lang="en-US" sz="2600" b="1" dirty="0" smtClean="0"/>
              <a:t>Hebrews 11:6</a:t>
            </a:r>
            <a:r>
              <a:rPr lang="en-US" sz="2600" dirty="0" smtClean="0"/>
              <a:t> explains, without faith, we cannot possibly please God. </a:t>
            </a:r>
          </a:p>
          <a:p>
            <a:pPr eaLnBrk="1" hangingPunct="1"/>
            <a:r>
              <a:rPr lang="en-US" sz="2600" dirty="0" smtClean="0"/>
              <a:t>Until we are willing to hold God’s hand, close our eyes and step out into the unknown, we are not fit to be God’s servants. </a:t>
            </a:r>
            <a:endParaRPr lang="en-US" sz="2600"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20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20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20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fade">
                                      <p:cBhvr>
                                        <p:cTn id="22" dur="20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381000"/>
            <a:ext cx="6677025" cy="1201738"/>
          </a:xfrm>
        </p:spPr>
        <p:txBody>
          <a:bodyPr/>
          <a:lstStyle/>
          <a:p>
            <a:pPr eaLnBrk="1" hangingPunct="1"/>
            <a:r>
              <a:rPr lang="en-US" dirty="0" smtClean="0"/>
              <a:t>By Faith, Abraham Obeyed</a:t>
            </a:r>
          </a:p>
        </p:txBody>
      </p:sp>
      <p:sp>
        <p:nvSpPr>
          <p:cNvPr id="68611" name="Rectangle 3"/>
          <p:cNvSpPr>
            <a:spLocks noGrp="1" noChangeArrowheads="1"/>
          </p:cNvSpPr>
          <p:nvPr>
            <p:ph idx="1"/>
          </p:nvPr>
        </p:nvSpPr>
        <p:spPr>
          <a:xfrm>
            <a:off x="838200" y="1371600"/>
            <a:ext cx="7391400" cy="4800600"/>
          </a:xfrm>
        </p:spPr>
        <p:txBody>
          <a:bodyPr/>
          <a:lstStyle/>
          <a:p>
            <a:pPr eaLnBrk="1" hangingPunct="1"/>
            <a:r>
              <a:rPr lang="en-US" sz="2800" dirty="0" smtClean="0"/>
              <a:t>If we stop with point one, as so many students of faith do, we will not really know what faith means. We will speak only of mental assent. </a:t>
            </a:r>
          </a:p>
          <a:p>
            <a:pPr eaLnBrk="1" hangingPunct="1"/>
            <a:r>
              <a:rPr lang="en-US" sz="2800" dirty="0" smtClean="0"/>
              <a:t>It impacted his daily life. </a:t>
            </a:r>
            <a:r>
              <a:rPr lang="en-US" sz="2800" b="1" dirty="0" smtClean="0"/>
              <a:t>Hebrews 11:8</a:t>
            </a:r>
            <a:r>
              <a:rPr lang="en-US" sz="2800" dirty="0" smtClean="0"/>
              <a:t> does not merely say, “By faith.” It says, “By faith, Abraham obeyed…” That is the key.</a:t>
            </a:r>
          </a:p>
          <a:p>
            <a:pPr eaLnBrk="1" hangingPunct="1"/>
            <a:r>
              <a:rPr lang="en-US" sz="2800" dirty="0" smtClean="0"/>
              <a:t>Abraham’s faith saved him not because he had faith, but because he had </a:t>
            </a:r>
            <a:r>
              <a:rPr lang="en-US" sz="2800" b="1" i="1" dirty="0" smtClean="0"/>
              <a:t>a faith that moved him to do what God said. </a:t>
            </a:r>
          </a:p>
          <a:p>
            <a:pPr eaLnBrk="1" hangingPunct="1"/>
            <a:endParaRPr lang="en-US" sz="2800"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7467600" cy="5486400"/>
          </a:xfrm>
        </p:spPr>
        <p:txBody>
          <a:bodyPr/>
          <a:lstStyle/>
          <a:p>
            <a:pPr eaLnBrk="1" hangingPunct="1">
              <a:defRPr/>
            </a:pPr>
            <a:r>
              <a:rPr lang="en-US" sz="2800" dirty="0" smtClean="0"/>
              <a:t>God said, “Leave Haran and travel to Canaan.” Abraham obeyed. </a:t>
            </a:r>
          </a:p>
          <a:p>
            <a:pPr eaLnBrk="1" hangingPunct="1">
              <a:defRPr/>
            </a:pPr>
            <a:r>
              <a:rPr lang="en-US" sz="2800" dirty="0" smtClean="0"/>
              <a:t>God said, “Let circumcision be a sign of our covenant.” Abraham obeyed. </a:t>
            </a:r>
          </a:p>
          <a:p>
            <a:pPr eaLnBrk="1" hangingPunct="1">
              <a:defRPr/>
            </a:pPr>
            <a:r>
              <a:rPr lang="en-US" sz="2800" dirty="0" smtClean="0"/>
              <a:t>God said, “Let your firstborn son, Ishmael, and his mother, Hagar, be cast away from </a:t>
            </a:r>
            <a:r>
              <a:rPr lang="en-US" sz="2800" dirty="0" err="1" smtClean="0"/>
              <a:t>you.Through</a:t>
            </a:r>
            <a:r>
              <a:rPr lang="en-US" sz="2800" dirty="0" smtClean="0"/>
              <a:t> Isaac your seed shall come.” Abraham obeyed. </a:t>
            </a:r>
          </a:p>
          <a:p>
            <a:pPr eaLnBrk="1" hangingPunct="1">
              <a:defRPr/>
            </a:pPr>
            <a:r>
              <a:rPr lang="en-US" sz="2800" dirty="0" smtClean="0"/>
              <a:t>God said, “Sacrifice your son, Isaac, on an altar.” Abraham obeyed. </a:t>
            </a:r>
          </a:p>
          <a:p>
            <a:pPr eaLnBrk="1" hangingPunct="1">
              <a:defRPr/>
            </a:pPr>
            <a:endParaRPr lang="en-US" b="1" i="1" dirty="0" smtClean="0">
              <a:solidFill>
                <a:schemeClr val="bg2">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914400" y="609600"/>
            <a:ext cx="7391400" cy="5638800"/>
          </a:xfrm>
        </p:spPr>
        <p:txBody>
          <a:bodyPr/>
          <a:lstStyle/>
          <a:p>
            <a:pPr eaLnBrk="1" hangingPunct="1"/>
            <a:r>
              <a:rPr lang="en-US" b="1" dirty="0" smtClean="0"/>
              <a:t>Romans 4:12 </a:t>
            </a:r>
            <a:r>
              <a:rPr lang="en-US" dirty="0" smtClean="0"/>
              <a:t>says we must “walk in the footsteps of the faith that our father Abraham had…” </a:t>
            </a:r>
          </a:p>
          <a:p>
            <a:pPr eaLnBrk="1" hangingPunct="1"/>
            <a:r>
              <a:rPr lang="en-US" dirty="0" smtClean="0"/>
              <a:t>That doesn’t mean give a mental assent to what God has said, that means believe what God has said so much that we do it. </a:t>
            </a:r>
          </a:p>
          <a:p>
            <a:pPr eaLnBrk="1" hangingPunct="1"/>
            <a:r>
              <a:rPr lang="en-US" dirty="0" smtClean="0"/>
              <a:t>When God says He will give us all things if we seek first His kingdom and righteousness, do we believe it enough to do it? </a:t>
            </a:r>
          </a:p>
          <a:p>
            <a:pPr eaLnBrk="1" hangingPunct="1"/>
            <a:r>
              <a:rPr lang="en-US" dirty="0" smtClean="0"/>
              <a:t>When God says to go to our brethren and restore them when we see them in sin, do we believe Him enough to do it? </a:t>
            </a:r>
          </a:p>
          <a:p>
            <a:pPr eaLnBrk="1" hangingPunct="1"/>
            <a:r>
              <a:rPr lang="en-US" dirty="0" smtClean="0"/>
              <a:t>When God says we must not let the sun go down on our wrath because that opens the door for the devil, do we believe Him enough to deal with it?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20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20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2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685800" y="685800"/>
            <a:ext cx="7696200" cy="5486400"/>
          </a:xfrm>
        </p:spPr>
        <p:txBody>
          <a:bodyPr/>
          <a:lstStyle/>
          <a:p>
            <a:pPr eaLnBrk="1" hangingPunct="1"/>
            <a:r>
              <a:rPr lang="en-US" sz="3000" dirty="0" smtClean="0"/>
              <a:t>He did not follow the cultural mandates. </a:t>
            </a:r>
          </a:p>
          <a:p>
            <a:pPr eaLnBrk="1" hangingPunct="1"/>
            <a:r>
              <a:rPr lang="en-US" sz="3000" dirty="0" smtClean="0"/>
              <a:t>He did not live by the societal taboos. </a:t>
            </a:r>
          </a:p>
          <a:p>
            <a:pPr eaLnBrk="1" hangingPunct="1"/>
            <a:r>
              <a:rPr lang="en-US" sz="3000" dirty="0" smtClean="0"/>
              <a:t>He did not allow the ridicule of others to sway him. </a:t>
            </a:r>
          </a:p>
          <a:p>
            <a:pPr algn="ctr" eaLnBrk="1" hangingPunct="1"/>
            <a:r>
              <a:rPr lang="en-US" sz="3000" b="1" i="1" dirty="0" smtClean="0"/>
              <a:t>He believed what God said                                           &amp; therefore he obeyed. </a:t>
            </a:r>
          </a:p>
          <a:p>
            <a:pPr eaLnBrk="1" hangingPunct="1"/>
            <a:r>
              <a:rPr lang="en-US" sz="3000" dirty="0" smtClean="0"/>
              <a:t>Remember </a:t>
            </a:r>
            <a:r>
              <a:rPr lang="en-US" sz="3000" b="1" dirty="0" smtClean="0"/>
              <a:t>James 2:17-24</a:t>
            </a:r>
            <a:r>
              <a:rPr lang="en-US" sz="3000" dirty="0" smtClean="0"/>
              <a:t>. </a:t>
            </a:r>
          </a:p>
          <a:p>
            <a:pPr eaLnBrk="1" hangingPunct="1"/>
            <a:r>
              <a:rPr lang="en-US" sz="3000" dirty="0" smtClean="0"/>
              <a:t>If we are satisfied with a mere mental assent that </a:t>
            </a:r>
            <a:r>
              <a:rPr lang="en-US" sz="3000" b="1" i="1" dirty="0" smtClean="0"/>
              <a:t>does not impact our daily lives</a:t>
            </a:r>
            <a:r>
              <a:rPr lang="en-US" sz="3000" dirty="0" smtClean="0"/>
              <a:t>, we are no better off than the demons.</a:t>
            </a:r>
            <a:endParaRPr lang="en-US" sz="3000"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fade">
                                      <p:cBhvr>
                                        <p:cTn id="27" dur="2000"/>
                                        <p:tgtEl>
                                          <p:spTgt spid="68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fade">
                                      <p:cBhvr>
                                        <p:cTn id="32" dur="20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753</TotalTime>
  <Words>1793</Words>
  <Application>Microsoft Office PowerPoint</Application>
  <PresentationFormat>On-screen Show (4:3)</PresentationFormat>
  <Paragraphs>101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Pushpin</vt:lpstr>
      <vt:lpstr>Abraham A Traveler By Faith</vt:lpstr>
      <vt:lpstr>Hebrews 11:8-10</vt:lpstr>
      <vt:lpstr>Introduction</vt:lpstr>
      <vt:lpstr>Abraham Traveled By Faith</vt:lpstr>
      <vt:lpstr>PowerPoint Presentation</vt:lpstr>
      <vt:lpstr>By Faith, Abraham Obeyed</vt:lpstr>
      <vt:lpstr>PowerPoint Presentation</vt:lpstr>
      <vt:lpstr>PowerPoint Presentation</vt:lpstr>
      <vt:lpstr>PowerPoint Presentation</vt:lpstr>
      <vt:lpstr>Abraham Followed God Without Knowing The Way</vt:lpstr>
      <vt:lpstr>Abraham Followed God Without Knowing The Way</vt:lpstr>
      <vt:lpstr>PowerPoint Presentation</vt:lpstr>
      <vt:lpstr>PowerPoint Presentation</vt:lpstr>
      <vt:lpstr>Abraham Did Not Waiver When The Promise Was Not Fulfilled Immediately</vt:lpstr>
      <vt:lpstr>PowerPoint Presentation</vt:lpstr>
      <vt:lpstr>PowerPoint Presentation</vt:lpstr>
      <vt:lpstr>PowerPoint Presentation</vt:lpstr>
      <vt:lpstr>PowerPoint Presentation</vt:lpstr>
      <vt:lpstr>PowerPoint Presentation</vt:lpstr>
      <vt:lpstr>Abraham Traveled Because He Could Envision The City That Was Coming</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God We Trust</dc:title>
  <dc:creator>Joaquin Church of Christ</dc:creator>
  <cp:keywords/>
  <cp:lastModifiedBy>DJ Dickerson</cp:lastModifiedBy>
  <cp:revision>157</cp:revision>
  <dcterms:created xsi:type="dcterms:W3CDTF">2005-08-21T03:57:02Z</dcterms:created>
  <dcterms:modified xsi:type="dcterms:W3CDTF">2011-05-23T13:37:54Z</dcterms:modified>
</cp:coreProperties>
</file>